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8"/>
  </p:notesMasterIdLst>
  <p:sldIdLst>
    <p:sldId id="265" r:id="rId2"/>
    <p:sldId id="272" r:id="rId3"/>
    <p:sldId id="256" r:id="rId4"/>
    <p:sldId id="257" r:id="rId5"/>
    <p:sldId id="258" r:id="rId6"/>
    <p:sldId id="264" r:id="rId7"/>
    <p:sldId id="260" r:id="rId8"/>
    <p:sldId id="261" r:id="rId9"/>
    <p:sldId id="269" r:id="rId10"/>
    <p:sldId id="270" r:id="rId11"/>
    <p:sldId id="271" r:id="rId12"/>
    <p:sldId id="266" r:id="rId13"/>
    <p:sldId id="267" r:id="rId14"/>
    <p:sldId id="273" r:id="rId15"/>
    <p:sldId id="274" r:id="rId16"/>
    <p:sldId id="268" r:id="rId17"/>
  </p:sldIdLst>
  <p:sldSz cx="14630400" cy="8229600"/>
  <p:notesSz cx="8229600" cy="1463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ED75DC"/>
    <a:srgbClr val="99FF99"/>
    <a:srgbClr val="FFCC99"/>
    <a:srgbClr val="B1B0A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72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A5EDA4-EB4E-4601-9D3C-2B261C55A10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2739E9-7368-4C45-8936-9A56B50ECA94}">
      <dgm:prSet phldrT="[Текст]" custT="1"/>
      <dgm:spPr/>
      <dgm:t>
        <a:bodyPr/>
        <a:lstStyle/>
        <a:p>
          <a:r>
            <a:rPr lang="uk-UA" sz="4400" b="1" dirty="0"/>
            <a:t>Хімічні</a:t>
          </a:r>
          <a:endParaRPr lang="ru-RU" sz="4400" b="1" dirty="0"/>
        </a:p>
      </dgm:t>
    </dgm:pt>
    <dgm:pt modelId="{D436A657-5FCE-4C9A-A7E1-4431F89C88AE}" type="parTrans" cxnId="{217F0B61-E853-4529-8E5A-F12D9C925AB9}">
      <dgm:prSet/>
      <dgm:spPr/>
      <dgm:t>
        <a:bodyPr/>
        <a:lstStyle/>
        <a:p>
          <a:endParaRPr lang="ru-RU"/>
        </a:p>
      </dgm:t>
    </dgm:pt>
    <dgm:pt modelId="{CA372338-73F4-4E43-A551-CE66DC5E55D2}" type="sibTrans" cxnId="{217F0B61-E853-4529-8E5A-F12D9C925AB9}">
      <dgm:prSet/>
      <dgm:spPr/>
      <dgm:t>
        <a:bodyPr/>
        <a:lstStyle/>
        <a:p>
          <a:endParaRPr lang="ru-RU"/>
        </a:p>
      </dgm:t>
    </dgm:pt>
    <dgm:pt modelId="{25CAAC5A-0C0C-4DD1-9213-89CDC9A8364B}">
      <dgm:prSet phldrT="[Текст]" custT="1"/>
      <dgm:spPr/>
      <dgm:t>
        <a:bodyPr/>
        <a:lstStyle/>
        <a:p>
          <a:r>
            <a:rPr lang="ru-RU" sz="2800" b="1">
              <a:latin typeface="Arial" panose="020B0604020202020204" pitchFamily="34" charset="0"/>
              <a:cs typeface="Arial" panose="020B0604020202020204" pitchFamily="34" charset="0"/>
            </a:rPr>
            <a:t>Атомно-абсорбційна (ААС)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427E7-A6AC-479A-977B-AC5A9F7ABD82}" type="parTrans" cxnId="{2719BA12-248F-48A3-A4EB-2731F069496F}">
      <dgm:prSet custT="1"/>
      <dgm:spPr/>
      <dgm:t>
        <a:bodyPr/>
        <a:lstStyle/>
        <a:p>
          <a:endParaRPr lang="ru-RU" sz="2000" b="1"/>
        </a:p>
      </dgm:t>
    </dgm:pt>
    <dgm:pt modelId="{515D74AB-614C-4A52-BE09-812CE18531EE}" type="sibTrans" cxnId="{2719BA12-248F-48A3-A4EB-2731F069496F}">
      <dgm:prSet/>
      <dgm:spPr/>
      <dgm:t>
        <a:bodyPr/>
        <a:lstStyle/>
        <a:p>
          <a:endParaRPr lang="ru-RU"/>
        </a:p>
      </dgm:t>
    </dgm:pt>
    <dgm:pt modelId="{B5B4D44A-73BA-43FF-90E8-6A3DE44E1BC5}">
      <dgm:prSet custT="1"/>
      <dgm:spPr/>
      <dgm:t>
        <a:bodyPr/>
        <a:lstStyle/>
        <a:p>
          <a:r>
            <a:rPr lang="ru-RU" sz="2800" b="1">
              <a:latin typeface="Arial" panose="020B0604020202020204" pitchFamily="34" charset="0"/>
              <a:cs typeface="Arial" panose="020B0604020202020204" pitchFamily="34" charset="0"/>
            </a:rPr>
            <a:t>Іонселективна</a:t>
          </a:r>
          <a:r>
            <a:rPr lang="en-US" sz="28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800" b="1">
              <a:latin typeface="Arial" panose="020B0604020202020204" pitchFamily="34" charset="0"/>
              <a:cs typeface="Arial" panose="020B0604020202020204" pitchFamily="34" charset="0"/>
            </a:rPr>
            <a:t>потенціометрія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BD4742-B91E-4867-B202-DA0EA3C01D36}" type="parTrans" cxnId="{BC477B7B-48AC-40C5-A189-0506D6654A51}">
      <dgm:prSet custT="1"/>
      <dgm:spPr/>
      <dgm:t>
        <a:bodyPr/>
        <a:lstStyle/>
        <a:p>
          <a:endParaRPr lang="ru-RU" sz="2000" b="1"/>
        </a:p>
      </dgm:t>
    </dgm:pt>
    <dgm:pt modelId="{9C21F841-5289-416C-8C6D-DDF78D538CEC}" type="sibTrans" cxnId="{BC477B7B-48AC-40C5-A189-0506D6654A51}">
      <dgm:prSet/>
      <dgm:spPr/>
      <dgm:t>
        <a:bodyPr/>
        <a:lstStyle/>
        <a:p>
          <a:endParaRPr lang="ru-RU"/>
        </a:p>
      </dgm:t>
    </dgm:pt>
    <dgm:pt modelId="{387A6460-6F99-412E-81A3-FD6C36D266C2}">
      <dgm:prSet custT="1"/>
      <dgm:spPr/>
      <dgm:t>
        <a:bodyPr/>
        <a:lstStyle/>
        <a:p>
          <a:r>
            <a:rPr lang="ru-RU" sz="2800" b="1">
              <a:latin typeface="Arial" panose="020B0604020202020204" pitchFamily="34" charset="0"/>
              <a:cs typeface="Arial" panose="020B0604020202020204" pitchFamily="34" charset="0"/>
            </a:rPr>
            <a:t>Фотометрія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AEA688-037E-4E77-8DEF-38EEED37C9E9}" type="parTrans" cxnId="{E47C15BE-0BA3-4E99-AFD5-705EFB37B693}">
      <dgm:prSet custT="1"/>
      <dgm:spPr/>
      <dgm:t>
        <a:bodyPr/>
        <a:lstStyle/>
        <a:p>
          <a:endParaRPr lang="ru-RU" sz="2000" b="1"/>
        </a:p>
      </dgm:t>
    </dgm:pt>
    <dgm:pt modelId="{859BC014-543D-4E99-9CE3-CDF8399640D1}" type="sibTrans" cxnId="{E47C15BE-0BA3-4E99-AFD5-705EFB37B693}">
      <dgm:prSet/>
      <dgm:spPr/>
      <dgm:t>
        <a:bodyPr/>
        <a:lstStyle/>
        <a:p>
          <a:endParaRPr lang="ru-RU"/>
        </a:p>
      </dgm:t>
    </dgm:pt>
    <dgm:pt modelId="{E3792120-A36B-488B-B8EF-B68A828A241A}" type="pres">
      <dgm:prSet presAssocID="{A2A5EDA4-EB4E-4601-9D3C-2B261C55A10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F2D20-3105-45EA-9529-B8AC4114310D}" type="pres">
      <dgm:prSet presAssocID="{B52739E9-7368-4C45-8936-9A56B50ECA94}" presName="root1" presStyleCnt="0"/>
      <dgm:spPr/>
    </dgm:pt>
    <dgm:pt modelId="{E5B76B39-4C35-4BE5-8D47-F28E7465C3A5}" type="pres">
      <dgm:prSet presAssocID="{B52739E9-7368-4C45-8936-9A56B50ECA94}" presName="LevelOneTextNode" presStyleLbl="node0" presStyleIdx="0" presStyleCnt="1" custScaleX="286414" custScaleY="94091" custLinFactNeighborX="6148" custLinFactNeighborY="-15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8E8CF5-CF2F-435F-B7AD-12AF2DFA6502}" type="pres">
      <dgm:prSet presAssocID="{B52739E9-7368-4C45-8936-9A56B50ECA94}" presName="level2hierChild" presStyleCnt="0"/>
      <dgm:spPr/>
    </dgm:pt>
    <dgm:pt modelId="{939DE590-6B24-4264-81B3-A9B79A5D4D8F}" type="pres">
      <dgm:prSet presAssocID="{31E427E7-A6AC-479A-977B-AC5A9F7ABD8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22680FE-84E3-4143-B54F-925D787D32D5}" type="pres">
      <dgm:prSet presAssocID="{31E427E7-A6AC-479A-977B-AC5A9F7ABD8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FD8FCDC-71AB-44F9-A68A-15E60A88C5CB}" type="pres">
      <dgm:prSet presAssocID="{25CAAC5A-0C0C-4DD1-9213-89CDC9A8364B}" presName="root2" presStyleCnt="0"/>
      <dgm:spPr/>
    </dgm:pt>
    <dgm:pt modelId="{25B32B02-6BC6-42D5-B2D0-F4F415028AFA}" type="pres">
      <dgm:prSet presAssocID="{25CAAC5A-0C0C-4DD1-9213-89CDC9A8364B}" presName="LevelTwoTextNode" presStyleLbl="node2" presStyleIdx="0" presStyleCnt="3" custScaleX="234192" custScaleY="138784" custLinFactNeighborX="-2703" custLinFactNeighborY="3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0239BC-2384-47CF-90E0-F90B011280F1}" type="pres">
      <dgm:prSet presAssocID="{25CAAC5A-0C0C-4DD1-9213-89CDC9A8364B}" presName="level3hierChild" presStyleCnt="0"/>
      <dgm:spPr/>
    </dgm:pt>
    <dgm:pt modelId="{D4162A9A-73F7-4087-A286-CA7E31BE453E}" type="pres">
      <dgm:prSet presAssocID="{FBAEA688-037E-4E77-8DEF-38EEED37C9E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9BEC2F5-5C53-4EE9-9C0B-953BCFFDB048}" type="pres">
      <dgm:prSet presAssocID="{FBAEA688-037E-4E77-8DEF-38EEED37C9E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37B70C0-DDCA-46E1-AEEB-F4C773AC44FB}" type="pres">
      <dgm:prSet presAssocID="{387A6460-6F99-412E-81A3-FD6C36D266C2}" presName="root2" presStyleCnt="0"/>
      <dgm:spPr/>
    </dgm:pt>
    <dgm:pt modelId="{B6446A14-7F63-4094-9C3B-A56E81F16037}" type="pres">
      <dgm:prSet presAssocID="{387A6460-6F99-412E-81A3-FD6C36D266C2}" presName="LevelTwoTextNode" presStyleLbl="node2" presStyleIdx="1" presStyleCnt="3" custScaleX="236901" custLinFactNeighborX="5053" custLinFactNeighborY="-1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030850-5D8D-476C-93B3-0D164EC251B8}" type="pres">
      <dgm:prSet presAssocID="{387A6460-6F99-412E-81A3-FD6C36D266C2}" presName="level3hierChild" presStyleCnt="0"/>
      <dgm:spPr/>
    </dgm:pt>
    <dgm:pt modelId="{3F666792-C832-4814-9A16-B553B9DDDC37}" type="pres">
      <dgm:prSet presAssocID="{B5BD4742-B91E-4867-B202-DA0EA3C01D3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2B9D9C2-D52A-46BD-813A-50765BFDFA34}" type="pres">
      <dgm:prSet presAssocID="{B5BD4742-B91E-4867-B202-DA0EA3C01D3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068BDF2-08B0-4413-BA10-3CD13E0C7356}" type="pres">
      <dgm:prSet presAssocID="{B5B4D44A-73BA-43FF-90E8-6A3DE44E1BC5}" presName="root2" presStyleCnt="0"/>
      <dgm:spPr/>
    </dgm:pt>
    <dgm:pt modelId="{7846C59E-3E9E-4169-99C0-F92E922AB36F}" type="pres">
      <dgm:prSet presAssocID="{B5B4D44A-73BA-43FF-90E8-6A3DE44E1BC5}" presName="LevelTwoTextNode" presStyleLbl="node2" presStyleIdx="2" presStyleCnt="3" custScaleX="236118" custScaleY="152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993D65-EBE3-40EA-BDF1-1432B84EFCE6}" type="pres">
      <dgm:prSet presAssocID="{B5B4D44A-73BA-43FF-90E8-6A3DE44E1BC5}" presName="level3hierChild" presStyleCnt="0"/>
      <dgm:spPr/>
    </dgm:pt>
  </dgm:ptLst>
  <dgm:cxnLst>
    <dgm:cxn modelId="{8F72A5C9-7B30-4997-B250-B804BA99BC60}" type="presOf" srcId="{25CAAC5A-0C0C-4DD1-9213-89CDC9A8364B}" destId="{25B32B02-6BC6-42D5-B2D0-F4F415028AFA}" srcOrd="0" destOrd="0" presId="urn:microsoft.com/office/officeart/2008/layout/HorizontalMultiLevelHierarchy"/>
    <dgm:cxn modelId="{33189613-38B3-42C9-AF4E-A7BBCA65D7E1}" type="presOf" srcId="{FBAEA688-037E-4E77-8DEF-38EEED37C9E9}" destId="{19BEC2F5-5C53-4EE9-9C0B-953BCFFDB048}" srcOrd="1" destOrd="0" presId="urn:microsoft.com/office/officeart/2008/layout/HorizontalMultiLevelHierarchy"/>
    <dgm:cxn modelId="{217F0B61-E853-4529-8E5A-F12D9C925AB9}" srcId="{A2A5EDA4-EB4E-4601-9D3C-2B261C55A102}" destId="{B52739E9-7368-4C45-8936-9A56B50ECA94}" srcOrd="0" destOrd="0" parTransId="{D436A657-5FCE-4C9A-A7E1-4431F89C88AE}" sibTransId="{CA372338-73F4-4E43-A551-CE66DC5E55D2}"/>
    <dgm:cxn modelId="{A2516372-BBDA-4DAD-B1C8-6844DEDA30DA}" type="presOf" srcId="{387A6460-6F99-412E-81A3-FD6C36D266C2}" destId="{B6446A14-7F63-4094-9C3B-A56E81F16037}" srcOrd="0" destOrd="0" presId="urn:microsoft.com/office/officeart/2008/layout/HorizontalMultiLevelHierarchy"/>
    <dgm:cxn modelId="{9CBC2A54-94EC-4428-9108-1950E0C1674B}" type="presOf" srcId="{A2A5EDA4-EB4E-4601-9D3C-2B261C55A102}" destId="{E3792120-A36B-488B-B8EF-B68A828A241A}" srcOrd="0" destOrd="0" presId="urn:microsoft.com/office/officeart/2008/layout/HorizontalMultiLevelHierarchy"/>
    <dgm:cxn modelId="{E64403B1-9D86-4C9D-86F7-74DC8D654E75}" type="presOf" srcId="{31E427E7-A6AC-479A-977B-AC5A9F7ABD82}" destId="{939DE590-6B24-4264-81B3-A9B79A5D4D8F}" srcOrd="0" destOrd="0" presId="urn:microsoft.com/office/officeart/2008/layout/HorizontalMultiLevelHierarchy"/>
    <dgm:cxn modelId="{E47C15BE-0BA3-4E99-AFD5-705EFB37B693}" srcId="{B52739E9-7368-4C45-8936-9A56B50ECA94}" destId="{387A6460-6F99-412E-81A3-FD6C36D266C2}" srcOrd="1" destOrd="0" parTransId="{FBAEA688-037E-4E77-8DEF-38EEED37C9E9}" sibTransId="{859BC014-543D-4E99-9CE3-CDF8399640D1}"/>
    <dgm:cxn modelId="{370193EF-9C1B-4F37-B3DB-A5A81C1BE5F7}" type="presOf" srcId="{B5B4D44A-73BA-43FF-90E8-6A3DE44E1BC5}" destId="{7846C59E-3E9E-4169-99C0-F92E922AB36F}" srcOrd="0" destOrd="0" presId="urn:microsoft.com/office/officeart/2008/layout/HorizontalMultiLevelHierarchy"/>
    <dgm:cxn modelId="{65DB4CC4-895F-4CB5-BF66-296CAACF31E3}" type="presOf" srcId="{31E427E7-A6AC-479A-977B-AC5A9F7ABD82}" destId="{522680FE-84E3-4143-B54F-925D787D32D5}" srcOrd="1" destOrd="0" presId="urn:microsoft.com/office/officeart/2008/layout/HorizontalMultiLevelHierarchy"/>
    <dgm:cxn modelId="{881F4DF1-11C0-455E-964B-73B924F9A780}" type="presOf" srcId="{B5BD4742-B91E-4867-B202-DA0EA3C01D36}" destId="{3F666792-C832-4814-9A16-B553B9DDDC37}" srcOrd="0" destOrd="0" presId="urn:microsoft.com/office/officeart/2008/layout/HorizontalMultiLevelHierarchy"/>
    <dgm:cxn modelId="{BC477B7B-48AC-40C5-A189-0506D6654A51}" srcId="{B52739E9-7368-4C45-8936-9A56B50ECA94}" destId="{B5B4D44A-73BA-43FF-90E8-6A3DE44E1BC5}" srcOrd="2" destOrd="0" parTransId="{B5BD4742-B91E-4867-B202-DA0EA3C01D36}" sibTransId="{9C21F841-5289-416C-8C6D-DDF78D538CEC}"/>
    <dgm:cxn modelId="{2719BA12-248F-48A3-A4EB-2731F069496F}" srcId="{B52739E9-7368-4C45-8936-9A56B50ECA94}" destId="{25CAAC5A-0C0C-4DD1-9213-89CDC9A8364B}" srcOrd="0" destOrd="0" parTransId="{31E427E7-A6AC-479A-977B-AC5A9F7ABD82}" sibTransId="{515D74AB-614C-4A52-BE09-812CE18531EE}"/>
    <dgm:cxn modelId="{06BADAF9-8C8F-4357-A14F-898044B173C8}" type="presOf" srcId="{B52739E9-7368-4C45-8936-9A56B50ECA94}" destId="{E5B76B39-4C35-4BE5-8D47-F28E7465C3A5}" srcOrd="0" destOrd="0" presId="urn:microsoft.com/office/officeart/2008/layout/HorizontalMultiLevelHierarchy"/>
    <dgm:cxn modelId="{CFD84C50-1575-46D7-B264-1E4A5544B20C}" type="presOf" srcId="{FBAEA688-037E-4E77-8DEF-38EEED37C9E9}" destId="{D4162A9A-73F7-4087-A286-CA7E31BE453E}" srcOrd="0" destOrd="0" presId="urn:microsoft.com/office/officeart/2008/layout/HorizontalMultiLevelHierarchy"/>
    <dgm:cxn modelId="{B26B24CF-B193-4A00-9213-3B3191146D8F}" type="presOf" srcId="{B5BD4742-B91E-4867-B202-DA0EA3C01D36}" destId="{02B9D9C2-D52A-46BD-813A-50765BFDFA34}" srcOrd="1" destOrd="0" presId="urn:microsoft.com/office/officeart/2008/layout/HorizontalMultiLevelHierarchy"/>
    <dgm:cxn modelId="{7977754C-5236-41FB-97E2-B3EA79270214}" type="presParOf" srcId="{E3792120-A36B-488B-B8EF-B68A828A241A}" destId="{1F2F2D20-3105-45EA-9529-B8AC4114310D}" srcOrd="0" destOrd="0" presId="urn:microsoft.com/office/officeart/2008/layout/HorizontalMultiLevelHierarchy"/>
    <dgm:cxn modelId="{D32CDEDC-B2AB-4393-A728-7F0A10693718}" type="presParOf" srcId="{1F2F2D20-3105-45EA-9529-B8AC4114310D}" destId="{E5B76B39-4C35-4BE5-8D47-F28E7465C3A5}" srcOrd="0" destOrd="0" presId="urn:microsoft.com/office/officeart/2008/layout/HorizontalMultiLevelHierarchy"/>
    <dgm:cxn modelId="{9F8A4F72-6BB3-4AF2-A370-5F94016B3727}" type="presParOf" srcId="{1F2F2D20-3105-45EA-9529-B8AC4114310D}" destId="{EA8E8CF5-CF2F-435F-B7AD-12AF2DFA6502}" srcOrd="1" destOrd="0" presId="urn:microsoft.com/office/officeart/2008/layout/HorizontalMultiLevelHierarchy"/>
    <dgm:cxn modelId="{66DC5918-27BA-421A-824B-01AF6958FAA5}" type="presParOf" srcId="{EA8E8CF5-CF2F-435F-B7AD-12AF2DFA6502}" destId="{939DE590-6B24-4264-81B3-A9B79A5D4D8F}" srcOrd="0" destOrd="0" presId="urn:microsoft.com/office/officeart/2008/layout/HorizontalMultiLevelHierarchy"/>
    <dgm:cxn modelId="{1B263A03-4E7D-4883-B3AA-75F94A2E530F}" type="presParOf" srcId="{939DE590-6B24-4264-81B3-A9B79A5D4D8F}" destId="{522680FE-84E3-4143-B54F-925D787D32D5}" srcOrd="0" destOrd="0" presId="urn:microsoft.com/office/officeart/2008/layout/HorizontalMultiLevelHierarchy"/>
    <dgm:cxn modelId="{987E024F-9B77-4745-A4F8-1DA69F7C0239}" type="presParOf" srcId="{EA8E8CF5-CF2F-435F-B7AD-12AF2DFA6502}" destId="{2FD8FCDC-71AB-44F9-A68A-15E60A88C5CB}" srcOrd="1" destOrd="0" presId="urn:microsoft.com/office/officeart/2008/layout/HorizontalMultiLevelHierarchy"/>
    <dgm:cxn modelId="{3346F749-397A-4123-9756-2532E5C6B186}" type="presParOf" srcId="{2FD8FCDC-71AB-44F9-A68A-15E60A88C5CB}" destId="{25B32B02-6BC6-42D5-B2D0-F4F415028AFA}" srcOrd="0" destOrd="0" presId="urn:microsoft.com/office/officeart/2008/layout/HorizontalMultiLevelHierarchy"/>
    <dgm:cxn modelId="{55DA6444-0718-4809-9893-C36B0BD7B57B}" type="presParOf" srcId="{2FD8FCDC-71AB-44F9-A68A-15E60A88C5CB}" destId="{350239BC-2384-47CF-90E0-F90B011280F1}" srcOrd="1" destOrd="0" presId="urn:microsoft.com/office/officeart/2008/layout/HorizontalMultiLevelHierarchy"/>
    <dgm:cxn modelId="{805FA490-E165-4D1D-B1F0-F5B27892AC0E}" type="presParOf" srcId="{EA8E8CF5-CF2F-435F-B7AD-12AF2DFA6502}" destId="{D4162A9A-73F7-4087-A286-CA7E31BE453E}" srcOrd="2" destOrd="0" presId="urn:microsoft.com/office/officeart/2008/layout/HorizontalMultiLevelHierarchy"/>
    <dgm:cxn modelId="{707B5698-80A8-4BAE-9717-4EB0F09CBE37}" type="presParOf" srcId="{D4162A9A-73F7-4087-A286-CA7E31BE453E}" destId="{19BEC2F5-5C53-4EE9-9C0B-953BCFFDB048}" srcOrd="0" destOrd="0" presId="urn:microsoft.com/office/officeart/2008/layout/HorizontalMultiLevelHierarchy"/>
    <dgm:cxn modelId="{D1EB50B0-1D8E-43B2-A2D2-B4C0033807BE}" type="presParOf" srcId="{EA8E8CF5-CF2F-435F-B7AD-12AF2DFA6502}" destId="{737B70C0-DDCA-46E1-AEEB-F4C773AC44FB}" srcOrd="3" destOrd="0" presId="urn:microsoft.com/office/officeart/2008/layout/HorizontalMultiLevelHierarchy"/>
    <dgm:cxn modelId="{B183C4DE-C342-4296-BD18-BE7213EF77B6}" type="presParOf" srcId="{737B70C0-DDCA-46E1-AEEB-F4C773AC44FB}" destId="{B6446A14-7F63-4094-9C3B-A56E81F16037}" srcOrd="0" destOrd="0" presId="urn:microsoft.com/office/officeart/2008/layout/HorizontalMultiLevelHierarchy"/>
    <dgm:cxn modelId="{175425B8-81E4-4320-8E28-88AA18D6D525}" type="presParOf" srcId="{737B70C0-DDCA-46E1-AEEB-F4C773AC44FB}" destId="{55030850-5D8D-476C-93B3-0D164EC251B8}" srcOrd="1" destOrd="0" presId="urn:microsoft.com/office/officeart/2008/layout/HorizontalMultiLevelHierarchy"/>
    <dgm:cxn modelId="{055972AD-C3A1-4EFB-B002-891ABE5D4809}" type="presParOf" srcId="{EA8E8CF5-CF2F-435F-B7AD-12AF2DFA6502}" destId="{3F666792-C832-4814-9A16-B553B9DDDC37}" srcOrd="4" destOrd="0" presId="urn:microsoft.com/office/officeart/2008/layout/HorizontalMultiLevelHierarchy"/>
    <dgm:cxn modelId="{8174C5BD-F99D-40B9-A7C6-1D3F5062AA98}" type="presParOf" srcId="{3F666792-C832-4814-9A16-B553B9DDDC37}" destId="{02B9D9C2-D52A-46BD-813A-50765BFDFA34}" srcOrd="0" destOrd="0" presId="urn:microsoft.com/office/officeart/2008/layout/HorizontalMultiLevelHierarchy"/>
    <dgm:cxn modelId="{4A3C23D0-9A4A-4199-8BCA-5EA4EB357733}" type="presParOf" srcId="{EA8E8CF5-CF2F-435F-B7AD-12AF2DFA6502}" destId="{5068BDF2-08B0-4413-BA10-3CD13E0C7356}" srcOrd="5" destOrd="0" presId="urn:microsoft.com/office/officeart/2008/layout/HorizontalMultiLevelHierarchy"/>
    <dgm:cxn modelId="{83B984C4-4C61-4C03-A0FE-49788A905686}" type="presParOf" srcId="{5068BDF2-08B0-4413-BA10-3CD13E0C7356}" destId="{7846C59E-3E9E-4169-99C0-F92E922AB36F}" srcOrd="0" destOrd="0" presId="urn:microsoft.com/office/officeart/2008/layout/HorizontalMultiLevelHierarchy"/>
    <dgm:cxn modelId="{BF8F090A-C96D-462D-B03E-09EAB6D69BAB}" type="presParOf" srcId="{5068BDF2-08B0-4413-BA10-3CD13E0C7356}" destId="{F2993D65-EBE3-40EA-BDF1-1432B84EFCE6}" srcOrd="1" destOrd="0" presId="urn:microsoft.com/office/officeart/2008/layout/HorizontalMultiLevelHierarchy"/>
  </dgm:cxnLst>
  <dgm:bg/>
  <dgm:whole>
    <a:ln w="57150"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A5EDA4-EB4E-4601-9D3C-2B261C55A10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2739E9-7368-4C45-8936-9A56B50ECA94}">
      <dgm:prSet phldrT="[Текст]" custT="1"/>
      <dgm:spPr/>
      <dgm:t>
        <a:bodyPr/>
        <a:lstStyle/>
        <a:p>
          <a:r>
            <a:rPr lang="uk-UA" sz="4400" b="1"/>
            <a:t>Біологічні</a:t>
          </a:r>
          <a:endParaRPr lang="ru-RU" sz="4400" b="1" dirty="0"/>
        </a:p>
      </dgm:t>
    </dgm:pt>
    <dgm:pt modelId="{D436A657-5FCE-4C9A-A7E1-4431F89C88AE}" type="parTrans" cxnId="{217F0B61-E853-4529-8E5A-F12D9C925AB9}">
      <dgm:prSet/>
      <dgm:spPr/>
      <dgm:t>
        <a:bodyPr/>
        <a:lstStyle/>
        <a:p>
          <a:endParaRPr lang="ru-RU"/>
        </a:p>
      </dgm:t>
    </dgm:pt>
    <dgm:pt modelId="{CA372338-73F4-4E43-A551-CE66DC5E55D2}" type="sibTrans" cxnId="{217F0B61-E853-4529-8E5A-F12D9C925AB9}">
      <dgm:prSet/>
      <dgm:spPr/>
      <dgm:t>
        <a:bodyPr/>
        <a:lstStyle/>
        <a:p>
          <a:endParaRPr lang="ru-RU"/>
        </a:p>
      </dgm:t>
    </dgm:pt>
    <dgm:pt modelId="{25CAAC5A-0C0C-4DD1-9213-89CDC9A8364B}">
      <dgm:prSet phldrT="[Текст]" custT="1"/>
      <dgm:spPr/>
      <dgm:t>
        <a:bodyPr/>
        <a:lstStyle/>
        <a:p>
          <a:r>
            <a:rPr lang="uk-UA" sz="3200" b="1"/>
            <a:t>  </a:t>
          </a:r>
          <a:r>
            <a:rPr lang="uk-UA" sz="3200" b="1">
              <a:latin typeface="Arial" panose="020B0604020202020204" pitchFamily="34" charset="0"/>
              <a:cs typeface="Arial" panose="020B0604020202020204" pitchFamily="34" charset="0"/>
            </a:rPr>
            <a:t>Біоіндикація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427E7-A6AC-479A-977B-AC5A9F7ABD82}" type="parTrans" cxnId="{2719BA12-248F-48A3-A4EB-2731F069496F}">
      <dgm:prSet/>
      <dgm:spPr/>
      <dgm:t>
        <a:bodyPr/>
        <a:lstStyle/>
        <a:p>
          <a:endParaRPr lang="ru-RU"/>
        </a:p>
      </dgm:t>
    </dgm:pt>
    <dgm:pt modelId="{515D74AB-614C-4A52-BE09-812CE18531EE}" type="sibTrans" cxnId="{2719BA12-248F-48A3-A4EB-2731F069496F}">
      <dgm:prSet/>
      <dgm:spPr/>
      <dgm:t>
        <a:bodyPr/>
        <a:lstStyle/>
        <a:p>
          <a:endParaRPr lang="ru-RU"/>
        </a:p>
      </dgm:t>
    </dgm:pt>
    <dgm:pt modelId="{DAB46211-224E-44A9-8F52-B83F7D77CF90}">
      <dgm:prSet custT="1"/>
      <dgm:spPr/>
      <dgm:t>
        <a:bodyPr/>
        <a:lstStyle/>
        <a:p>
          <a:r>
            <a:rPr lang="uk-UA" sz="3200" b="1">
              <a:latin typeface="Arial" panose="020B0604020202020204" pitchFamily="34" charset="0"/>
              <a:cs typeface="Arial" panose="020B0604020202020204" pitchFamily="34" charset="0"/>
            </a:rPr>
            <a:t>Біотестування</a:t>
          </a:r>
          <a:r>
            <a:rPr lang="uk-UA" sz="40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29FA8-4152-4ED9-ABFA-51266AB94188}" type="parTrans" cxnId="{B926F172-A9CD-4028-923D-F10793DF2B40}">
      <dgm:prSet/>
      <dgm:spPr/>
      <dgm:t>
        <a:bodyPr/>
        <a:lstStyle/>
        <a:p>
          <a:endParaRPr lang="ru-RU"/>
        </a:p>
      </dgm:t>
    </dgm:pt>
    <dgm:pt modelId="{C5768A28-2144-46DC-A827-70302E2A52D8}" type="sibTrans" cxnId="{B926F172-A9CD-4028-923D-F10793DF2B40}">
      <dgm:prSet/>
      <dgm:spPr/>
      <dgm:t>
        <a:bodyPr/>
        <a:lstStyle/>
        <a:p>
          <a:endParaRPr lang="ru-RU"/>
        </a:p>
      </dgm:t>
    </dgm:pt>
    <dgm:pt modelId="{E3792120-A36B-488B-B8EF-B68A828A241A}" type="pres">
      <dgm:prSet presAssocID="{A2A5EDA4-EB4E-4601-9D3C-2B261C55A10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F2D20-3105-45EA-9529-B8AC4114310D}" type="pres">
      <dgm:prSet presAssocID="{B52739E9-7368-4C45-8936-9A56B50ECA94}" presName="root1" presStyleCnt="0"/>
      <dgm:spPr/>
    </dgm:pt>
    <dgm:pt modelId="{E5B76B39-4C35-4BE5-8D47-F28E7465C3A5}" type="pres">
      <dgm:prSet presAssocID="{B52739E9-7368-4C45-8936-9A56B50ECA94}" presName="LevelOneTextNode" presStyleLbl="node0" presStyleIdx="0" presStyleCnt="1" custScaleX="349498" custLinFactNeighborX="6600" custLinFactNeighborY="-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8E8CF5-CF2F-435F-B7AD-12AF2DFA6502}" type="pres">
      <dgm:prSet presAssocID="{B52739E9-7368-4C45-8936-9A56B50ECA94}" presName="level2hierChild" presStyleCnt="0"/>
      <dgm:spPr/>
    </dgm:pt>
    <dgm:pt modelId="{939DE590-6B24-4264-81B3-A9B79A5D4D8F}" type="pres">
      <dgm:prSet presAssocID="{31E427E7-A6AC-479A-977B-AC5A9F7ABD82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22680FE-84E3-4143-B54F-925D787D32D5}" type="pres">
      <dgm:prSet presAssocID="{31E427E7-A6AC-479A-977B-AC5A9F7ABD82}" presName="connTx" presStyleLbl="parChTrans1D2" presStyleIdx="0" presStyleCnt="2"/>
      <dgm:spPr/>
      <dgm:t>
        <a:bodyPr/>
        <a:lstStyle/>
        <a:p>
          <a:endParaRPr lang="ru-RU"/>
        </a:p>
      </dgm:t>
    </dgm:pt>
    <dgm:pt modelId="{2FD8FCDC-71AB-44F9-A68A-15E60A88C5CB}" type="pres">
      <dgm:prSet presAssocID="{25CAAC5A-0C0C-4DD1-9213-89CDC9A8364B}" presName="root2" presStyleCnt="0"/>
      <dgm:spPr/>
    </dgm:pt>
    <dgm:pt modelId="{25B32B02-6BC6-42D5-B2D0-F4F415028AFA}" type="pres">
      <dgm:prSet presAssocID="{25CAAC5A-0C0C-4DD1-9213-89CDC9A8364B}" presName="LevelTwoTextNode" presStyleLbl="node2" presStyleIdx="0" presStyleCnt="2" custScaleX="183973" custLinFactNeighborX="-11280" custLinFactNeighborY="-77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0239BC-2384-47CF-90E0-F90B011280F1}" type="pres">
      <dgm:prSet presAssocID="{25CAAC5A-0C0C-4DD1-9213-89CDC9A8364B}" presName="level3hierChild" presStyleCnt="0"/>
      <dgm:spPr/>
    </dgm:pt>
    <dgm:pt modelId="{9F8F79FA-1B17-4454-A020-972C81FC7601}" type="pres">
      <dgm:prSet presAssocID="{A0729FA8-4152-4ED9-ABFA-51266AB9418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B5E9A845-BDBF-4696-8F93-2835A3B06064}" type="pres">
      <dgm:prSet presAssocID="{A0729FA8-4152-4ED9-ABFA-51266AB9418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D856E16-CFB3-4B7C-B7A9-324E086AEE5B}" type="pres">
      <dgm:prSet presAssocID="{DAB46211-224E-44A9-8F52-B83F7D77CF90}" presName="root2" presStyleCnt="0"/>
      <dgm:spPr/>
    </dgm:pt>
    <dgm:pt modelId="{430356F5-434E-401D-B68E-4086C717651A}" type="pres">
      <dgm:prSet presAssocID="{DAB46211-224E-44A9-8F52-B83F7D77CF90}" presName="LevelTwoTextNode" presStyleLbl="node2" presStyleIdx="1" presStyleCnt="2" custScaleX="183422" custScaleY="107315" custLinFactNeighborX="-10791" custLinFactNeighborY="-68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0A2270-3CA5-464F-A090-116D400E73C2}" type="pres">
      <dgm:prSet presAssocID="{DAB46211-224E-44A9-8F52-B83F7D77CF90}" presName="level3hierChild" presStyleCnt="0"/>
      <dgm:spPr/>
    </dgm:pt>
  </dgm:ptLst>
  <dgm:cxnLst>
    <dgm:cxn modelId="{8EC48E02-FDF1-48A2-9A75-35650D572CBF}" type="presOf" srcId="{31E427E7-A6AC-479A-977B-AC5A9F7ABD82}" destId="{939DE590-6B24-4264-81B3-A9B79A5D4D8F}" srcOrd="0" destOrd="0" presId="urn:microsoft.com/office/officeart/2008/layout/HorizontalMultiLevelHierarchy"/>
    <dgm:cxn modelId="{89EA94FE-7B44-4758-9F4B-E405BE85B763}" type="presOf" srcId="{A2A5EDA4-EB4E-4601-9D3C-2B261C55A102}" destId="{E3792120-A36B-488B-B8EF-B68A828A241A}" srcOrd="0" destOrd="0" presId="urn:microsoft.com/office/officeart/2008/layout/HorizontalMultiLevelHierarchy"/>
    <dgm:cxn modelId="{EAE11780-5C68-4D90-9FD9-B33FB234DFD3}" type="presOf" srcId="{25CAAC5A-0C0C-4DD1-9213-89CDC9A8364B}" destId="{25B32B02-6BC6-42D5-B2D0-F4F415028AFA}" srcOrd="0" destOrd="0" presId="urn:microsoft.com/office/officeart/2008/layout/HorizontalMultiLevelHierarchy"/>
    <dgm:cxn modelId="{217F0B61-E853-4529-8E5A-F12D9C925AB9}" srcId="{A2A5EDA4-EB4E-4601-9D3C-2B261C55A102}" destId="{B52739E9-7368-4C45-8936-9A56B50ECA94}" srcOrd="0" destOrd="0" parTransId="{D436A657-5FCE-4C9A-A7E1-4431F89C88AE}" sibTransId="{CA372338-73F4-4E43-A551-CE66DC5E55D2}"/>
    <dgm:cxn modelId="{3494494C-624B-4975-BF66-CAC9AD0A06CF}" type="presOf" srcId="{A0729FA8-4152-4ED9-ABFA-51266AB94188}" destId="{9F8F79FA-1B17-4454-A020-972C81FC7601}" srcOrd="0" destOrd="0" presId="urn:microsoft.com/office/officeart/2008/layout/HorizontalMultiLevelHierarchy"/>
    <dgm:cxn modelId="{B926F172-A9CD-4028-923D-F10793DF2B40}" srcId="{B52739E9-7368-4C45-8936-9A56B50ECA94}" destId="{DAB46211-224E-44A9-8F52-B83F7D77CF90}" srcOrd="1" destOrd="0" parTransId="{A0729FA8-4152-4ED9-ABFA-51266AB94188}" sibTransId="{C5768A28-2144-46DC-A827-70302E2A52D8}"/>
    <dgm:cxn modelId="{F38D04FE-E16E-49A0-8D19-6FEF39148EC9}" type="presOf" srcId="{DAB46211-224E-44A9-8F52-B83F7D77CF90}" destId="{430356F5-434E-401D-B68E-4086C717651A}" srcOrd="0" destOrd="0" presId="urn:microsoft.com/office/officeart/2008/layout/HorizontalMultiLevelHierarchy"/>
    <dgm:cxn modelId="{44534D36-3DA3-4DBE-8DCA-599C98B062F7}" type="presOf" srcId="{B52739E9-7368-4C45-8936-9A56B50ECA94}" destId="{E5B76B39-4C35-4BE5-8D47-F28E7465C3A5}" srcOrd="0" destOrd="0" presId="urn:microsoft.com/office/officeart/2008/layout/HorizontalMultiLevelHierarchy"/>
    <dgm:cxn modelId="{2719BA12-248F-48A3-A4EB-2731F069496F}" srcId="{B52739E9-7368-4C45-8936-9A56B50ECA94}" destId="{25CAAC5A-0C0C-4DD1-9213-89CDC9A8364B}" srcOrd="0" destOrd="0" parTransId="{31E427E7-A6AC-479A-977B-AC5A9F7ABD82}" sibTransId="{515D74AB-614C-4A52-BE09-812CE18531EE}"/>
    <dgm:cxn modelId="{659BD02B-E0A6-42EB-B71C-54FC7C1E10B7}" type="presOf" srcId="{31E427E7-A6AC-479A-977B-AC5A9F7ABD82}" destId="{522680FE-84E3-4143-B54F-925D787D32D5}" srcOrd="1" destOrd="0" presId="urn:microsoft.com/office/officeart/2008/layout/HorizontalMultiLevelHierarchy"/>
    <dgm:cxn modelId="{940CFA01-B30E-4339-9097-34B59333EDE8}" type="presOf" srcId="{A0729FA8-4152-4ED9-ABFA-51266AB94188}" destId="{B5E9A845-BDBF-4696-8F93-2835A3B06064}" srcOrd="1" destOrd="0" presId="urn:microsoft.com/office/officeart/2008/layout/HorizontalMultiLevelHierarchy"/>
    <dgm:cxn modelId="{2DA548DF-F126-4B8E-961A-E3B45241F9E5}" type="presParOf" srcId="{E3792120-A36B-488B-B8EF-B68A828A241A}" destId="{1F2F2D20-3105-45EA-9529-B8AC4114310D}" srcOrd="0" destOrd="0" presId="urn:microsoft.com/office/officeart/2008/layout/HorizontalMultiLevelHierarchy"/>
    <dgm:cxn modelId="{93F632EB-7E48-42E5-A9D2-FDD9E18065D1}" type="presParOf" srcId="{1F2F2D20-3105-45EA-9529-B8AC4114310D}" destId="{E5B76B39-4C35-4BE5-8D47-F28E7465C3A5}" srcOrd="0" destOrd="0" presId="urn:microsoft.com/office/officeart/2008/layout/HorizontalMultiLevelHierarchy"/>
    <dgm:cxn modelId="{2543F69B-0BCF-43A5-91DA-0D0A6A4E16D5}" type="presParOf" srcId="{1F2F2D20-3105-45EA-9529-B8AC4114310D}" destId="{EA8E8CF5-CF2F-435F-B7AD-12AF2DFA6502}" srcOrd="1" destOrd="0" presId="urn:microsoft.com/office/officeart/2008/layout/HorizontalMultiLevelHierarchy"/>
    <dgm:cxn modelId="{550882B1-6EC4-43A0-A8FC-DE14B8BE4370}" type="presParOf" srcId="{EA8E8CF5-CF2F-435F-B7AD-12AF2DFA6502}" destId="{939DE590-6B24-4264-81B3-A9B79A5D4D8F}" srcOrd="0" destOrd="0" presId="urn:microsoft.com/office/officeart/2008/layout/HorizontalMultiLevelHierarchy"/>
    <dgm:cxn modelId="{F3889A50-F19D-46CF-895E-74596F6A8CBF}" type="presParOf" srcId="{939DE590-6B24-4264-81B3-A9B79A5D4D8F}" destId="{522680FE-84E3-4143-B54F-925D787D32D5}" srcOrd="0" destOrd="0" presId="urn:microsoft.com/office/officeart/2008/layout/HorizontalMultiLevelHierarchy"/>
    <dgm:cxn modelId="{9058CC61-5681-40BD-B1DE-6D8D97D9346C}" type="presParOf" srcId="{EA8E8CF5-CF2F-435F-B7AD-12AF2DFA6502}" destId="{2FD8FCDC-71AB-44F9-A68A-15E60A88C5CB}" srcOrd="1" destOrd="0" presId="urn:microsoft.com/office/officeart/2008/layout/HorizontalMultiLevelHierarchy"/>
    <dgm:cxn modelId="{3B97E826-97C9-4D5E-B2E8-7BC06FBADC25}" type="presParOf" srcId="{2FD8FCDC-71AB-44F9-A68A-15E60A88C5CB}" destId="{25B32B02-6BC6-42D5-B2D0-F4F415028AFA}" srcOrd="0" destOrd="0" presId="urn:microsoft.com/office/officeart/2008/layout/HorizontalMultiLevelHierarchy"/>
    <dgm:cxn modelId="{C20C3E56-63FB-47D1-A421-BB9FC3B1ACE6}" type="presParOf" srcId="{2FD8FCDC-71AB-44F9-A68A-15E60A88C5CB}" destId="{350239BC-2384-47CF-90E0-F90B011280F1}" srcOrd="1" destOrd="0" presId="urn:microsoft.com/office/officeart/2008/layout/HorizontalMultiLevelHierarchy"/>
    <dgm:cxn modelId="{E7A0587E-6168-4323-B941-CA6E104AB810}" type="presParOf" srcId="{EA8E8CF5-CF2F-435F-B7AD-12AF2DFA6502}" destId="{9F8F79FA-1B17-4454-A020-972C81FC7601}" srcOrd="2" destOrd="0" presId="urn:microsoft.com/office/officeart/2008/layout/HorizontalMultiLevelHierarchy"/>
    <dgm:cxn modelId="{071EF6B6-BC85-4A41-A838-FD90E3A5D2E5}" type="presParOf" srcId="{9F8F79FA-1B17-4454-A020-972C81FC7601}" destId="{B5E9A845-BDBF-4696-8F93-2835A3B06064}" srcOrd="0" destOrd="0" presId="urn:microsoft.com/office/officeart/2008/layout/HorizontalMultiLevelHierarchy"/>
    <dgm:cxn modelId="{AC49D4CC-6DF6-4C39-A589-640CAE31EBB5}" type="presParOf" srcId="{EA8E8CF5-CF2F-435F-B7AD-12AF2DFA6502}" destId="{6D856E16-CFB3-4B7C-B7A9-324E086AEE5B}" srcOrd="3" destOrd="0" presId="urn:microsoft.com/office/officeart/2008/layout/HorizontalMultiLevelHierarchy"/>
    <dgm:cxn modelId="{88A4C2F3-5201-4C41-9206-32D445089D72}" type="presParOf" srcId="{6D856E16-CFB3-4B7C-B7A9-324E086AEE5B}" destId="{430356F5-434E-401D-B68E-4086C717651A}" srcOrd="0" destOrd="0" presId="urn:microsoft.com/office/officeart/2008/layout/HorizontalMultiLevelHierarchy"/>
    <dgm:cxn modelId="{2B424583-3320-4B3D-8E8C-2F35EDB72283}" type="presParOf" srcId="{6D856E16-CFB3-4B7C-B7A9-324E086AEE5B}" destId="{1B0A2270-3CA5-464F-A090-116D400E73C2}" srcOrd="1" destOrd="0" presId="urn:microsoft.com/office/officeart/2008/layout/HorizontalMultiLevelHierarchy"/>
  </dgm:cxnLst>
  <dgm:bg/>
  <dgm:whole>
    <a:ln w="57150"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66792-C832-4814-9A16-B553B9DDDC37}">
      <dsp:nvSpPr>
        <dsp:cNvPr id="0" name=""/>
        <dsp:cNvSpPr/>
      </dsp:nvSpPr>
      <dsp:spPr>
        <a:xfrm>
          <a:off x="2112119" y="1451356"/>
          <a:ext cx="337542" cy="86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771" y="0"/>
              </a:lnTo>
              <a:lnTo>
                <a:pt x="168771" y="865453"/>
              </a:lnTo>
              <a:lnTo>
                <a:pt x="337542" y="86545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/>
        </a:p>
      </dsp:txBody>
      <dsp:txXfrm>
        <a:off x="2257666" y="1860859"/>
        <a:ext cx="46447" cy="46447"/>
      </dsp:txXfrm>
    </dsp:sp>
    <dsp:sp modelId="{D4162A9A-73F7-4087-A286-CA7E31BE453E}">
      <dsp:nvSpPr>
        <dsp:cNvPr id="0" name=""/>
        <dsp:cNvSpPr/>
      </dsp:nvSpPr>
      <dsp:spPr>
        <a:xfrm>
          <a:off x="2112119" y="1405636"/>
          <a:ext cx="4316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820" y="45720"/>
              </a:lnTo>
              <a:lnTo>
                <a:pt x="215820" y="46654"/>
              </a:lnTo>
              <a:lnTo>
                <a:pt x="431640" y="4665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/>
        </a:p>
      </dsp:txBody>
      <dsp:txXfrm>
        <a:off x="2317148" y="1440565"/>
        <a:ext cx="21582" cy="21582"/>
      </dsp:txXfrm>
    </dsp:sp>
    <dsp:sp modelId="{939DE590-6B24-4264-81B3-A9B79A5D4D8F}">
      <dsp:nvSpPr>
        <dsp:cNvPr id="0" name=""/>
        <dsp:cNvSpPr/>
      </dsp:nvSpPr>
      <dsp:spPr>
        <a:xfrm>
          <a:off x="2112119" y="641059"/>
          <a:ext cx="287205" cy="810297"/>
        </a:xfrm>
        <a:custGeom>
          <a:avLst/>
          <a:gdLst/>
          <a:ahLst/>
          <a:cxnLst/>
          <a:rect l="0" t="0" r="0" b="0"/>
          <a:pathLst>
            <a:path>
              <a:moveTo>
                <a:pt x="0" y="810297"/>
              </a:moveTo>
              <a:lnTo>
                <a:pt x="143602" y="810297"/>
              </a:lnTo>
              <a:lnTo>
                <a:pt x="143602" y="0"/>
              </a:lnTo>
              <a:lnTo>
                <a:pt x="287205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/>
        </a:p>
      </dsp:txBody>
      <dsp:txXfrm>
        <a:off x="2234229" y="1024715"/>
        <a:ext cx="42984" cy="42984"/>
      </dsp:txXfrm>
    </dsp:sp>
    <dsp:sp modelId="{E5B76B39-4C35-4BE5-8D47-F28E7465C3A5}">
      <dsp:nvSpPr>
        <dsp:cNvPr id="0" name=""/>
        <dsp:cNvSpPr/>
      </dsp:nvSpPr>
      <dsp:spPr>
        <a:xfrm rot="16200000">
          <a:off x="-106754" y="638290"/>
          <a:ext cx="2811615" cy="1626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/>
            <a:t>Хімічні</a:t>
          </a:r>
          <a:endParaRPr lang="ru-RU" sz="4400" b="1" kern="1200" dirty="0"/>
        </a:p>
      </dsp:txBody>
      <dsp:txXfrm>
        <a:off x="-106754" y="638290"/>
        <a:ext cx="2811615" cy="1626131"/>
      </dsp:txXfrm>
    </dsp:sp>
    <dsp:sp modelId="{25B32B02-6BC6-42D5-B2D0-F4F415028AFA}">
      <dsp:nvSpPr>
        <dsp:cNvPr id="0" name=""/>
        <dsp:cNvSpPr/>
      </dsp:nvSpPr>
      <dsp:spPr>
        <a:xfrm>
          <a:off x="2399324" y="247082"/>
          <a:ext cx="4361212" cy="7879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latin typeface="Arial" panose="020B0604020202020204" pitchFamily="34" charset="0"/>
              <a:cs typeface="Arial" panose="020B0604020202020204" pitchFamily="34" charset="0"/>
            </a:rPr>
            <a:t>Атомно-абсорбційна (ААС)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9324" y="247082"/>
        <a:ext cx="4361212" cy="787953"/>
      </dsp:txXfrm>
    </dsp:sp>
    <dsp:sp modelId="{B6446A14-7F63-4094-9C3B-A56E81F16037}">
      <dsp:nvSpPr>
        <dsp:cNvPr id="0" name=""/>
        <dsp:cNvSpPr/>
      </dsp:nvSpPr>
      <dsp:spPr>
        <a:xfrm>
          <a:off x="2543759" y="1168413"/>
          <a:ext cx="4411660" cy="5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latin typeface="Arial" panose="020B0604020202020204" pitchFamily="34" charset="0"/>
              <a:cs typeface="Arial" panose="020B0604020202020204" pitchFamily="34" charset="0"/>
            </a:rPr>
            <a:t>Фотометрія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3759" y="1168413"/>
        <a:ext cx="4411660" cy="567755"/>
      </dsp:txXfrm>
    </dsp:sp>
    <dsp:sp modelId="{7846C59E-3E9E-4169-99C0-F92E922AB36F}">
      <dsp:nvSpPr>
        <dsp:cNvPr id="0" name=""/>
        <dsp:cNvSpPr/>
      </dsp:nvSpPr>
      <dsp:spPr>
        <a:xfrm>
          <a:off x="2449661" y="1884858"/>
          <a:ext cx="4397079" cy="8639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latin typeface="Arial" panose="020B0604020202020204" pitchFamily="34" charset="0"/>
              <a:cs typeface="Arial" panose="020B0604020202020204" pitchFamily="34" charset="0"/>
            </a:rPr>
            <a:t>Іонселективна</a:t>
          </a:r>
          <a:r>
            <a:rPr lang="en-US" sz="28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800" b="1" kern="1200">
              <a:latin typeface="Arial" panose="020B0604020202020204" pitchFamily="34" charset="0"/>
              <a:cs typeface="Arial" panose="020B0604020202020204" pitchFamily="34" charset="0"/>
            </a:rPr>
            <a:t>потенціометрія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9661" y="1884858"/>
        <a:ext cx="4397079" cy="863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F79FA-1B17-4454-A020-972C81FC7601}">
      <dsp:nvSpPr>
        <dsp:cNvPr id="0" name=""/>
        <dsp:cNvSpPr/>
      </dsp:nvSpPr>
      <dsp:spPr>
        <a:xfrm>
          <a:off x="2638388" y="1751120"/>
          <a:ext cx="157077" cy="373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538" y="0"/>
              </a:lnTo>
              <a:lnTo>
                <a:pt x="78538" y="373628"/>
              </a:lnTo>
              <a:lnTo>
                <a:pt x="157077" y="373628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6794" y="1927802"/>
        <a:ext cx="20265" cy="20265"/>
      </dsp:txXfrm>
    </dsp:sp>
    <dsp:sp modelId="{939DE590-6B24-4264-81B3-A9B79A5D4D8F}">
      <dsp:nvSpPr>
        <dsp:cNvPr id="0" name=""/>
        <dsp:cNvSpPr/>
      </dsp:nvSpPr>
      <dsp:spPr>
        <a:xfrm>
          <a:off x="2638388" y="800142"/>
          <a:ext cx="146404" cy="950978"/>
        </a:xfrm>
        <a:custGeom>
          <a:avLst/>
          <a:gdLst/>
          <a:ahLst/>
          <a:cxnLst/>
          <a:rect l="0" t="0" r="0" b="0"/>
          <a:pathLst>
            <a:path>
              <a:moveTo>
                <a:pt x="0" y="950978"/>
              </a:moveTo>
              <a:lnTo>
                <a:pt x="73202" y="950978"/>
              </a:lnTo>
              <a:lnTo>
                <a:pt x="73202" y="0"/>
              </a:lnTo>
              <a:lnTo>
                <a:pt x="14640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87536" y="1251576"/>
        <a:ext cx="48109" cy="48109"/>
      </dsp:txXfrm>
    </dsp:sp>
    <dsp:sp modelId="{E5B76B39-4C35-4BE5-8D47-F28E7465C3A5}">
      <dsp:nvSpPr>
        <dsp:cNvPr id="0" name=""/>
        <dsp:cNvSpPr/>
      </dsp:nvSpPr>
      <dsp:spPr>
        <a:xfrm rot="16200000">
          <a:off x="-275557" y="588295"/>
          <a:ext cx="3502241" cy="23256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/>
            <a:t>Біологічні</a:t>
          </a:r>
          <a:endParaRPr lang="ru-RU" sz="4400" b="1" kern="1200" dirty="0"/>
        </a:p>
      </dsp:txBody>
      <dsp:txXfrm>
        <a:off x="-275557" y="588295"/>
        <a:ext cx="3502241" cy="2325650"/>
      </dsp:txXfrm>
    </dsp:sp>
    <dsp:sp modelId="{25B32B02-6BC6-42D5-B2D0-F4F415028AFA}">
      <dsp:nvSpPr>
        <dsp:cNvPr id="0" name=""/>
        <dsp:cNvSpPr/>
      </dsp:nvSpPr>
      <dsp:spPr>
        <a:xfrm>
          <a:off x="2784793" y="467429"/>
          <a:ext cx="4015389" cy="6654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/>
            <a:t>  </a:t>
          </a:r>
          <a:r>
            <a:rPr lang="uk-UA" sz="3200" b="1" kern="1200">
              <a:latin typeface="Arial" panose="020B0604020202020204" pitchFamily="34" charset="0"/>
              <a:cs typeface="Arial" panose="020B0604020202020204" pitchFamily="34" charset="0"/>
            </a:rPr>
            <a:t>Біоіндикація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4793" y="467429"/>
        <a:ext cx="4015389" cy="665425"/>
      </dsp:txXfrm>
    </dsp:sp>
    <dsp:sp modelId="{430356F5-434E-401D-B68E-4086C717651A}">
      <dsp:nvSpPr>
        <dsp:cNvPr id="0" name=""/>
        <dsp:cNvSpPr/>
      </dsp:nvSpPr>
      <dsp:spPr>
        <a:xfrm>
          <a:off x="2795466" y="1767698"/>
          <a:ext cx="4003363" cy="714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>
              <a:latin typeface="Arial" panose="020B0604020202020204" pitchFamily="34" charset="0"/>
              <a:cs typeface="Arial" panose="020B0604020202020204" pitchFamily="34" charset="0"/>
            </a:rPr>
            <a:t>Біотестування</a:t>
          </a:r>
          <a:r>
            <a:rPr lang="uk-UA" sz="40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5466" y="1767698"/>
        <a:ext cx="4003363" cy="71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38.07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1 24575,'-5'0'0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6.5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24575,'0'5'0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7.5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8.0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8.6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24575,'0'5'0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8.9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9.3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9.6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0.04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0.9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1.3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24575,'0'5'0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38.4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1.7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2.0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24575,'0'5'0</inkml:trace>
  <inkml:trace contextRef="#ctx0" brushRef="#br0" timeOffset="1">29 85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02.3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6:17.7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38.75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48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49.3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0.77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5.02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5.68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1:15:56.1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10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456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4233" y="5223053"/>
            <a:ext cx="8161934" cy="148787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21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967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83734" y="1124712"/>
            <a:ext cx="1558330" cy="59801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77364" y="1124712"/>
            <a:ext cx="7438187" cy="59801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356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18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756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456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4233" y="5222958"/>
            <a:ext cx="8161934" cy="151809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71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295" y="3165653"/>
            <a:ext cx="5126125" cy="37223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5979" y="3165653"/>
            <a:ext cx="5124296" cy="37223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78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0123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0123" y="3771900"/>
            <a:ext cx="5124298" cy="31161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05979" y="3771900"/>
            <a:ext cx="5104181" cy="311613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05979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560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12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355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65607" y="2692594"/>
            <a:ext cx="5383987" cy="136979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3296" y="965607"/>
            <a:ext cx="5779008" cy="6298387"/>
          </a:xfrm>
        </p:spPr>
        <p:txBody>
          <a:bodyPr>
            <a:normAutofit/>
          </a:bodyPr>
          <a:lstStyle>
            <a:lvl1pPr>
              <a:defRPr sz="2280">
                <a:solidFill>
                  <a:schemeClr val="tx1"/>
                </a:solidFill>
              </a:defRPr>
            </a:lvl1pPr>
            <a:lvl2pPr>
              <a:defRPr sz="1920">
                <a:solidFill>
                  <a:schemeClr val="tx1"/>
                </a:solidFill>
              </a:defRPr>
            </a:lvl2pPr>
            <a:lvl3pPr>
              <a:defRPr sz="1920">
                <a:solidFill>
                  <a:schemeClr val="tx1"/>
                </a:solidFill>
              </a:defRPr>
            </a:lvl3pPr>
            <a:lvl4pPr>
              <a:defRPr sz="1920">
                <a:solidFill>
                  <a:schemeClr val="tx1"/>
                </a:solidFill>
              </a:defRPr>
            </a:lvl4pPr>
            <a:lvl5pPr>
              <a:defRPr sz="1920">
                <a:solidFill>
                  <a:schemeClr val="tx1"/>
                </a:solidFill>
              </a:defRPr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421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731519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70227" y="2692594"/>
            <a:ext cx="5393998" cy="136156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15200" y="0"/>
            <a:ext cx="7322516" cy="82296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84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960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677363" y="1157630"/>
            <a:ext cx="9275674" cy="14264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7363" y="3165653"/>
            <a:ext cx="9275674" cy="372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5715" y="7486579"/>
            <a:ext cx="3304495" cy="388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1" y="7483450"/>
            <a:ext cx="7081427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0706" y="7461504"/>
            <a:ext cx="438912" cy="438912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32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9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3360" kern="1200" cap="all" spc="24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1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4864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9728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37160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7543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178117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5933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1040;&#1083;&#1080;&#1085;&#1072;\Downloads\-%20ScienceDirect%20https:\www-sciencedirect-com.translate.goog\science\article\abs\pii\S1050464822003618%3fvia=ihub&amp;_x_tr_sl=en&amp;_x_tr_tl=uk&amp;_x_tr_hl=fr&amp;_x_tr_pto=wapp)" TargetMode="External"/><Relationship Id="rId2" Type="http://schemas.openxmlformats.org/officeDocument/2006/relationships/hyperlink" Target="https://cleanair.org.ua/wp-content/uploads/2023/03/cleanair.org.ua-war-damages-ua-version-04-low-res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tolyar@tnpu.edu.ua10" TargetMode="External"/><Relationship Id="rId2" Type="http://schemas.openxmlformats.org/officeDocument/2006/relationships/hyperlink" Target="https://scholar.google.com.ua/citations?view_op=view_citation&amp;hl=ru&amp;user=hGeRV68AAAAJ&amp;citation_for_view=hGeRV68AAAAJ:bEWYMUwI8FkC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Users\20211001\Downloads\Theeffectsofenvironmentalfactorsonleeches%20(1).pdf" TargetMode="External"/><Relationship Id="rId4" Type="http://schemas.openxmlformats.org/officeDocument/2006/relationships/hyperlink" Target="https://gromada.group/news/statti/23995-yak-vijna-v-ukrayini-vplivaye-na-dovkillya-ta-pogliblennya-prodovolchoyi-kriz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customXml" Target="../ink/ink11.xml"/><Relationship Id="rId26" Type="http://schemas.openxmlformats.org/officeDocument/2006/relationships/customXml" Target="../ink/ink19.xml"/><Relationship Id="rId3" Type="http://schemas.openxmlformats.org/officeDocument/2006/relationships/image" Target="../media/image5.png"/><Relationship Id="rId21" Type="http://schemas.openxmlformats.org/officeDocument/2006/relationships/customXml" Target="../ink/ink14.xml"/><Relationship Id="rId34" Type="http://schemas.openxmlformats.org/officeDocument/2006/relationships/image" Target="../media/image6.jpeg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image" Target="../media/image6.png"/><Relationship Id="rId25" Type="http://schemas.openxmlformats.org/officeDocument/2006/relationships/customXml" Target="../ink/ink18.xml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0.xml"/><Relationship Id="rId20" Type="http://schemas.openxmlformats.org/officeDocument/2006/relationships/customXml" Target="../ink/ink13.xml"/><Relationship Id="rId29" Type="http://schemas.openxmlformats.org/officeDocument/2006/relationships/customXml" Target="../ink/ink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customXml" Target="../ink/ink5.xml"/><Relationship Id="rId24" Type="http://schemas.openxmlformats.org/officeDocument/2006/relationships/customXml" Target="../ink/ink17.xml"/><Relationship Id="rId32" Type="http://schemas.openxmlformats.org/officeDocument/2006/relationships/customXml" Target="../ink/ink23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6.xml"/><Relationship Id="rId28" Type="http://schemas.openxmlformats.org/officeDocument/2006/relationships/customXml" Target="../ink/ink20.xml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31" Type="http://schemas.openxmlformats.org/officeDocument/2006/relationships/customXml" Target="../ink/ink22.xml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5.xml"/><Relationship Id="rId27" Type="http://schemas.openxmlformats.org/officeDocument/2006/relationships/image" Target="../media/image7.png"/><Relationship Id="rId30" Type="http://schemas.openxmlformats.org/officeDocument/2006/relationships/image" Target="../media/image8.png"/><Relationship Id="rId35" Type="http://schemas.openxmlformats.org/officeDocument/2006/relationships/image" Target="../media/image7.jpeg"/><Relationship Id="rId8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DC9E8153-40A7-2BB0-A735-1C482A69F945}"/>
              </a:ext>
            </a:extLst>
          </p:cNvPr>
          <p:cNvSpPr/>
          <p:nvPr/>
        </p:nvSpPr>
        <p:spPr>
          <a:xfrm>
            <a:off x="14341538" y="7819185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F7C6F-42CA-4C87-B703-6986B5BAF969}"/>
              </a:ext>
            </a:extLst>
          </p:cNvPr>
          <p:cNvSpPr txBox="1"/>
          <p:nvPr/>
        </p:nvSpPr>
        <p:spPr>
          <a:xfrm>
            <a:off x="6858000" y="36576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E1495-AB4D-430A-9F03-C957C47E7392}"/>
              </a:ext>
            </a:extLst>
          </p:cNvPr>
          <p:cNvSpPr txBox="1"/>
          <p:nvPr/>
        </p:nvSpPr>
        <p:spPr>
          <a:xfrm>
            <a:off x="136477" y="1015869"/>
            <a:ext cx="14357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HIRUDO MEDICINALІS L. ЯК ТЕСТ-ОБ’ЄКТ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У ЕКСПРЕС-АНАЛІЗІ ВМІСТУ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ЗАГАЛЬНОГО ЗАЛІЗА В ПРИРОДНИХ ВОДАХ </a:t>
            </a:r>
            <a:endParaRPr lang="x-none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D1970-4A45-4573-9B7A-9AF87A12A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62" r="24364"/>
          <a:stretch/>
        </p:blipFill>
        <p:spPr>
          <a:xfrm>
            <a:off x="4594694" y="3963693"/>
            <a:ext cx="2936637" cy="385549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8A2D2A-868A-4B82-8270-36E2465D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" t="13432" r="34756" b="21340"/>
          <a:stretch/>
        </p:blipFill>
        <p:spPr>
          <a:xfrm>
            <a:off x="993785" y="3380746"/>
            <a:ext cx="2767755" cy="404689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E7142-FFAD-CF7A-AEBD-7C81E58C3643}"/>
              </a:ext>
            </a:extLst>
          </p:cNvPr>
          <p:cNvSpPr txBox="1"/>
          <p:nvPr/>
        </p:nvSpPr>
        <p:spPr>
          <a:xfrm>
            <a:off x="14341538" y="78285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</a:t>
            </a:r>
            <a:endParaRPr lang="x-none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89042" y="2978390"/>
            <a:ext cx="8070605" cy="521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uk-UA" sz="1600" dirty="0" err="1" smtClean="0">
                <a:latin typeface="Times New Roman" panose="02020603050405020304" pitchFamily="18" charset="0"/>
              </a:rPr>
              <a:t>Сабадишин</a:t>
            </a:r>
            <a:r>
              <a:rPr lang="uk-UA" sz="1600" dirty="0" smtClean="0">
                <a:latin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</a:rPr>
              <a:t>Максим Олександрович,</a:t>
            </a:r>
            <a:endParaRPr lang="en-US" sz="16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здобувач освіти 10-А класу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Шепетівського навчально - виховного комплексу 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«Загальноосвітня школа І-ІІІ ступенів–                                                     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гімназія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Хмельницької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Наукові  керівники: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Корнієнко Аліна Едуардівна, вчитель хімії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Шепетівського навчально – виховного комплексу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«Загальноосвітня школа І-ІІІ ступенів– гімназія»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Хмельницької області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Гудкова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Надія Петрівна, вчитель біології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Шепетівського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 - виховного комплексу 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«Загальноосвітня школа І-ІІІ ступенів– гімназія»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Хмельницької області</a:t>
            </a:r>
            <a:endParaRPr lang="en-US" sz="1600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2405" y="51593"/>
            <a:ext cx="73152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Хмельницьке територіальне відділення МАН України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Шепетівське міське наукове товариство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8B8BF5-BE75-49E7-9C09-DA8B35A6E50A}"/>
              </a:ext>
            </a:extLst>
          </p:cNvPr>
          <p:cNvSpPr txBox="1"/>
          <p:nvPr/>
        </p:nvSpPr>
        <p:spPr>
          <a:xfrm>
            <a:off x="415638" y="0"/>
            <a:ext cx="1403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Моделі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поведінки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Hirudo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medicinalis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модельних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розчинах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різною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концентрацією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Феруму</a:t>
            </a:r>
            <a:endParaRPr lang="x-none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90635-698E-44BA-B7E5-A853A1877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-204" b="7474"/>
          <a:stretch/>
        </p:blipFill>
        <p:spPr>
          <a:xfrm>
            <a:off x="5504655" y="1300877"/>
            <a:ext cx="3607651" cy="67930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8" y="3439562"/>
            <a:ext cx="4854631" cy="22785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8" y="5839626"/>
            <a:ext cx="4854631" cy="22542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8" y="1166226"/>
            <a:ext cx="4854631" cy="21912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04" y="1413164"/>
            <a:ext cx="4989403" cy="31153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04" y="4784263"/>
            <a:ext cx="5052841" cy="30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4ADE7-764F-4C62-A6C3-DBAFB849D996}"/>
              </a:ext>
            </a:extLst>
          </p:cNvPr>
          <p:cNvSpPr txBox="1"/>
          <p:nvPr/>
        </p:nvSpPr>
        <p:spPr>
          <a:xfrm>
            <a:off x="605119" y="0"/>
            <a:ext cx="13662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Залежність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тривалості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різних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станів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поведінки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п’явки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медичної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концентрації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Феруму</a:t>
            </a:r>
            <a:endParaRPr lang="x-none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7A47117-79DC-BE69-38A4-DBA6B6B9B32B}"/>
              </a:ext>
            </a:extLst>
          </p:cNvPr>
          <p:cNvSpPr/>
          <p:nvPr/>
        </p:nvSpPr>
        <p:spPr>
          <a:xfrm>
            <a:off x="14249559" y="7798310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6651C-B463-4C9B-FCB2-5536B567A8E9}"/>
              </a:ext>
            </a:extLst>
          </p:cNvPr>
          <p:cNvSpPr txBox="1"/>
          <p:nvPr/>
        </p:nvSpPr>
        <p:spPr>
          <a:xfrm>
            <a:off x="14249559" y="7785355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9</a:t>
            </a:r>
            <a:endParaRPr lang="x-none" dirty="0"/>
          </a:p>
        </p:txBody>
      </p:sp>
      <p:graphicFrame>
        <p:nvGraphicFramePr>
          <p:cNvPr id="8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663482"/>
              </p:ext>
            </p:extLst>
          </p:nvPr>
        </p:nvGraphicFramePr>
        <p:xfrm>
          <a:off x="363071" y="1183295"/>
          <a:ext cx="4297088" cy="2282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Диаграмма" r:id="rId3" imgW="8096190" imgH="5529551" progId="Excel.Chart.8">
                  <p:embed/>
                </p:oleObj>
              </mc:Choice>
              <mc:Fallback>
                <p:oleObj name="Диаграмма" r:id="rId3" imgW="8096190" imgH="5529551" progId="Excel.Chart.8">
                  <p:embed/>
                  <p:pic>
                    <p:nvPicPr>
                      <p:cNvPr id="8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71" y="1183295"/>
                        <a:ext cx="4297088" cy="228202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468092"/>
              </p:ext>
            </p:extLst>
          </p:nvPr>
        </p:nvGraphicFramePr>
        <p:xfrm>
          <a:off x="9737485" y="1200329"/>
          <a:ext cx="4297088" cy="2282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Диаграмма" r:id="rId5" imgW="8096190" imgH="5529551" progId="Excel.Chart.8">
                  <p:embed/>
                </p:oleObj>
              </mc:Choice>
              <mc:Fallback>
                <p:oleObj name="Диаграмма" r:id="rId5" imgW="8096190" imgH="5529551" progId="Excel.Chart.8">
                  <p:embed/>
                  <p:pic>
                    <p:nvPicPr>
                      <p:cNvPr id="9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7485" y="1200329"/>
                        <a:ext cx="4297088" cy="228202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398305"/>
              </p:ext>
            </p:extLst>
          </p:nvPr>
        </p:nvGraphicFramePr>
        <p:xfrm>
          <a:off x="5033652" y="1183295"/>
          <a:ext cx="4297088" cy="229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Диаграмма" r:id="rId7" imgW="8096190" imgH="5541744" progId="Excel.Chart.8">
                  <p:embed/>
                </p:oleObj>
              </mc:Choice>
              <mc:Fallback>
                <p:oleObj name="Диаграмма" r:id="rId7" imgW="8096190" imgH="5541744" progId="Excel.Chart.8">
                  <p:embed/>
                  <p:pic>
                    <p:nvPicPr>
                      <p:cNvPr id="1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652" y="1183295"/>
                        <a:ext cx="4297088" cy="229905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5865760-34C8-42BF-A177-AF1DE1AA2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5101"/>
              </p:ext>
            </p:extLst>
          </p:nvPr>
        </p:nvGraphicFramePr>
        <p:xfrm>
          <a:off x="3214171" y="4735298"/>
          <a:ext cx="8120418" cy="3419388"/>
        </p:xfrm>
        <a:graphic>
          <a:graphicData uri="http://schemas.openxmlformats.org/drawingml/2006/table">
            <a:tbl>
              <a:tblPr firstRow="1" firstCol="1" bandRow="1"/>
              <a:tblGrid>
                <a:gridCol w="2412879">
                  <a:extLst>
                    <a:ext uri="{9D8B030D-6E8A-4147-A177-3AD203B41FA5}">
                      <a16:colId xmlns:a16="http://schemas.microsoft.com/office/drawing/2014/main" val="2645854086"/>
                    </a:ext>
                  </a:extLst>
                </a:gridCol>
                <a:gridCol w="1921626">
                  <a:extLst>
                    <a:ext uri="{9D8B030D-6E8A-4147-A177-3AD203B41FA5}">
                      <a16:colId xmlns:a16="http://schemas.microsoft.com/office/drawing/2014/main" val="737967072"/>
                    </a:ext>
                  </a:extLst>
                </a:gridCol>
                <a:gridCol w="1177771">
                  <a:extLst>
                    <a:ext uri="{9D8B030D-6E8A-4147-A177-3AD203B41FA5}">
                      <a16:colId xmlns:a16="http://schemas.microsoft.com/office/drawing/2014/main" val="303824102"/>
                    </a:ext>
                  </a:extLst>
                </a:gridCol>
                <a:gridCol w="1411774">
                  <a:extLst>
                    <a:ext uri="{9D8B030D-6E8A-4147-A177-3AD203B41FA5}">
                      <a16:colId xmlns:a16="http://schemas.microsoft.com/office/drawing/2014/main" val="1925047121"/>
                    </a:ext>
                  </a:extLst>
                </a:gridCol>
                <a:gridCol w="1196368">
                  <a:extLst>
                    <a:ext uri="{9D8B030D-6E8A-4147-A177-3AD203B41FA5}">
                      <a16:colId xmlns:a16="http://schemas.microsoft.com/office/drawing/2014/main" val="1599204033"/>
                    </a:ext>
                  </a:extLst>
                </a:gridCol>
              </a:tblGrid>
              <a:tr h="698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Модельний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розчин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концентрація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мг/дм</a:t>
                      </a:r>
                      <a:r>
                        <a:rPr lang="ru-RU" sz="14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Показник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Дисперсія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4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Середнє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±m, бал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-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критерій 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689185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0.01 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 п'явок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0,64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1,62 ± 0,03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544733"/>
                  </a:ext>
                </a:extLst>
              </a:tr>
              <a:tr h="463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п'явок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1,09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± 0,04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870243"/>
                  </a:ext>
                </a:extLst>
              </a:tr>
              <a:tr h="463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п'явок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1,07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 ± 0,04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3,26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15098"/>
                  </a:ext>
                </a:extLst>
              </a:tr>
              <a:tr h="463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 п'явок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 ± 0,19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723813"/>
                  </a:ext>
                </a:extLst>
              </a:tr>
              <a:tr h="463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 п'явок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1,18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2,56 ± 0,22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655538"/>
                  </a:ext>
                </a:extLst>
              </a:tr>
              <a:tr h="521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водопровідна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вода)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Активність п'явок 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1,08 ± 0,1</a:t>
                      </a:r>
                      <a:endParaRPr lang="ru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632206"/>
                  </a:ext>
                </a:extLst>
              </a:tr>
            </a:tbl>
          </a:graphicData>
        </a:graphic>
      </p:graphicFrame>
      <p:sp>
        <p:nvSpPr>
          <p:cNvPr id="5" name="Rectangle 21">
            <a:extLst>
              <a:ext uri="{FF2B5EF4-FFF2-40B4-BE49-F238E27FC236}">
                <a16:creationId xmlns:a16="http://schemas.microsoft.com/office/drawing/2014/main" id="{12CCD6E6-7EB9-4E5A-A201-5A9A9DDA0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77" y="3482350"/>
            <a:ext cx="134769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Середні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арифметичні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активності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п'явок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їх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похибки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kumimoji="0" lang="ru-RU" altLang="ru-UA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дисперсія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кожного </a:t>
            </a:r>
            <a:r>
              <a:rPr kumimoji="0" lang="ru-RU" altLang="ru-UA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модельного </a:t>
            </a:r>
            <a:r>
              <a:rPr kumimoji="0" lang="ru-RU" altLang="ru-UA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розчину</a:t>
            </a:r>
            <a:r>
              <a:rPr kumimoji="0" lang="ru-RU" altLang="ru-UA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</a:t>
            </a:r>
            <a:r>
              <a:rPr kumimoji="0" lang="ru-RU" altLang="ru-UA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різною</a:t>
            </a:r>
            <a:r>
              <a:rPr lang="ru-RU" altLang="ru-UA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UA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концентрацією</a:t>
            </a:r>
            <a:r>
              <a:rPr kumimoji="0" lang="ru-RU" altLang="ru-UA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UA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 </a:t>
            </a:r>
            <a:endParaRPr kumimoji="0" lang="en-US" altLang="ru-UA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1B7AEA-4800-4547-BCCD-9A5EFE17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5" t="45651" r="20772" b="18401"/>
          <a:stretch/>
        </p:blipFill>
        <p:spPr>
          <a:xfrm>
            <a:off x="396371" y="3165921"/>
            <a:ext cx="3714034" cy="443384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DFBDAC-DD62-441C-A3E3-B5D834D0D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" t="50664" r="21176"/>
          <a:stretch/>
        </p:blipFill>
        <p:spPr>
          <a:xfrm>
            <a:off x="4404317" y="2139437"/>
            <a:ext cx="6048633" cy="51887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5CF15-39FE-4BAC-A9B5-5779329B4576}"/>
              </a:ext>
            </a:extLst>
          </p:cNvPr>
          <p:cNvSpPr txBox="1"/>
          <p:nvPr/>
        </p:nvSpPr>
        <p:spPr>
          <a:xfrm>
            <a:off x="147918" y="295835"/>
            <a:ext cx="1359497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Зміна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тіла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«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вихід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з води  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п’явки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медичної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залежно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дії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токсикантів</a:t>
            </a:r>
            <a:endParaRPr lang="x-none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EA1100B-607D-F4D6-14EA-99102194E239}"/>
              </a:ext>
            </a:extLst>
          </p:cNvPr>
          <p:cNvSpPr/>
          <p:nvPr/>
        </p:nvSpPr>
        <p:spPr>
          <a:xfrm>
            <a:off x="6671824" y="3729756"/>
            <a:ext cx="265813" cy="53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B2664B1-43A2-424C-FF22-9228612B9609}"/>
              </a:ext>
            </a:extLst>
          </p:cNvPr>
          <p:cNvSpPr/>
          <p:nvPr/>
        </p:nvSpPr>
        <p:spPr>
          <a:xfrm>
            <a:off x="5751728" y="3961283"/>
            <a:ext cx="265813" cy="53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4086350-4D89-DDF9-EA52-2721D994D19A}"/>
              </a:ext>
            </a:extLst>
          </p:cNvPr>
          <p:cNvSpPr/>
          <p:nvPr/>
        </p:nvSpPr>
        <p:spPr>
          <a:xfrm>
            <a:off x="1128022" y="4229467"/>
            <a:ext cx="265813" cy="53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1B70987-FA4E-80AD-0055-C51F13F9A0D5}"/>
              </a:ext>
            </a:extLst>
          </p:cNvPr>
          <p:cNvSpPr/>
          <p:nvPr/>
        </p:nvSpPr>
        <p:spPr>
          <a:xfrm>
            <a:off x="1540791" y="3997940"/>
            <a:ext cx="450110" cy="646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E16F9-8AF1-4DC2-8648-77FC6CDF3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" t="3171" r="4565" b="11628"/>
          <a:stretch/>
        </p:blipFill>
        <p:spPr>
          <a:xfrm>
            <a:off x="10650359" y="3317246"/>
            <a:ext cx="3714034" cy="443384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3ACACD9-BA2A-D8EC-DD64-878D2EE84289}"/>
              </a:ext>
            </a:extLst>
          </p:cNvPr>
          <p:cNvSpPr/>
          <p:nvPr/>
        </p:nvSpPr>
        <p:spPr>
          <a:xfrm>
            <a:off x="14289220" y="7831789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4AD4E-C74D-5D77-9FC5-92D918C1E849}"/>
              </a:ext>
            </a:extLst>
          </p:cNvPr>
          <p:cNvSpPr txBox="1"/>
          <p:nvPr/>
        </p:nvSpPr>
        <p:spPr>
          <a:xfrm>
            <a:off x="14222916" y="785445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285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197C8F3-1DA9-188B-4421-AC298FC4D40A}"/>
              </a:ext>
            </a:extLst>
          </p:cNvPr>
          <p:cNvSpPr/>
          <p:nvPr/>
        </p:nvSpPr>
        <p:spPr>
          <a:xfrm>
            <a:off x="807853" y="209550"/>
            <a:ext cx="13014694" cy="73925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A8E33-42D5-3260-EF3A-2E28D6D65977}"/>
              </a:ext>
            </a:extLst>
          </p:cNvPr>
          <p:cNvSpPr txBox="1"/>
          <p:nvPr/>
        </p:nvSpPr>
        <p:spPr>
          <a:xfrm>
            <a:off x="946851" y="888317"/>
            <a:ext cx="12736697" cy="603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540" algn="l"/>
              </a:tabLst>
            </a:pP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Отже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загальними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закономірностями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поведінки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явки є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наступні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540" algn="l"/>
              </a:tabLst>
            </a:pP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чим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вища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концентрація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Феруму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тим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довший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період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первинної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повторної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активності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x-none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540" algn="l"/>
              </a:tabLst>
            </a:pP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зі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збільшенням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концентрації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скорочується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період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нерухомості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повільної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рухомості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b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висока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концентрація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змінює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форму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тіла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змушує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явку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виповзати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розчину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540" algn="l"/>
              </a:tabLst>
            </a:pPr>
            <a:r>
              <a:rPr lang="x-none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Отже, біотестування з допомогою HIRUDO </a:t>
            </a:r>
            <a:r>
              <a:rPr lang="x-none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MEDICINAL</a:t>
            </a:r>
            <a:r>
              <a:rPr lang="uk-UA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</a:t>
            </a:r>
            <a:r>
              <a:rPr lang="x-none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x-none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не скасовує систему хімічних аналітичних методів, а доповнює їх якісно новими біологічними показниками. </a:t>
            </a:r>
            <a:endParaRPr lang="uk-UA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540" algn="l"/>
              </a:tabLst>
            </a:pPr>
            <a:r>
              <a:rPr lang="ru-RU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Тобто</a:t>
            </a: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цей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метод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має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безсумнівну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перевагу</a:t>
            </a: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 </a:t>
            </a:r>
            <a:r>
              <a:rPr lang="ru-RU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простий</a:t>
            </a: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недорогий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чутливий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метод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експрес-аналізу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x-none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331A904-5396-8C03-4A03-9E1701D13673}"/>
              </a:ext>
            </a:extLst>
          </p:cNvPr>
          <p:cNvSpPr/>
          <p:nvPr/>
        </p:nvSpPr>
        <p:spPr>
          <a:xfrm>
            <a:off x="14257713" y="7814930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DC623-3A96-C72C-9A3B-D63A2A94DC66}"/>
              </a:ext>
            </a:extLst>
          </p:cNvPr>
          <p:cNvSpPr txBox="1"/>
          <p:nvPr/>
        </p:nvSpPr>
        <p:spPr>
          <a:xfrm>
            <a:off x="14204725" y="7830693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11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632" y="139405"/>
            <a:ext cx="14065135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Наказ МОЗ України. Про затвердження Гігієнічних нормативів якості води водних об’єктів для задоволення питних, господарсько-побутових та інших потреб населення. / № 721. 02.05.2022. їз змінами, внесеними згідно з Наказом Міністерства охорони здоров'я № 77 від 13.01.2023. – Режим доступу:  </a:t>
            </a:r>
            <a:r>
              <a:rPr lang="ru-UA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https://zakon.rada.gov.ua/laws/show/z0524-22#n13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Гранично допустимі значення показників якості води для рибогосподарських водойм. Загальний перелік ГДК і ОБРВ шкідливих речовин для води рибогосподарських водойм: [№ 12-04-11 від 09.08.1990]. – Київ, Міністерство рибного господарства, 1990. – 45 с. – Режим доступу: </a:t>
            </a:r>
            <a:r>
              <a:rPr lang="ru-UA" sz="16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https://nd.nubip.edu.ua/2012_1/12kmo.pdf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Ангурець О., Хазан П., Колесникова К., Кущ М., Чернохова М., Гавранек М. Наслідки для довкілля війни росії проти України [Текст] // Електронне науково-популярне видання // ГО «Зелений Світ – Друзі Землі» (Україна) за підтримки ГО «Arnika» у рамках міжнародної програми «Чисте повітря для України», який реалізується за фінансової підтримки МЗС Чеської Республіки в рамках TRANSITION Promotion Program. – 2023 р. - Режим доступу: </a:t>
            </a:r>
            <a:r>
              <a:rPr lang="ru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https://cleanair.org.ua/wp-content/uploads/2023/03/cleanair.org.ua-war-damages-ua-version-04-low-res.pdf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Апостолюк С. О., Джигирей В. С. Промислова екологія: навч. посіб., 2-ге вид., випр., і допов. К.: Знання, 2012. 430 с.  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Баранзіні Н., Пульце Л., Бон К. , Іззо Л. Hirudo verbana як модель прісноводних безхребетних д.ля оцінки впливу диспергування поліпропіленового мікро- та нанопластику в прісній вод. Імунологія риб і молюсків. Випуск 127, серпень 2022 р., сторінки 492—507- Режим доступу:</a:t>
            </a:r>
            <a:r>
              <a:rPr lang="ru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- ScienceDirect https://www-sciencedirect-com.translate.goog/science/article/abs/pii/S1050464822003618?via%3Dihub&amp;_x_tr_sl=en&amp;_x_tr_tl=uk&amp;_x_tr_hl=fr&amp;_x_tr_pto=wapp)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Біоіндикація. Методичні рекомендації до виконання лабораторних робіт студентами напряму підготовки 6.040106 «Екологія, охорона навколишнього середовища та збалансоване природокористування» / А.І. Горова,А.В. Павличенко, О.О. Борисовська, В.Ю. Ґрунтова, О.В. Деменко; − Д.:Національний гірничий університет, 2014. – 76 с.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Брагінський, Л. П. Методологічні аспекти токсикологічного біотестування на Daphnia magna Str. та інших гіллястовусих ракоподібних (критичний огляд). Гідробіологічний журнал. 2000. № 5.1. C.50-71.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49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9683"/>
            <a:ext cx="14630400" cy="835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Дудник С.В., Євтушенко М.Ю. Водна токсикологія: основні теоретичні положення та їхнє практичне застосування [Монографія] / С.В.Дудник, М.Ю.Євтушенко. – К.: Вид-во Українського фітосоціологічного центру, 2013. – 297 с. – Режим доступу: </a:t>
            </a:r>
            <a:r>
              <a:rPr lang="ru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https://scholar.google.com.ua/citations?view_op=view_citation&amp;hl=ru&amp;user=hGeRV68AAAAJ&amp;citation_for_view=hGeRV68AAAAJ:bEWYMUwI8FkC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Карпова Г., Зуб Л., Мельничук В., Проців Г. Оцінка екологічного стану водойм методами біоіндикації. Перші кроки до оцінки якості води.— Бережани, 2010. — С. 24-27.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Ковалинська Н В., Ковалишська І.І.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Фальфушинская  Г.І., Столяр О. Б Вивчення реакцій руху медичної п'явки (Hirudo medicinalis L) в залежності  від характера забруднення води. Тернопольский национальный педагогический университет им. Гнатюка, Тернополь, Украина, </a:t>
            </a:r>
            <a:r>
              <a:rPr lang="ru-UA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ru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stolyar@tnpu.edu.ua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10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.Методичні вказівки до виконання лабораторних робіт з дисципліни «Водопідготовка». Ч.2. «Хімічна обробка води» студентам напряму підготовки 6.060501 всіх форм навчання / Орлова А.М., Романенко Т.В. – Рівне: НУВГП, 2013 – 24с.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Методичні рекомендації до виконання лабораторних робіт з дисципліни «Технологія та обладнання одержання питної та технічної води» для студентів хіміко-технологічного факультету спеціальності 7.05130101, 8.05130101 «Хімічні технології неорганічних речовин» / Уклад.: І.М. Астрелін, Н.М. Толстопалова, Т.І. Обушенко, І.В. Косогіна, Г.В. Кримець, О.Б. Костоглод. – К.: ІВЦ «Видавництво «Політехніка»», 2012.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Міхалевич З., Тернєй І., Станкович І., Керовець М., Застосування кометного аналізу та виявлення пошкодження ДНК у гемоцитах медичної п’явки, ураженої забрудненням алюмінієм: практичне дослідження. Забруднення навколишнього середовища Том 157, No 5, травень 2009 р., сторінки 1565-1572 -Режим доступу</a:t>
            </a:r>
            <a:r>
              <a:rPr lang="ru-UA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6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ScienceDirect:https://</a:t>
            </a:r>
            <a:r>
              <a:rPr lang="ru-UA" sz="16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www-sciencedirect</a:t>
            </a:r>
            <a:endParaRPr lang="uk-UA" sz="1600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UA" sz="16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соm.translate.goog/science/article/abs/pii/S0269749109000050?via%3Dihub</a:t>
            </a:r>
            <a:r>
              <a:rPr lang="ru-UA" sz="16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&amp;_x_tr_sl=en&amp;_x_tr_tl=uk&amp;_x_tr_hl=fr&amp;_</a:t>
            </a:r>
            <a:r>
              <a:rPr lang="ru-UA" sz="16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x_tr_pto=wapp</a:t>
            </a:r>
            <a:endParaRPr lang="uk-UA" sz="1600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Рудя </a:t>
            </a:r>
            <a:r>
              <a:rPr lang="ru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Любов. Як війна в Україні впливає на довкілля та поглиблення продовольчої кризи [Стаття] /Л. Рудя // Група місцевих ЗМІ Харківщини. – 2023 р. – Режим досту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у: </a:t>
            </a:r>
            <a:r>
              <a:rPr lang="ru-UA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https://gromada.group/news/statti/23995-yak-vijna-v-ukrayini-vplivaye-na-dovkillya-ta-pogliblennya-prodovolchoyi-krizi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Саглам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фактор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п'явок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Кафедра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Фірат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Режим доступу:  </a:t>
            </a:r>
            <a:r>
              <a:rPr lang="ru-UA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file:///C:/Users/20211001/Downloads/Theeffectsofenvironmentalfactorsonleeches%20(1).pdf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sz="1600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5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20A4662-4751-A22C-9933-3863E6C16C80}"/>
              </a:ext>
            </a:extLst>
          </p:cNvPr>
          <p:cNvSpPr/>
          <p:nvPr/>
        </p:nvSpPr>
        <p:spPr>
          <a:xfrm>
            <a:off x="1878676" y="5552902"/>
            <a:ext cx="11488189" cy="21280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D523A-94F2-BBD2-3261-72AB47E2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28" y="170237"/>
            <a:ext cx="8648700" cy="516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32E0E-AAD9-F4F5-9DF9-4CE7C2EB6638}"/>
              </a:ext>
            </a:extLst>
          </p:cNvPr>
          <p:cNvSpPr txBox="1"/>
          <p:nvPr/>
        </p:nvSpPr>
        <p:spPr>
          <a:xfrm>
            <a:off x="2143428" y="5709280"/>
            <a:ext cx="10940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Неймовірна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природа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безцінний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скарб і сила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нашого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народу! </a:t>
            </a:r>
          </a:p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Зупинити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екологічний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геноцид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зможемо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лише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спільними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зусиллями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x-non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9" y="17464"/>
            <a:ext cx="5198165" cy="8212136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5B9BD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65125" marR="3603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Мета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довести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або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спростувати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можливе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використання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медичної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п'явки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як тест-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об'єкта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для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оцінки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якості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природних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вод в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разі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надлишкового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потрапляння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сполук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Fe.</a:t>
            </a:r>
            <a:endParaRPr kumimoji="0" lang="uk-UA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365125" marR="3603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marL="365125" marR="3603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  Об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’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єкт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модельні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розчини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з 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різною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концентрацією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загального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заліза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  <a:endParaRPr kumimoji="0" lang="uk-UA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365125" marR="3603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365125" marR="3603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Предмет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kumimoji="0" lang="uk-UA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поведінка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п'явки</a:t>
            </a:r>
            <a:r>
              <a:rPr lang="ru-RU" altLang="en-US" sz="2800" dirty="0"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в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залежності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від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концентрації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сполук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Fe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в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модельних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</a:rPr>
              <a:t>розчинах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177251" y="17463"/>
            <a:ext cx="5453148" cy="8212137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5B9BD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Завдання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kumimoji="0" lang="ru-RU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marL="182563" marR="5508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ознайомитись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хімічними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біологічними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методами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аналізу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вмісту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йонів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Феруму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в</a:t>
            </a:r>
            <a:r>
              <a:rPr kumimoji="0" lang="ru-RU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біосистемах</a:t>
            </a:r>
            <a:r>
              <a:rPr kumimoji="0" lang="uk-UA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</a:t>
            </a:r>
          </a:p>
          <a:p>
            <a:pPr marL="182563" marR="5508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tabLst/>
            </a:pPr>
            <a:endParaRPr kumimoji="0" lang="uk-UA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182563" marR="5508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опрацювати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методику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оцінки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якості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стану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поверхневих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вод з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допомогою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використання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Hirudo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medicinalis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як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чутливого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тест –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об'єкту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</a:t>
            </a:r>
          </a:p>
          <a:p>
            <a:pPr marL="182563" marR="5508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endParaRPr kumimoji="0" lang="ru-RU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182563" marR="550863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визначити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особливості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поведінки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п'явки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у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досліджува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них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розчинах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встановити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їх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залежність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від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концентрації</a:t>
            </a:r>
            <a:r>
              <a:rPr kumimoji="0" lang="ru-RU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Fe.</a:t>
            </a:r>
            <a:endParaRPr kumimoji="0" lang="ru-RU" alt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04" y="0"/>
            <a:ext cx="3846513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1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-264509" y="-3561"/>
            <a:ext cx="14894909" cy="8229600"/>
          </a:xfrm>
          <a:prstGeom prst="rect">
            <a:avLst/>
          </a:prstGeom>
          <a:solidFill>
            <a:srgbClr val="F3F3F7"/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200011" y="-66781"/>
            <a:ext cx="7778785" cy="8527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Вміст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Ф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ер</a:t>
            </a:r>
            <a:r>
              <a:rPr lang="uk-UA" sz="3600" b="1" dirty="0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у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му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 у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природ</a:t>
            </a:r>
            <a:r>
              <a:rPr lang="uk-UA" sz="3600" b="1" dirty="0">
                <a:solidFill>
                  <a:srgbClr val="C00000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ній воді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33199" y="852755"/>
            <a:ext cx="5646420" cy="68153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33199" y="6683693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101014"/>
                </a:solidFill>
                <a:latin typeface="Arial" panose="020B0604020202020204" pitchFamily="34" charset="0"/>
                <a:ea typeface="Playfair Display" pitchFamily="34" charset="-122"/>
                <a:cs typeface="Arial" panose="020B0604020202020204" pitchFamily="34" charset="0"/>
              </a:rPr>
              <a:t> 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A950CD8-75D2-0D6F-985B-A7484978D2A2}"/>
              </a:ext>
            </a:extLst>
          </p:cNvPr>
          <p:cNvSpPr/>
          <p:nvPr/>
        </p:nvSpPr>
        <p:spPr>
          <a:xfrm>
            <a:off x="9956329" y="381907"/>
            <a:ext cx="3827205" cy="12787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E12B9-6AD3-41C4-0CD4-8947BA97CE32}"/>
              </a:ext>
            </a:extLst>
          </p:cNvPr>
          <p:cNvSpPr txBox="1"/>
          <p:nvPr/>
        </p:nvSpPr>
        <p:spPr>
          <a:xfrm>
            <a:off x="10815603" y="336679"/>
            <a:ext cx="322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Ферум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Fe.</a:t>
            </a:r>
            <a:endParaRPr lang="x-non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0EC91-872F-48DA-6B1E-CC47E1E9A43D}"/>
              </a:ext>
            </a:extLst>
          </p:cNvPr>
          <p:cNvSpPr txBox="1"/>
          <p:nvPr/>
        </p:nvSpPr>
        <p:spPr>
          <a:xfrm>
            <a:off x="10468635" y="719821"/>
            <a:ext cx="2861155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устрічається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вигляді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інералів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самородків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ABFC88-E0CD-BDB7-1E52-8FFC48132137}"/>
              </a:ext>
            </a:extLst>
          </p:cNvPr>
          <p:cNvSpPr txBox="1"/>
          <p:nvPr/>
        </p:nvSpPr>
        <p:spPr>
          <a:xfrm>
            <a:off x="9802443" y="2154013"/>
            <a:ext cx="433576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Вміст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Феруму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земній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корі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досягає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5,1%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4637654-A67F-BDDC-BE93-9E45AC927D24}"/>
              </a:ext>
            </a:extLst>
          </p:cNvPr>
          <p:cNvCxnSpPr>
            <a:cxnSpLocks/>
          </p:cNvCxnSpPr>
          <p:nvPr/>
        </p:nvCxnSpPr>
        <p:spPr>
          <a:xfrm>
            <a:off x="11899212" y="1797978"/>
            <a:ext cx="0" cy="3522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0EFC16B-B029-0828-062D-91917F567F9D}"/>
              </a:ext>
            </a:extLst>
          </p:cNvPr>
          <p:cNvSpPr txBox="1"/>
          <p:nvPr/>
        </p:nvSpPr>
        <p:spPr>
          <a:xfrm>
            <a:off x="9802443" y="4075504"/>
            <a:ext cx="428927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Промислові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води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щорічно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додають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319000 млн. т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заліза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BE89671-EAFE-349E-F21D-6B0969F9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803" y="4889344"/>
            <a:ext cx="5374934" cy="325848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8355B19B-0DFA-B08A-9C42-5E38B93FE810}"/>
              </a:ext>
            </a:extLst>
          </p:cNvPr>
          <p:cNvCxnSpPr/>
          <p:nvPr/>
        </p:nvCxnSpPr>
        <p:spPr>
          <a:xfrm>
            <a:off x="8224313" y="6683693"/>
            <a:ext cx="69087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Овал 3">
            <a:extLst>
              <a:ext uri="{FF2B5EF4-FFF2-40B4-BE49-F238E27FC236}">
                <a16:creationId xmlns:a16="http://schemas.microsoft.com/office/drawing/2014/main" id="{03090E15-0366-3128-ECF9-47E76C326573}"/>
              </a:ext>
            </a:extLst>
          </p:cNvPr>
          <p:cNvSpPr/>
          <p:nvPr/>
        </p:nvSpPr>
        <p:spPr>
          <a:xfrm>
            <a:off x="-34695" y="5349391"/>
            <a:ext cx="7958395" cy="26712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DA24C-3089-B471-5861-1D870FA25BCA}"/>
              </a:ext>
            </a:extLst>
          </p:cNvPr>
          <p:cNvSpPr txBox="1"/>
          <p:nvPr/>
        </p:nvSpPr>
        <p:spPr>
          <a:xfrm>
            <a:off x="702696" y="6021973"/>
            <a:ext cx="6941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 забруднення водойм</a:t>
            </a:r>
            <a:endParaRPr lang="x-none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EDC6E9B-9F54-BCB8-E208-D05EFFAC503D}"/>
              </a:ext>
            </a:extLst>
          </p:cNvPr>
          <p:cNvSpPr/>
          <p:nvPr/>
        </p:nvSpPr>
        <p:spPr>
          <a:xfrm>
            <a:off x="2424700" y="986319"/>
            <a:ext cx="4089613" cy="10376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A2A2D-45FE-23FD-77F7-3D1DC197BF15}"/>
              </a:ext>
            </a:extLst>
          </p:cNvPr>
          <p:cNvSpPr txBox="1"/>
          <p:nvPr/>
        </p:nvSpPr>
        <p:spPr>
          <a:xfrm>
            <a:off x="2399994" y="1001587"/>
            <a:ext cx="4175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Джерела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забруднення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водойм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CED2E1A-4EEE-B276-19C4-4E397DA565C2}"/>
              </a:ext>
            </a:extLst>
          </p:cNvPr>
          <p:cNvSpPr/>
          <p:nvPr/>
        </p:nvSpPr>
        <p:spPr>
          <a:xfrm>
            <a:off x="644628" y="2270175"/>
            <a:ext cx="2311686" cy="8138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23ACBB0-1358-11A1-07D3-3083399F5756}"/>
              </a:ext>
            </a:extLst>
          </p:cNvPr>
          <p:cNvSpPr/>
          <p:nvPr/>
        </p:nvSpPr>
        <p:spPr>
          <a:xfrm>
            <a:off x="5912627" y="2206876"/>
            <a:ext cx="2311686" cy="8138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4217E9-7BBB-533E-0F6D-F16DCB31F209}"/>
              </a:ext>
            </a:extLst>
          </p:cNvPr>
          <p:cNvSpPr txBox="1"/>
          <p:nvPr/>
        </p:nvSpPr>
        <p:spPr>
          <a:xfrm>
            <a:off x="1022644" y="2403961"/>
            <a:ext cx="165927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Природн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EBC967-AD0C-DB64-59B3-6599FDCEB631}"/>
              </a:ext>
            </a:extLst>
          </p:cNvPr>
          <p:cNvSpPr txBox="1"/>
          <p:nvPr/>
        </p:nvSpPr>
        <p:spPr>
          <a:xfrm>
            <a:off x="5889767" y="2377272"/>
            <a:ext cx="244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Антропогенні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4979D2E-DA7A-B803-FB16-65DE161DFE8D}"/>
              </a:ext>
            </a:extLst>
          </p:cNvPr>
          <p:cNvCxnSpPr/>
          <p:nvPr/>
        </p:nvCxnSpPr>
        <p:spPr>
          <a:xfrm>
            <a:off x="6514313" y="2024009"/>
            <a:ext cx="122793" cy="18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4017D1D-869F-A2F1-DAAD-FFEB493F1012}"/>
              </a:ext>
            </a:extLst>
          </p:cNvPr>
          <p:cNvCxnSpPr/>
          <p:nvPr/>
        </p:nvCxnSpPr>
        <p:spPr>
          <a:xfrm flipH="1">
            <a:off x="2345956" y="2054469"/>
            <a:ext cx="78744" cy="215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14159F3-7C30-25B9-6D93-71DD5C73D804}"/>
              </a:ext>
            </a:extLst>
          </p:cNvPr>
          <p:cNvSpPr txBox="1"/>
          <p:nvPr/>
        </p:nvSpPr>
        <p:spPr>
          <a:xfrm>
            <a:off x="347515" y="3368371"/>
            <a:ext cx="444061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Руйнування гірських порід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4F3D0B-6DAE-0150-583C-C9A61BFD3DCF}"/>
              </a:ext>
            </a:extLst>
          </p:cNvPr>
          <p:cNvSpPr txBox="1"/>
          <p:nvPr/>
        </p:nvSpPr>
        <p:spPr>
          <a:xfrm>
            <a:off x="347515" y="4015292"/>
            <a:ext cx="444061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Вітрове перенесення пилових частинок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D74F4C-F8CB-636F-7F37-7A0E038BCE66}"/>
              </a:ext>
            </a:extLst>
          </p:cNvPr>
          <p:cNvSpPr txBox="1"/>
          <p:nvPr/>
        </p:nvSpPr>
        <p:spPr>
          <a:xfrm>
            <a:off x="344900" y="4914464"/>
            <a:ext cx="444323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Життєдіяльність живих організмів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1B76C3-82FE-1F4E-8537-725512FC0FCC}"/>
              </a:ext>
            </a:extLst>
          </p:cNvPr>
          <p:cNvSpPr txBox="1"/>
          <p:nvPr/>
        </p:nvSpPr>
        <p:spPr>
          <a:xfrm>
            <a:off x="5439554" y="3425650"/>
            <a:ext cx="333519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Господарська</a:t>
            </a:r>
            <a:r>
              <a:rPr lang="ru-RU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діяльність</a:t>
            </a:r>
            <a:r>
              <a:rPr lang="ru-RU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D6670A-488B-37F4-C2C6-4A40A2F856DC}"/>
              </a:ext>
            </a:extLst>
          </p:cNvPr>
          <p:cNvSpPr txBox="1"/>
          <p:nvPr/>
        </p:nvSpPr>
        <p:spPr>
          <a:xfrm>
            <a:off x="5433367" y="4027805"/>
            <a:ext cx="337785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Побутова діяльність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D6670A-488B-37F4-C2C6-4A40A2F856DC}"/>
              </a:ext>
            </a:extLst>
          </p:cNvPr>
          <p:cNvSpPr txBox="1"/>
          <p:nvPr/>
        </p:nvSpPr>
        <p:spPr>
          <a:xfrm>
            <a:off x="5417002" y="4918055"/>
            <a:ext cx="339421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Військова діяльність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2443" y="3013911"/>
            <a:ext cx="433576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поверхневих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водах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вміст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заліза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коливається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0,1 до 1 мг/дм</a:t>
            </a:r>
            <a:r>
              <a:rPr lang="ru-RU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(рН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7415C48-1CDD-BD70-E004-B780E78E3597}"/>
              </a:ext>
            </a:extLst>
          </p:cNvPr>
          <p:cNvSpPr/>
          <p:nvPr/>
        </p:nvSpPr>
        <p:spPr>
          <a:xfrm>
            <a:off x="14233728" y="7785355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81E30-BE6E-357E-7B7C-F597F249FD69}"/>
              </a:ext>
            </a:extLst>
          </p:cNvPr>
          <p:cNvSpPr txBox="1"/>
          <p:nvPr/>
        </p:nvSpPr>
        <p:spPr>
          <a:xfrm>
            <a:off x="14233728" y="780802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5885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  <p:txBody>
          <a:bodyPr/>
          <a:lstStyle/>
          <a:p>
            <a:r>
              <a:rPr lang="uk-UA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037993" y="1259324"/>
            <a:ext cx="55473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3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37993" y="471261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037993" y="5193030"/>
            <a:ext cx="329588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667137" y="4712732"/>
            <a:ext cx="249936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667137" y="5193149"/>
            <a:ext cx="329600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296400" y="5193149"/>
            <a:ext cx="3296007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D5E8E15-2842-2F15-F01F-5BAF5A9FD8B1}"/>
              </a:ext>
            </a:extLst>
          </p:cNvPr>
          <p:cNvSpPr/>
          <p:nvPr/>
        </p:nvSpPr>
        <p:spPr>
          <a:xfrm>
            <a:off x="158908" y="791952"/>
            <a:ext cx="6156306" cy="9076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8400F-30BD-AB87-1EA3-85CC14B0F8B4}"/>
              </a:ext>
            </a:extLst>
          </p:cNvPr>
          <p:cNvSpPr txBox="1"/>
          <p:nvPr/>
        </p:nvSpPr>
        <p:spPr>
          <a:xfrm>
            <a:off x="129385" y="742534"/>
            <a:ext cx="613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земель на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яких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відбуваються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бойові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зіткнення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перевищує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тис. га.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C9DD0928-228D-7E77-E077-E7B7566141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58716" y="1693904"/>
            <a:ext cx="321876" cy="308647"/>
          </a:xfrm>
          <a:prstGeom prst="curvedConnector3">
            <a:avLst>
              <a:gd name="adj1" fmla="val 50000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95B1A31-B25B-E27E-16CF-837049452242}"/>
              </a:ext>
            </a:extLst>
          </p:cNvPr>
          <p:cNvSpPr/>
          <p:nvPr/>
        </p:nvSpPr>
        <p:spPr>
          <a:xfrm>
            <a:off x="158908" y="1959377"/>
            <a:ext cx="6154221" cy="13653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796B01-13F4-4FF1-FB6F-66A143411D36}"/>
              </a:ext>
            </a:extLst>
          </p:cNvPr>
          <p:cNvSpPr txBox="1"/>
          <p:nvPr/>
        </p:nvSpPr>
        <p:spPr>
          <a:xfrm>
            <a:off x="222851" y="1901405"/>
            <a:ext cx="60730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абруднення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середовища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важкими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металами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нафтопродуктами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радіонуклідами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зміна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радіаційного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фона, рН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середовища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46142855-C3F2-696A-A49E-17050222F603}"/>
              </a:ext>
            </a:extLst>
          </p:cNvPr>
          <p:cNvSpPr/>
          <p:nvPr/>
        </p:nvSpPr>
        <p:spPr>
          <a:xfrm>
            <a:off x="193104" y="3673454"/>
            <a:ext cx="6120025" cy="8410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9B308A-8FB1-D77D-E05E-4A1CF46690E7}"/>
              </a:ext>
            </a:extLst>
          </p:cNvPr>
          <p:cNvSpPr txBox="1"/>
          <p:nvPr/>
        </p:nvSpPr>
        <p:spPr>
          <a:xfrm>
            <a:off x="401475" y="3642494"/>
            <a:ext cx="583050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Основні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шляхи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забруднення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водойм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токсичними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речовинами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(на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прикладі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важких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металів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97E9EC9-9A90-0ED4-4076-58F1774740ED}"/>
              </a:ext>
            </a:extLst>
          </p:cNvPr>
          <p:cNvCxnSpPr>
            <a:cxnSpLocks/>
          </p:cNvCxnSpPr>
          <p:nvPr/>
        </p:nvCxnSpPr>
        <p:spPr>
          <a:xfrm flipH="1">
            <a:off x="3227184" y="3324701"/>
            <a:ext cx="9871" cy="3768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538EFF-1251-DE34-1DA9-F507E515B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45" y="4838007"/>
            <a:ext cx="5232999" cy="3130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A0AD3A0-2DB3-72F8-3E41-83E7888132D4}"/>
              </a:ext>
            </a:extLst>
          </p:cNvPr>
          <p:cNvSpPr txBox="1"/>
          <p:nvPr/>
        </p:nvSpPr>
        <p:spPr>
          <a:xfrm>
            <a:off x="-8340" y="22280"/>
            <a:ext cx="776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Участь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України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військових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діях</a:t>
            </a:r>
            <a:endParaRPr lang="x-none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Соединитель: изогнутый 45">
            <a:extLst>
              <a:ext uri="{FF2B5EF4-FFF2-40B4-BE49-F238E27FC236}">
                <a16:creationId xmlns:a16="http://schemas.microsoft.com/office/drawing/2014/main" id="{81F544BF-7F0D-7395-16E2-9448AB0BC7E9}"/>
              </a:ext>
            </a:extLst>
          </p:cNvPr>
          <p:cNvCxnSpPr>
            <a:cxnSpLocks/>
          </p:cNvCxnSpPr>
          <p:nvPr/>
        </p:nvCxnSpPr>
        <p:spPr>
          <a:xfrm rot="5400000">
            <a:off x="4443059" y="4577623"/>
            <a:ext cx="299015" cy="221752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C020CFDF-0115-C167-A175-A2CD9A2096B4}"/>
              </a:ext>
            </a:extLst>
          </p:cNvPr>
          <p:cNvCxnSpPr>
            <a:cxnSpLocks/>
          </p:cNvCxnSpPr>
          <p:nvPr/>
        </p:nvCxnSpPr>
        <p:spPr>
          <a:xfrm flipH="1">
            <a:off x="5471501" y="22280"/>
            <a:ext cx="2290081" cy="82073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55108B20-FCCD-786B-6423-A7E3C664964F}"/>
              </a:ext>
            </a:extLst>
          </p:cNvPr>
          <p:cNvGrpSpPr/>
          <p:nvPr/>
        </p:nvGrpSpPr>
        <p:grpSpPr>
          <a:xfrm>
            <a:off x="7982668" y="1489369"/>
            <a:ext cx="113400" cy="123480"/>
            <a:chOff x="7982668" y="1489369"/>
            <a:chExt cx="11340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0" name="Рукописный ввод 99">
                  <a:extLst>
                    <a:ext uri="{FF2B5EF4-FFF2-40B4-BE49-F238E27FC236}">
                      <a16:creationId xmlns:a16="http://schemas.microsoft.com/office/drawing/2014/main" id="{9719DB39-7743-A85D-4346-1BD4E25C36D1}"/>
                    </a:ext>
                  </a:extLst>
                </p14:cNvPr>
                <p14:cNvContentPartPr/>
                <p14:nvPr/>
              </p14:nvContentPartPr>
              <p14:xfrm>
                <a:off x="8093908" y="1489369"/>
                <a:ext cx="2160" cy="360"/>
              </p14:xfrm>
            </p:contentPart>
          </mc:Choice>
          <mc:Fallback xmlns="">
            <p:pic>
              <p:nvPicPr>
                <p:cNvPr id="100" name="Рукописный ввод 99">
                  <a:extLst>
                    <a:ext uri="{FF2B5EF4-FFF2-40B4-BE49-F238E27FC236}">
                      <a16:creationId xmlns:a16="http://schemas.microsoft.com/office/drawing/2014/main" id="{9719DB39-7743-A85D-4346-1BD4E25C36D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57908" y="1453729"/>
                  <a:ext cx="73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1" name="Рукописный ввод 100">
                  <a:extLst>
                    <a:ext uri="{FF2B5EF4-FFF2-40B4-BE49-F238E27FC236}">
                      <a16:creationId xmlns:a16="http://schemas.microsoft.com/office/drawing/2014/main" id="{262CEC79-8974-7A75-EF28-27B051B915BD}"/>
                    </a:ext>
                  </a:extLst>
                </p14:cNvPr>
                <p14:cNvContentPartPr/>
                <p14:nvPr/>
              </p14:nvContentPartPr>
              <p14:xfrm>
                <a:off x="8054668" y="1520329"/>
                <a:ext cx="360" cy="360"/>
              </p14:xfrm>
            </p:contentPart>
          </mc:Choice>
          <mc:Fallback xmlns="">
            <p:pic>
              <p:nvPicPr>
                <p:cNvPr id="101" name="Рукописный ввод 100">
                  <a:extLst>
                    <a:ext uri="{FF2B5EF4-FFF2-40B4-BE49-F238E27FC236}">
                      <a16:creationId xmlns:a16="http://schemas.microsoft.com/office/drawing/2014/main" id="{262CEC79-8974-7A75-EF28-27B051B915B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19028" y="14843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2" name="Рукописный ввод 101">
                  <a:extLst>
                    <a:ext uri="{FF2B5EF4-FFF2-40B4-BE49-F238E27FC236}">
                      <a16:creationId xmlns:a16="http://schemas.microsoft.com/office/drawing/2014/main" id="{00AEA96B-5676-49D2-FD9B-7FF7821706D2}"/>
                    </a:ext>
                  </a:extLst>
                </p14:cNvPr>
                <p14:cNvContentPartPr/>
                <p14:nvPr/>
              </p14:nvContentPartPr>
              <p14:xfrm>
                <a:off x="8023708" y="1530409"/>
                <a:ext cx="360" cy="360"/>
              </p14:xfrm>
            </p:contentPart>
          </mc:Choice>
          <mc:Fallback xmlns="">
            <p:pic>
              <p:nvPicPr>
                <p:cNvPr id="102" name="Рукописный ввод 101">
                  <a:extLst>
                    <a:ext uri="{FF2B5EF4-FFF2-40B4-BE49-F238E27FC236}">
                      <a16:creationId xmlns:a16="http://schemas.microsoft.com/office/drawing/2014/main" id="{00AEA96B-5676-49D2-FD9B-7FF7821706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87708" y="14944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779DB10-B29D-6218-7D37-54C9E30197CA}"/>
                    </a:ext>
                  </a:extLst>
                </p14:cNvPr>
                <p14:cNvContentPartPr/>
                <p14:nvPr/>
              </p14:nvContentPartPr>
              <p14:xfrm>
                <a:off x="8013628" y="1602409"/>
                <a:ext cx="360" cy="360"/>
              </p14:xfrm>
            </p:contentPart>
          </mc:Choice>
          <mc:Fallback xmlns=""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779DB10-B29D-6218-7D37-54C9E30197C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77628" y="156676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372C875E-A4C7-A38F-68AB-86046397AA5E}"/>
                    </a:ext>
                  </a:extLst>
                </p14:cNvPr>
                <p14:cNvContentPartPr/>
                <p14:nvPr/>
              </p14:nvContentPartPr>
              <p14:xfrm>
                <a:off x="8054668" y="1591969"/>
                <a:ext cx="360" cy="360"/>
              </p14:xfrm>
            </p:contentPart>
          </mc:Choice>
          <mc:Fallback xmlns=""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372C875E-A4C7-A38F-68AB-86046397AA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19028" y="15563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17A76FA9-7E50-DBEE-C44D-F227CBCEA90C}"/>
                    </a:ext>
                  </a:extLst>
                </p14:cNvPr>
                <p14:cNvContentPartPr/>
                <p14:nvPr/>
              </p14:nvContentPartPr>
              <p14:xfrm>
                <a:off x="7982668" y="1612489"/>
                <a:ext cx="360" cy="360"/>
              </p14:xfrm>
            </p:contentPart>
          </mc:Choice>
          <mc:Fallback xmlns=""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17A76FA9-7E50-DBEE-C44D-F227CBCEA9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46668" y="157684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19AA0E61-61AB-F0AA-C7DF-136F2F360679}"/>
              </a:ext>
            </a:extLst>
          </p:cNvPr>
          <p:cNvGrpSpPr/>
          <p:nvPr/>
        </p:nvGrpSpPr>
        <p:grpSpPr>
          <a:xfrm>
            <a:off x="8074828" y="1078249"/>
            <a:ext cx="93240" cy="349920"/>
            <a:chOff x="8074828" y="1078249"/>
            <a:chExt cx="9324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0" name="Рукописный ввод 109">
                  <a:extLst>
                    <a:ext uri="{FF2B5EF4-FFF2-40B4-BE49-F238E27FC236}">
                      <a16:creationId xmlns:a16="http://schemas.microsoft.com/office/drawing/2014/main" id="{BFEA1EB0-FABD-A3DF-DD1D-2D7D86A765A8}"/>
                    </a:ext>
                  </a:extLst>
                </p14:cNvPr>
                <p14:cNvContentPartPr/>
                <p14:nvPr/>
              </p14:nvContentPartPr>
              <p14:xfrm>
                <a:off x="8136748" y="1078249"/>
                <a:ext cx="360" cy="360"/>
              </p14:xfrm>
            </p:contentPart>
          </mc:Choice>
          <mc:Fallback xmlns="">
            <p:pic>
              <p:nvPicPr>
                <p:cNvPr id="110" name="Рукописный ввод 109">
                  <a:extLst>
                    <a:ext uri="{FF2B5EF4-FFF2-40B4-BE49-F238E27FC236}">
                      <a16:creationId xmlns:a16="http://schemas.microsoft.com/office/drawing/2014/main" id="{BFEA1EB0-FABD-A3DF-DD1D-2D7D86A765A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00748" y="10426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1" name="Рукописный ввод 110">
                  <a:extLst>
                    <a:ext uri="{FF2B5EF4-FFF2-40B4-BE49-F238E27FC236}">
                      <a16:creationId xmlns:a16="http://schemas.microsoft.com/office/drawing/2014/main" id="{6CB2F6BD-5A04-0683-6DCB-F2E589C10AC6}"/>
                    </a:ext>
                  </a:extLst>
                </p14:cNvPr>
                <p14:cNvContentPartPr/>
                <p14:nvPr/>
              </p14:nvContentPartPr>
              <p14:xfrm>
                <a:off x="8136748" y="1130089"/>
                <a:ext cx="360" cy="360"/>
              </p14:xfrm>
            </p:contentPart>
          </mc:Choice>
          <mc:Fallback xmlns="">
            <p:pic>
              <p:nvPicPr>
                <p:cNvPr id="111" name="Рукописный ввод 110">
                  <a:extLst>
                    <a:ext uri="{FF2B5EF4-FFF2-40B4-BE49-F238E27FC236}">
                      <a16:creationId xmlns:a16="http://schemas.microsoft.com/office/drawing/2014/main" id="{6CB2F6BD-5A04-0683-6DCB-F2E589C10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00748" y="109408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2" name="Рукописный ввод 111">
                  <a:extLst>
                    <a:ext uri="{FF2B5EF4-FFF2-40B4-BE49-F238E27FC236}">
                      <a16:creationId xmlns:a16="http://schemas.microsoft.com/office/drawing/2014/main" id="{0CBE31B0-D0D6-96D0-8747-EB44B69CF036}"/>
                    </a:ext>
                  </a:extLst>
                </p14:cNvPr>
                <p14:cNvContentPartPr/>
                <p14:nvPr/>
              </p14:nvContentPartPr>
              <p14:xfrm>
                <a:off x="8167708" y="1222249"/>
                <a:ext cx="360" cy="360"/>
              </p14:xfrm>
            </p:contentPart>
          </mc:Choice>
          <mc:Fallback xmlns="">
            <p:pic>
              <p:nvPicPr>
                <p:cNvPr id="112" name="Рукописный ввод 111">
                  <a:extLst>
                    <a:ext uri="{FF2B5EF4-FFF2-40B4-BE49-F238E27FC236}">
                      <a16:creationId xmlns:a16="http://schemas.microsoft.com/office/drawing/2014/main" id="{0CBE31B0-D0D6-96D0-8747-EB44B69CF0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32068" y="11866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3" name="Рукописный ввод 112">
                  <a:extLst>
                    <a:ext uri="{FF2B5EF4-FFF2-40B4-BE49-F238E27FC236}">
                      <a16:creationId xmlns:a16="http://schemas.microsoft.com/office/drawing/2014/main" id="{18282D4F-DA0A-FBC9-61BD-DA72346AAB77}"/>
                    </a:ext>
                  </a:extLst>
                </p14:cNvPr>
                <p14:cNvContentPartPr/>
                <p14:nvPr/>
              </p14:nvContentPartPr>
              <p14:xfrm>
                <a:off x="8157268" y="1253209"/>
                <a:ext cx="360" cy="2160"/>
              </p14:xfrm>
            </p:contentPart>
          </mc:Choice>
          <mc:Fallback xmlns="">
            <p:pic>
              <p:nvPicPr>
                <p:cNvPr id="113" name="Рукописный ввод 112">
                  <a:extLst>
                    <a:ext uri="{FF2B5EF4-FFF2-40B4-BE49-F238E27FC236}">
                      <a16:creationId xmlns:a16="http://schemas.microsoft.com/office/drawing/2014/main" id="{18282D4F-DA0A-FBC9-61BD-DA72346AAB7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21628" y="1217209"/>
                  <a:ext cx="72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6" name="Рукописный ввод 115">
                  <a:extLst>
                    <a:ext uri="{FF2B5EF4-FFF2-40B4-BE49-F238E27FC236}">
                      <a16:creationId xmlns:a16="http://schemas.microsoft.com/office/drawing/2014/main" id="{638B34C4-9E76-59B1-E327-463231C97522}"/>
                    </a:ext>
                  </a:extLst>
                </p14:cNvPr>
                <p14:cNvContentPartPr/>
                <p14:nvPr/>
              </p14:nvContentPartPr>
              <p14:xfrm>
                <a:off x="8116228" y="1211809"/>
                <a:ext cx="360" cy="360"/>
              </p14:xfrm>
            </p:contentPart>
          </mc:Choice>
          <mc:Fallback xmlns="">
            <p:pic>
              <p:nvPicPr>
                <p:cNvPr id="116" name="Рукописный ввод 115">
                  <a:extLst>
                    <a:ext uri="{FF2B5EF4-FFF2-40B4-BE49-F238E27FC236}">
                      <a16:creationId xmlns:a16="http://schemas.microsoft.com/office/drawing/2014/main" id="{638B34C4-9E76-59B1-E327-463231C975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80228" y="117616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7" name="Рукописный ввод 116">
                  <a:extLst>
                    <a:ext uri="{FF2B5EF4-FFF2-40B4-BE49-F238E27FC236}">
                      <a16:creationId xmlns:a16="http://schemas.microsoft.com/office/drawing/2014/main" id="{E110E000-AF6A-9439-9A74-F1876817699B}"/>
                    </a:ext>
                  </a:extLst>
                </p14:cNvPr>
                <p14:cNvContentPartPr/>
                <p14:nvPr/>
              </p14:nvContentPartPr>
              <p14:xfrm>
                <a:off x="8126668" y="1160689"/>
                <a:ext cx="360" cy="360"/>
              </p14:xfrm>
            </p:contentPart>
          </mc:Choice>
          <mc:Fallback xmlns="">
            <p:pic>
              <p:nvPicPr>
                <p:cNvPr id="117" name="Рукописный ввод 116">
                  <a:extLst>
                    <a:ext uri="{FF2B5EF4-FFF2-40B4-BE49-F238E27FC236}">
                      <a16:creationId xmlns:a16="http://schemas.microsoft.com/office/drawing/2014/main" id="{E110E000-AF6A-9439-9A74-F187681769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90668" y="112468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8" name="Рукописный ввод 117">
                  <a:extLst>
                    <a:ext uri="{FF2B5EF4-FFF2-40B4-BE49-F238E27FC236}">
                      <a16:creationId xmlns:a16="http://schemas.microsoft.com/office/drawing/2014/main" id="{588B7F44-8238-D524-01BF-EA0D364D13A9}"/>
                    </a:ext>
                  </a:extLst>
                </p14:cNvPr>
                <p14:cNvContentPartPr/>
                <p14:nvPr/>
              </p14:nvContentPartPr>
              <p14:xfrm>
                <a:off x="8136748" y="1253209"/>
                <a:ext cx="360" cy="2160"/>
              </p14:xfrm>
            </p:contentPart>
          </mc:Choice>
          <mc:Fallback xmlns="">
            <p:pic>
              <p:nvPicPr>
                <p:cNvPr id="118" name="Рукописный ввод 117">
                  <a:extLst>
                    <a:ext uri="{FF2B5EF4-FFF2-40B4-BE49-F238E27FC236}">
                      <a16:creationId xmlns:a16="http://schemas.microsoft.com/office/drawing/2014/main" id="{588B7F44-8238-D524-01BF-EA0D364D13A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00748" y="1217209"/>
                  <a:ext cx="72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9" name="Рукописный ввод 118">
                  <a:extLst>
                    <a:ext uri="{FF2B5EF4-FFF2-40B4-BE49-F238E27FC236}">
                      <a16:creationId xmlns:a16="http://schemas.microsoft.com/office/drawing/2014/main" id="{218965D1-3A68-B370-737E-5E82C82B10B3}"/>
                    </a:ext>
                  </a:extLst>
                </p14:cNvPr>
                <p14:cNvContentPartPr/>
                <p14:nvPr/>
              </p14:nvContentPartPr>
              <p14:xfrm>
                <a:off x="8147188" y="1324849"/>
                <a:ext cx="360" cy="360"/>
              </p14:xfrm>
            </p:contentPart>
          </mc:Choice>
          <mc:Fallback xmlns="">
            <p:pic>
              <p:nvPicPr>
                <p:cNvPr id="119" name="Рукописный ввод 118">
                  <a:extLst>
                    <a:ext uri="{FF2B5EF4-FFF2-40B4-BE49-F238E27FC236}">
                      <a16:creationId xmlns:a16="http://schemas.microsoft.com/office/drawing/2014/main" id="{218965D1-3A68-B370-737E-5E82C82B10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11188" y="12892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796BA70C-1E07-618A-3491-97891096ED70}"/>
                    </a:ext>
                  </a:extLst>
                </p14:cNvPr>
                <p14:cNvContentPartPr/>
                <p14:nvPr/>
              </p14:nvContentPartPr>
              <p14:xfrm>
                <a:off x="8147188" y="1345369"/>
                <a:ext cx="360" cy="360"/>
              </p14:xfrm>
            </p:contentPart>
          </mc:Choice>
          <mc:Fallback xmlns="">
            <p:pic>
              <p:nvPicPr>
                <p:cNvPr id="120" name="Рукописный ввод 119">
                  <a:extLst>
                    <a:ext uri="{FF2B5EF4-FFF2-40B4-BE49-F238E27FC236}">
                      <a16:creationId xmlns:a16="http://schemas.microsoft.com/office/drawing/2014/main" id="{796BA70C-1E07-618A-3491-97891096ED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11188" y="13097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1" name="Рукописный ввод 120">
                  <a:extLst>
                    <a:ext uri="{FF2B5EF4-FFF2-40B4-BE49-F238E27FC236}">
                      <a16:creationId xmlns:a16="http://schemas.microsoft.com/office/drawing/2014/main" id="{6C43117E-33B0-9B49-6F82-E95281FEBD49}"/>
                    </a:ext>
                  </a:extLst>
                </p14:cNvPr>
                <p14:cNvContentPartPr/>
                <p14:nvPr/>
              </p14:nvContentPartPr>
              <p14:xfrm>
                <a:off x="8147188" y="1283809"/>
                <a:ext cx="360" cy="360"/>
              </p14:xfrm>
            </p:contentPart>
          </mc:Choice>
          <mc:Fallback xmlns="">
            <p:pic>
              <p:nvPicPr>
                <p:cNvPr id="121" name="Рукописный ввод 120">
                  <a:extLst>
                    <a:ext uri="{FF2B5EF4-FFF2-40B4-BE49-F238E27FC236}">
                      <a16:creationId xmlns:a16="http://schemas.microsoft.com/office/drawing/2014/main" id="{6C43117E-33B0-9B49-6F82-E95281FEBD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11188" y="12478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2" name="Рукописный ввод 121">
                  <a:extLst>
                    <a:ext uri="{FF2B5EF4-FFF2-40B4-BE49-F238E27FC236}">
                      <a16:creationId xmlns:a16="http://schemas.microsoft.com/office/drawing/2014/main" id="{F2FF65F2-C32C-6A0E-37B4-9E7822232DB0}"/>
                    </a:ext>
                  </a:extLst>
                </p14:cNvPr>
                <p14:cNvContentPartPr/>
                <p14:nvPr/>
              </p14:nvContentPartPr>
              <p14:xfrm>
                <a:off x="8147188" y="1263649"/>
                <a:ext cx="360" cy="360"/>
              </p14:xfrm>
            </p:contentPart>
          </mc:Choice>
          <mc:Fallback xmlns="">
            <p:pic>
              <p:nvPicPr>
                <p:cNvPr id="122" name="Рукописный ввод 121">
                  <a:extLst>
                    <a:ext uri="{FF2B5EF4-FFF2-40B4-BE49-F238E27FC236}">
                      <a16:creationId xmlns:a16="http://schemas.microsoft.com/office/drawing/2014/main" id="{F2FF65F2-C32C-6A0E-37B4-9E7822232DB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11188" y="122764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4" name="Рукописный ввод 123">
                  <a:extLst>
                    <a:ext uri="{FF2B5EF4-FFF2-40B4-BE49-F238E27FC236}">
                      <a16:creationId xmlns:a16="http://schemas.microsoft.com/office/drawing/2014/main" id="{BDFDC606-7863-0925-B8D3-EC106CF49860}"/>
                    </a:ext>
                  </a:extLst>
                </p14:cNvPr>
                <p14:cNvContentPartPr/>
                <p14:nvPr/>
              </p14:nvContentPartPr>
              <p14:xfrm>
                <a:off x="8074828" y="1314769"/>
                <a:ext cx="360" cy="360"/>
              </p14:xfrm>
            </p:contentPart>
          </mc:Choice>
          <mc:Fallback xmlns="">
            <p:pic>
              <p:nvPicPr>
                <p:cNvPr id="124" name="Рукописный ввод 123">
                  <a:extLst>
                    <a:ext uri="{FF2B5EF4-FFF2-40B4-BE49-F238E27FC236}">
                      <a16:creationId xmlns:a16="http://schemas.microsoft.com/office/drawing/2014/main" id="{BDFDC606-7863-0925-B8D3-EC106CF498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39188" y="12791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5EEA042A-BF8A-FB0A-921F-4FA7389982E4}"/>
                    </a:ext>
                  </a:extLst>
                </p14:cNvPr>
                <p14:cNvContentPartPr/>
                <p14:nvPr/>
              </p14:nvContentPartPr>
              <p14:xfrm>
                <a:off x="8085268" y="1324849"/>
                <a:ext cx="360" cy="216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5EEA042A-BF8A-FB0A-921F-4FA7389982E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049628" y="1289209"/>
                  <a:ext cx="72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520D33E9-457E-5F42-0AFC-E39B9DFD253E}"/>
                    </a:ext>
                  </a:extLst>
                </p14:cNvPr>
                <p14:cNvContentPartPr/>
                <p14:nvPr/>
              </p14:nvContentPartPr>
              <p14:xfrm>
                <a:off x="8085268" y="1376689"/>
                <a:ext cx="360" cy="360"/>
              </p14:xfrm>
            </p:contentPart>
          </mc:Choice>
          <mc:Fallback xmlns=""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520D33E9-457E-5F42-0AFC-E39B9DFD25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49628" y="134068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7" name="Рукописный ввод 126">
                  <a:extLst>
                    <a:ext uri="{FF2B5EF4-FFF2-40B4-BE49-F238E27FC236}">
                      <a16:creationId xmlns:a16="http://schemas.microsoft.com/office/drawing/2014/main" id="{5039A714-8F42-781B-55B1-D7AECA8DE19F}"/>
                    </a:ext>
                  </a:extLst>
                </p14:cNvPr>
                <p14:cNvContentPartPr/>
                <p14:nvPr/>
              </p14:nvContentPartPr>
              <p14:xfrm>
                <a:off x="8085268" y="1397209"/>
                <a:ext cx="10440" cy="30960"/>
              </p14:xfrm>
            </p:contentPart>
          </mc:Choice>
          <mc:Fallback xmlns="">
            <p:pic>
              <p:nvPicPr>
                <p:cNvPr id="127" name="Рукописный ввод 126">
                  <a:extLst>
                    <a:ext uri="{FF2B5EF4-FFF2-40B4-BE49-F238E27FC236}">
                      <a16:creationId xmlns:a16="http://schemas.microsoft.com/office/drawing/2014/main" id="{5039A714-8F42-781B-55B1-D7AECA8DE19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49628" y="1361209"/>
                  <a:ext cx="820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8" name="Рукописный ввод 127">
                  <a:extLst>
                    <a:ext uri="{FF2B5EF4-FFF2-40B4-BE49-F238E27FC236}">
                      <a16:creationId xmlns:a16="http://schemas.microsoft.com/office/drawing/2014/main" id="{CB433073-8EC8-C31C-940B-9B9F73342E79}"/>
                    </a:ext>
                  </a:extLst>
                </p14:cNvPr>
                <p14:cNvContentPartPr/>
                <p14:nvPr/>
              </p14:nvContentPartPr>
              <p14:xfrm>
                <a:off x="8095708" y="1427809"/>
                <a:ext cx="360" cy="360"/>
              </p14:xfrm>
            </p:contentPart>
          </mc:Choice>
          <mc:Fallback xmlns="">
            <p:pic>
              <p:nvPicPr>
                <p:cNvPr id="128" name="Рукописный ввод 127">
                  <a:extLst>
                    <a:ext uri="{FF2B5EF4-FFF2-40B4-BE49-F238E27FC236}">
                      <a16:creationId xmlns:a16="http://schemas.microsoft.com/office/drawing/2014/main" id="{CB433073-8EC8-C31C-940B-9B9F73342E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59708" y="13918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0" name="Рукописный ввод 129">
                <a:extLst>
                  <a:ext uri="{FF2B5EF4-FFF2-40B4-BE49-F238E27FC236}">
                    <a16:creationId xmlns:a16="http://schemas.microsoft.com/office/drawing/2014/main" id="{38A87640-0F14-E0D6-12C9-73096A0FC7D9}"/>
                  </a:ext>
                </a:extLst>
              </p14:cNvPr>
              <p14:cNvContentPartPr/>
              <p14:nvPr/>
            </p14:nvContentPartPr>
            <p14:xfrm>
              <a:off x="8147188" y="1027129"/>
              <a:ext cx="360" cy="360"/>
            </p14:xfrm>
          </p:contentPart>
        </mc:Choice>
        <mc:Fallback xmlns="">
          <p:pic>
            <p:nvPicPr>
              <p:cNvPr id="130" name="Рукописный ввод 129">
                <a:extLst>
                  <a:ext uri="{FF2B5EF4-FFF2-40B4-BE49-F238E27FC236}">
                    <a16:creationId xmlns:a16="http://schemas.microsoft.com/office/drawing/2014/main" id="{38A87640-0F14-E0D6-12C9-73096A0FC7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11188" y="991129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F1DF51CC-065F-2ED4-EAA6-57DC462D366A}"/>
              </a:ext>
            </a:extLst>
          </p:cNvPr>
          <p:cNvSpPr txBox="1"/>
          <p:nvPr/>
        </p:nvSpPr>
        <p:spPr>
          <a:xfrm>
            <a:off x="7695390" y="-22159"/>
            <a:ext cx="6518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Забруднення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поверхневих</a:t>
            </a:r>
            <a:endParaRPr lang="ru-RU" sz="36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підземних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вод внаслідок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бойових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дій</a:t>
            </a:r>
            <a:endParaRPr lang="x-none" sz="36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18591" y="1687240"/>
            <a:ext cx="3218577" cy="5751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23" y="1764453"/>
            <a:ext cx="294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Забруднення ґрунту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1272116" y="1649969"/>
            <a:ext cx="2970304" cy="607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79001" y="1769048"/>
            <a:ext cx="2556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Забруднення води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ownloads\IMG_0767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54" y="2431375"/>
            <a:ext cx="3593943" cy="2107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5749337" y="7273447"/>
            <a:ext cx="8286198" cy="9243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пробах,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відібраних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ділянках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бойових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дій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вміст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важких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металів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перевищував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фонові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15-30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разів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5" name="Picture 3" descr="C:\Users\hp\Desktop\Screenshot_6-3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766" y="2418131"/>
            <a:ext cx="3562088" cy="2096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E61ADD8-9D92-B769-2ED4-CD854EEF7A3B}"/>
              </a:ext>
            </a:extLst>
          </p:cNvPr>
          <p:cNvSpPr/>
          <p:nvPr/>
        </p:nvSpPr>
        <p:spPr>
          <a:xfrm>
            <a:off x="6135920" y="5833697"/>
            <a:ext cx="8211504" cy="13732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даними МОУ, в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росія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випускає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40-60 </a:t>
            </a:r>
            <a:r>
              <a:rPr lang="ru-RU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тисяч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снарядів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різного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типу.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еквівалентно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1080000 кг </a:t>
            </a:r>
            <a:r>
              <a:rPr lang="ru-RU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розірваної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уламки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засмічують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ґрунти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водні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ресурси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539459C-C744-E5E0-7D37-C3979DB8D102}"/>
              </a:ext>
            </a:extLst>
          </p:cNvPr>
          <p:cNvSpPr/>
          <p:nvPr/>
        </p:nvSpPr>
        <p:spPr>
          <a:xfrm>
            <a:off x="14318366" y="7828479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35FA2-4EE4-BA7C-22CA-D9B9C07A0BB4}"/>
              </a:ext>
            </a:extLst>
          </p:cNvPr>
          <p:cNvSpPr txBox="1"/>
          <p:nvPr/>
        </p:nvSpPr>
        <p:spPr>
          <a:xfrm>
            <a:off x="14347423" y="782847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</a:t>
            </a:r>
            <a:endParaRPr lang="x-none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58509" y="4647759"/>
            <a:ext cx="8033346" cy="11209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Станом на 18.02.2023 р. в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млн.м</a:t>
            </a:r>
            <a:r>
              <a:rPr lang="ru-RU" sz="17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земель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засмічено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залишками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знищених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боєприпасів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понад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280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яч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RU" sz="1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ґрунтів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забруднено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небезпечними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речовинами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, у тому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числі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сполуками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4BA219-6A99-9535-3B94-A40822758E69}"/>
              </a:ext>
            </a:extLst>
          </p:cNvPr>
          <p:cNvSpPr txBox="1"/>
          <p:nvPr/>
        </p:nvSpPr>
        <p:spPr>
          <a:xfrm>
            <a:off x="4090315" y="40202"/>
            <a:ext cx="6439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Ферум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природних</a:t>
            </a:r>
            <a:r>
              <a:rPr lang="ru-RU" sz="3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водах </a:t>
            </a:r>
            <a:endParaRPr lang="x-none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E8BD56D-C827-F66E-4F03-19991AB215CF}"/>
              </a:ext>
            </a:extLst>
          </p:cNvPr>
          <p:cNvSpPr/>
          <p:nvPr/>
        </p:nvSpPr>
        <p:spPr>
          <a:xfrm>
            <a:off x="237781" y="821505"/>
            <a:ext cx="3969022" cy="8347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0BBA8-ED9A-B6BD-530D-6959975E87F6}"/>
              </a:ext>
            </a:extLst>
          </p:cNvPr>
          <p:cNvSpPr txBox="1"/>
          <p:nvPr/>
        </p:nvSpPr>
        <p:spPr>
          <a:xfrm>
            <a:off x="360461" y="910615"/>
            <a:ext cx="371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Залізо загальне</a:t>
            </a:r>
            <a:endParaRPr lang="x-non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675BC4-9B13-4C35-A761-3DD6AD03B9F5}"/>
              </a:ext>
            </a:extLst>
          </p:cNvPr>
          <p:cNvSpPr txBox="1"/>
          <p:nvPr/>
        </p:nvSpPr>
        <p:spPr>
          <a:xfrm>
            <a:off x="10840092" y="165781"/>
            <a:ext cx="36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37BAE7D6-C09A-4BDF-28B8-0757F697A92E}"/>
              </a:ext>
            </a:extLst>
          </p:cNvPr>
          <p:cNvSpPr/>
          <p:nvPr/>
        </p:nvSpPr>
        <p:spPr>
          <a:xfrm>
            <a:off x="10253314" y="813594"/>
            <a:ext cx="4003391" cy="8590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0B57E9-B424-294D-8D9B-39C09107F97C}"/>
              </a:ext>
            </a:extLst>
          </p:cNvPr>
          <p:cNvSpPr txBox="1"/>
          <p:nvPr/>
        </p:nvSpPr>
        <p:spPr>
          <a:xfrm>
            <a:off x="11061775" y="951781"/>
            <a:ext cx="2494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ГДК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заліза</a:t>
            </a:r>
            <a:endParaRPr lang="x-non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9FE8A679-262B-6D18-4095-2D0D0FD8EB8C}"/>
              </a:ext>
            </a:extLst>
          </p:cNvPr>
          <p:cNvSpPr/>
          <p:nvPr/>
        </p:nvSpPr>
        <p:spPr>
          <a:xfrm>
            <a:off x="10060072" y="4620556"/>
            <a:ext cx="4459338" cy="9732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7556F649-7705-AD50-7D21-63AF12E755E3}"/>
              </a:ext>
            </a:extLst>
          </p:cNvPr>
          <p:cNvSpPr/>
          <p:nvPr/>
        </p:nvSpPr>
        <p:spPr>
          <a:xfrm>
            <a:off x="9934992" y="1981941"/>
            <a:ext cx="4580400" cy="11998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EE4E4CF5-F596-5558-9CC3-9B3D3B60F099}"/>
              </a:ext>
            </a:extLst>
          </p:cNvPr>
          <p:cNvSpPr/>
          <p:nvPr/>
        </p:nvSpPr>
        <p:spPr>
          <a:xfrm>
            <a:off x="9999214" y="3284979"/>
            <a:ext cx="4511592" cy="11645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26378C-CFCC-697F-D757-1D1AEC432D25}"/>
              </a:ext>
            </a:extLst>
          </p:cNvPr>
          <p:cNvSpPr txBox="1"/>
          <p:nvPr/>
        </p:nvSpPr>
        <p:spPr>
          <a:xfrm>
            <a:off x="10173524" y="4798748"/>
            <a:ext cx="416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ЛК</a:t>
            </a:r>
            <a:r>
              <a:rPr lang="ru-RU" sz="2000" b="1" baseline="-25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r>
              <a:rPr lang="ru-RU" sz="2000" b="1" baseline="-25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риб -- </a:t>
            </a:r>
            <a:r>
              <a:rPr lang="ru-RU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0,2</a:t>
            </a: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мг/дм</a:t>
            </a:r>
            <a:r>
              <a:rPr lang="ru-RU" sz="20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BACD0E-DEDD-44DC-9353-BFFB0AD31E1B}"/>
              </a:ext>
            </a:extLst>
          </p:cNvPr>
          <p:cNvSpPr txBox="1"/>
          <p:nvPr/>
        </p:nvSpPr>
        <p:spPr>
          <a:xfrm>
            <a:off x="9930974" y="2082181"/>
            <a:ext cx="45884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9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ГДК 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води </a:t>
            </a:r>
            <a:r>
              <a:rPr lang="ru-RU" sz="1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господарсько-питного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водопостачання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0,3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мг/дм</a:t>
            </a:r>
            <a:r>
              <a:rPr lang="ru-RU" sz="19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endParaRPr lang="ru-RU" sz="1900" b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0FB0F0-7FC8-8FC3-6494-4EA11E6E0AA1}"/>
              </a:ext>
            </a:extLst>
          </p:cNvPr>
          <p:cNvSpPr txBox="1"/>
          <p:nvPr/>
        </p:nvSpPr>
        <p:spPr>
          <a:xfrm>
            <a:off x="9999215" y="3288319"/>
            <a:ext cx="457299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9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ГДК </a:t>
            </a:r>
            <a:r>
              <a:rPr lang="ru-RU" sz="19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 </a:t>
            </a:r>
            <a:r>
              <a:rPr lang="ru-RU" sz="1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рибогосподарського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призначення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  <a:r>
              <a:rPr lang="ru-RU" sz="1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0,05 </a:t>
            </a:r>
            <a:r>
              <a:rPr lang="ru-RU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мг/дм</a:t>
            </a:r>
            <a:r>
              <a:rPr lang="ru-RU" sz="19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x-none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0808" y="1840803"/>
            <a:ext cx="1752811" cy="76325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9935" y="1891239"/>
            <a:ext cx="1363868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3600" b="1" baseline="30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ru-RU" sz="3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88803" y="1805882"/>
            <a:ext cx="1780936" cy="77155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47078" y="1856668"/>
            <a:ext cx="178093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en-US" sz="3600" b="1" baseline="30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3600" b="1" baseline="30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ru-RU" sz="3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08013" y="260405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08013" y="315905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 стрелкой 73"/>
          <p:cNvCxnSpPr>
            <a:cxnSpLocks/>
          </p:cNvCxnSpPr>
          <p:nvPr/>
        </p:nvCxnSpPr>
        <p:spPr>
          <a:xfrm>
            <a:off x="2230568" y="2326090"/>
            <a:ext cx="11125" cy="29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Скругленный прямоугольник 79"/>
          <p:cNvSpPr/>
          <p:nvPr/>
        </p:nvSpPr>
        <p:spPr>
          <a:xfrm>
            <a:off x="86286" y="3802736"/>
            <a:ext cx="1912378" cy="1234677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079555" y="5284861"/>
            <a:ext cx="2280400" cy="116796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2408680" y="3773800"/>
            <a:ext cx="2095283" cy="126361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9594" y="3950615"/>
            <a:ext cx="1853966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Істиний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розчин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прозорий </a:t>
            </a: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1600" b="1" baseline="30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flipH="1">
            <a:off x="1206457" y="5390716"/>
            <a:ext cx="2032962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Нерозчинні сполуки </a:t>
            </a:r>
          </a:p>
          <a:p>
            <a:pPr algn="ctr"/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600" b="1" baseline="-25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</a:t>
            </a: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600" b="1" baseline="-25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67231" y="3877695"/>
            <a:ext cx="20660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Колоїди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( орг.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неорг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b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жовто-коричневе 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забарвення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6" name="Овал 85"/>
          <p:cNvSpPr/>
          <p:nvPr/>
        </p:nvSpPr>
        <p:spPr>
          <a:xfrm>
            <a:off x="4939359" y="5742761"/>
            <a:ext cx="4855087" cy="236435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21829" y="3322323"/>
            <a:ext cx="4920377" cy="230832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Серпень 2023:</a:t>
            </a:r>
          </a:p>
          <a:p>
            <a:pPr algn="ctr">
              <a:lnSpc>
                <a:spcPct val="150000"/>
              </a:lnSpc>
            </a:pP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Перевищення концентрації</a:t>
            </a:r>
          </a:p>
          <a:p>
            <a:pPr algn="ctr">
              <a:lnSpc>
                <a:spcPct val="150000"/>
              </a:lnSpc>
            </a:pP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загального заліза в Хмельницькій </a:t>
            </a:r>
            <a:r>
              <a:rPr lang="uk-UA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Случ – в 6,8 р.</a:t>
            </a:r>
            <a:br>
              <a:rPr lang="uk-UA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uk-UA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Хомора</a:t>
            </a:r>
            <a:r>
              <a:rPr lang="uk-UA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 2 рази.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45D89AA-2BC1-0473-B500-A8BEC50998E7}"/>
              </a:ext>
            </a:extLst>
          </p:cNvPr>
          <p:cNvSpPr/>
          <p:nvPr/>
        </p:nvSpPr>
        <p:spPr>
          <a:xfrm>
            <a:off x="4755798" y="809764"/>
            <a:ext cx="4920885" cy="238932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364A6A5-E83D-C051-FE8B-F0F59C02CD85}"/>
              </a:ext>
            </a:extLst>
          </p:cNvPr>
          <p:cNvSpPr/>
          <p:nvPr/>
        </p:nvSpPr>
        <p:spPr>
          <a:xfrm>
            <a:off x="14270286" y="7825168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3EEC9-80E9-6A34-3AF2-A22DDF038359}"/>
              </a:ext>
            </a:extLst>
          </p:cNvPr>
          <p:cNvSpPr txBox="1"/>
          <p:nvPr/>
        </p:nvSpPr>
        <p:spPr>
          <a:xfrm>
            <a:off x="14279632" y="7830693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</a:t>
            </a:r>
            <a:endParaRPr lang="x-none" dirty="0"/>
          </a:p>
        </p:txBody>
      </p:sp>
      <p:sp>
        <p:nvSpPr>
          <p:cNvPr id="8" name="Левая фигурная скобка 7"/>
          <p:cNvSpPr/>
          <p:nvPr/>
        </p:nvSpPr>
        <p:spPr>
          <a:xfrm rot="5400000">
            <a:off x="1302641" y="1456340"/>
            <a:ext cx="1858307" cy="27639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Скругленная соединительная линия 14"/>
          <p:cNvCxnSpPr>
            <a:stCxn id="5" idx="3"/>
            <a:endCxn id="50" idx="0"/>
          </p:cNvCxnSpPr>
          <p:nvPr/>
        </p:nvCxnSpPr>
        <p:spPr>
          <a:xfrm flipH="1">
            <a:off x="3379271" y="1238857"/>
            <a:ext cx="827532" cy="567025"/>
          </a:xfrm>
          <a:prstGeom prst="curvedConnector4">
            <a:avLst>
              <a:gd name="adj1" fmla="val -27624"/>
              <a:gd name="adj2" fmla="val 868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5" idx="1"/>
            <a:endCxn id="4" idx="0"/>
          </p:cNvCxnSpPr>
          <p:nvPr/>
        </p:nvCxnSpPr>
        <p:spPr>
          <a:xfrm rot="10800000" flipH="1" flipV="1">
            <a:off x="237780" y="1238857"/>
            <a:ext cx="909433" cy="601946"/>
          </a:xfrm>
          <a:prstGeom prst="curvedConnector4">
            <a:avLst>
              <a:gd name="adj1" fmla="val -25137"/>
              <a:gd name="adj2" fmla="val 84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Важливість належної якості води та попередження явищ задухи риби в зимовий пері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75" y="5791127"/>
            <a:ext cx="3131479" cy="1626075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/>
          <a:stretch/>
        </p:blipFill>
        <p:spPr>
          <a:xfrm>
            <a:off x="2230568" y="6604165"/>
            <a:ext cx="2553117" cy="1552288"/>
          </a:xfrm>
          <a:prstGeom prst="rect">
            <a:avLst/>
          </a:prstGeom>
        </p:spPr>
      </p:pic>
      <p:cxnSp>
        <p:nvCxnSpPr>
          <p:cNvPr id="88" name="Прямая соединительная линия 87"/>
          <p:cNvCxnSpPr/>
          <p:nvPr/>
        </p:nvCxnSpPr>
        <p:spPr>
          <a:xfrm>
            <a:off x="1147213" y="7661550"/>
            <a:ext cx="2466532" cy="1263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1006845" y="7905006"/>
            <a:ext cx="329099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1614488" y="7134459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b="1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3+</a:t>
            </a:r>
            <a:r>
              <a:rPr lang="ru-RU" b="1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1087873" y="7340702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b="1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50782" y="7653632"/>
            <a:ext cx="1047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C00000"/>
                </a:solidFill>
              </a:rPr>
              <a:t>Колоїди</a:t>
            </a:r>
            <a:endParaRPr lang="en-US" sz="1400" b="1" dirty="0">
              <a:solidFill>
                <a:srgbClr val="C00000"/>
              </a:solidFill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1640828" y="7450956"/>
            <a:ext cx="106427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8FEADC1B-323E-1F9B-6A92-1036FF6D3209}"/>
              </a:ext>
            </a:extLst>
          </p:cNvPr>
          <p:cNvSpPr txBox="1"/>
          <p:nvPr/>
        </p:nvSpPr>
        <p:spPr>
          <a:xfrm>
            <a:off x="10410407" y="7509421"/>
            <a:ext cx="3834324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2000" b="1" baseline="300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ru-RU" sz="2000" b="1" baseline="-250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ru-RU" sz="2000" b="1" baseline="-250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⇨ 4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2000" b="1" baseline="-250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BFA3E420-122C-5979-4489-FA7A6F50C037}"/>
              </a:ext>
            </a:extLst>
          </p:cNvPr>
          <p:cNvSpPr/>
          <p:nvPr/>
        </p:nvSpPr>
        <p:spPr>
          <a:xfrm>
            <a:off x="14280777" y="7817253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1D100-EA8E-4F59-9F9E-D5CFEB7333E2}"/>
              </a:ext>
            </a:extLst>
          </p:cNvPr>
          <p:cNvSpPr txBox="1"/>
          <p:nvPr/>
        </p:nvSpPr>
        <p:spPr>
          <a:xfrm>
            <a:off x="2434587" y="131962"/>
            <a:ext cx="879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Ферум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важливий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мікроелемент</a:t>
            </a:r>
            <a:endParaRPr lang="x-none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один скругленный угол 2">
            <a:extLst>
              <a:ext uri="{FF2B5EF4-FFF2-40B4-BE49-F238E27FC236}">
                <a16:creationId xmlns:a16="http://schemas.microsoft.com/office/drawing/2014/main" id="{931F09B0-74CE-477A-81B4-9C88FFC42D85}"/>
              </a:ext>
            </a:extLst>
          </p:cNvPr>
          <p:cNvSpPr/>
          <p:nvPr/>
        </p:nvSpPr>
        <p:spPr>
          <a:xfrm>
            <a:off x="349626" y="923813"/>
            <a:ext cx="2037235" cy="9144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Гемоглобін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FD052C71-A6F9-4B71-978F-5927E66364C9}"/>
              </a:ext>
            </a:extLst>
          </p:cNvPr>
          <p:cNvSpPr/>
          <p:nvPr/>
        </p:nvSpPr>
        <p:spPr>
          <a:xfrm>
            <a:off x="1731980" y="1565237"/>
            <a:ext cx="1935028" cy="9144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Ферменти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один скругленный угол 4">
            <a:extLst>
              <a:ext uri="{FF2B5EF4-FFF2-40B4-BE49-F238E27FC236}">
                <a16:creationId xmlns:a16="http://schemas.microsoft.com/office/drawing/2014/main" id="{F52D21AA-A88E-4FAA-B782-8ED15AE7AE0C}"/>
              </a:ext>
            </a:extLst>
          </p:cNvPr>
          <p:cNvSpPr/>
          <p:nvPr/>
        </p:nvSpPr>
        <p:spPr>
          <a:xfrm>
            <a:off x="3053815" y="2225488"/>
            <a:ext cx="2038579" cy="9144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Фотосинтез</a:t>
            </a:r>
            <a:endParaRPr lang="x-non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один скругленный угол 5">
            <a:extLst>
              <a:ext uri="{FF2B5EF4-FFF2-40B4-BE49-F238E27FC236}">
                <a16:creationId xmlns:a16="http://schemas.microsoft.com/office/drawing/2014/main" id="{241CBF32-3079-4150-8841-B8D5E522728F}"/>
              </a:ext>
            </a:extLst>
          </p:cNvPr>
          <p:cNvSpPr/>
          <p:nvPr/>
        </p:nvSpPr>
        <p:spPr>
          <a:xfrm>
            <a:off x="4276168" y="963380"/>
            <a:ext cx="2202640" cy="874833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Обмін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в/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3AC20C27-75D0-4603-824D-D9CFBA19F831}"/>
              </a:ext>
            </a:extLst>
          </p:cNvPr>
          <p:cNvSpPr/>
          <p:nvPr/>
        </p:nvSpPr>
        <p:spPr>
          <a:xfrm>
            <a:off x="8686800" y="1976718"/>
            <a:ext cx="45719" cy="4571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один скругленный угол 7">
            <a:extLst>
              <a:ext uri="{FF2B5EF4-FFF2-40B4-BE49-F238E27FC236}">
                <a16:creationId xmlns:a16="http://schemas.microsoft.com/office/drawing/2014/main" id="{084EA8B5-FA0A-40D1-99EC-4EE021E5C104}"/>
              </a:ext>
            </a:extLst>
          </p:cNvPr>
          <p:cNvSpPr/>
          <p:nvPr/>
        </p:nvSpPr>
        <p:spPr>
          <a:xfrm>
            <a:off x="7070433" y="993351"/>
            <a:ext cx="2308908" cy="844862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Імунітет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лімфоцити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Трансферин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один скругленный угол 8">
            <a:extLst>
              <a:ext uri="{FF2B5EF4-FFF2-40B4-BE49-F238E27FC236}">
                <a16:creationId xmlns:a16="http://schemas.microsoft.com/office/drawing/2014/main" id="{37E9C99E-6F96-4455-A540-A062DC3FB99A}"/>
              </a:ext>
            </a:extLst>
          </p:cNvPr>
          <p:cNvSpPr/>
          <p:nvPr/>
        </p:nvSpPr>
        <p:spPr>
          <a:xfrm>
            <a:off x="8318349" y="2300019"/>
            <a:ext cx="2038579" cy="914399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Ядра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клітин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один скругленный угол 9">
            <a:extLst>
              <a:ext uri="{FF2B5EF4-FFF2-40B4-BE49-F238E27FC236}">
                <a16:creationId xmlns:a16="http://schemas.microsoft.com/office/drawing/2014/main" id="{F8F87682-D290-421B-B61E-37F0B2056BC1}"/>
              </a:ext>
            </a:extLst>
          </p:cNvPr>
          <p:cNvSpPr/>
          <p:nvPr/>
        </p:nvSpPr>
        <p:spPr>
          <a:xfrm>
            <a:off x="11349318" y="1922929"/>
            <a:ext cx="45719" cy="5378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один скругленный угол 10">
            <a:extLst>
              <a:ext uri="{FF2B5EF4-FFF2-40B4-BE49-F238E27FC236}">
                <a16:creationId xmlns:a16="http://schemas.microsoft.com/office/drawing/2014/main" id="{5465DB8D-BDC2-4B8E-B383-1BCB27714364}"/>
              </a:ext>
            </a:extLst>
          </p:cNvPr>
          <p:cNvSpPr/>
          <p:nvPr/>
        </p:nvSpPr>
        <p:spPr>
          <a:xfrm>
            <a:off x="11591365" y="923813"/>
            <a:ext cx="2506533" cy="9144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Стимуляція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кровотворення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один скругленный угол 11">
            <a:extLst>
              <a:ext uri="{FF2B5EF4-FFF2-40B4-BE49-F238E27FC236}">
                <a16:creationId xmlns:a16="http://schemas.microsoft.com/office/drawing/2014/main" id="{FBF1C302-1B80-4FD8-829C-BBA3E19C5890}"/>
              </a:ext>
            </a:extLst>
          </p:cNvPr>
          <p:cNvSpPr/>
          <p:nvPr/>
        </p:nvSpPr>
        <p:spPr>
          <a:xfrm>
            <a:off x="9882233" y="1631699"/>
            <a:ext cx="2038578" cy="9144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Активізація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м’язової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DCDCD-B054-49FA-8355-63E9D1FBF892}"/>
              </a:ext>
            </a:extLst>
          </p:cNvPr>
          <p:cNvSpPr txBox="1"/>
          <p:nvPr/>
        </p:nvSpPr>
        <p:spPr>
          <a:xfrm>
            <a:off x="614188" y="7229326"/>
            <a:ext cx="1381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Негативний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вплив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надлишку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Феруму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природних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водах</a:t>
            </a:r>
            <a:endParaRPr lang="x-non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2EEFEF6-6D0F-4DB2-BDA4-1B932C34C3F4}"/>
              </a:ext>
            </a:extLst>
          </p:cNvPr>
          <p:cNvSpPr/>
          <p:nvPr/>
        </p:nvSpPr>
        <p:spPr>
          <a:xfrm>
            <a:off x="284126" y="4275916"/>
            <a:ext cx="2590595" cy="20036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Загибель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риб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хлориди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сульфати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заліза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порушення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обміну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C01EB20-84CD-43A1-B3AC-2AF88BA0AA1E}"/>
              </a:ext>
            </a:extLst>
          </p:cNvPr>
          <p:cNvSpPr/>
          <p:nvPr/>
        </p:nvSpPr>
        <p:spPr>
          <a:xfrm>
            <a:off x="4230449" y="493507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C6D4BC2-A7F7-4563-905A-4FABFCE1D594}"/>
              </a:ext>
            </a:extLst>
          </p:cNvPr>
          <p:cNvSpPr/>
          <p:nvPr/>
        </p:nvSpPr>
        <p:spPr>
          <a:xfrm>
            <a:off x="3667008" y="527772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1B5434F-9571-40AE-86DF-7C71A45E3184}"/>
              </a:ext>
            </a:extLst>
          </p:cNvPr>
          <p:cNvSpPr/>
          <p:nvPr/>
        </p:nvSpPr>
        <p:spPr>
          <a:xfrm>
            <a:off x="3023345" y="4707139"/>
            <a:ext cx="2038580" cy="2003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Елімінація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ембріонов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8216B07-1A15-4C0C-B2FC-2014237829FB}"/>
              </a:ext>
            </a:extLst>
          </p:cNvPr>
          <p:cNvSpPr/>
          <p:nvPr/>
        </p:nvSpPr>
        <p:spPr>
          <a:xfrm>
            <a:off x="5812486" y="5029522"/>
            <a:ext cx="2038580" cy="2003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Нерозчинні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гідроксиди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осідають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зябрах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риб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61C4061-DE7C-49BD-96BF-5F842854C950}"/>
              </a:ext>
            </a:extLst>
          </p:cNvPr>
          <p:cNvSpPr/>
          <p:nvPr/>
        </p:nvSpPr>
        <p:spPr>
          <a:xfrm>
            <a:off x="8765648" y="4837688"/>
            <a:ext cx="2169003" cy="19707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Гостре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хронічне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отруєння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DFA038A-EE2D-4F33-9F69-07FDCF7EDAC1}"/>
              </a:ext>
            </a:extLst>
          </p:cNvPr>
          <p:cNvSpPr/>
          <p:nvPr/>
        </p:nvSpPr>
        <p:spPr>
          <a:xfrm>
            <a:off x="11349318" y="4450488"/>
            <a:ext cx="2702860" cy="19169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Отруєння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молекулярному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клітинному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</a:p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тканинному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організмовому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рівнях</a:t>
            </a:r>
            <a:endParaRPr lang="x-non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D3405-CF6F-9475-0669-51B30270B708}"/>
              </a:ext>
            </a:extLst>
          </p:cNvPr>
          <p:cNvSpPr txBox="1"/>
          <p:nvPr/>
        </p:nvSpPr>
        <p:spPr>
          <a:xfrm>
            <a:off x="14280777" y="783069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5</a:t>
            </a:r>
            <a:endParaRPr lang="x-none" dirty="0"/>
          </a:p>
        </p:txBody>
      </p:sp>
      <p:sp>
        <p:nvSpPr>
          <p:cNvPr id="27" name="Блок-схема: подготовка 26"/>
          <p:cNvSpPr/>
          <p:nvPr/>
        </p:nvSpPr>
        <p:spPr>
          <a:xfrm>
            <a:off x="5210549" y="2468736"/>
            <a:ext cx="3107800" cy="2350351"/>
          </a:xfrm>
          <a:prstGeom prst="flowChartPreparation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3185" y="-157456"/>
            <a:ext cx="123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аналізу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та  контролю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Феруму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гідроекосистемах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4916" y="90605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5391" y="447828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738466" y="98629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956317" y="239172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hp\Downloads\IMG_0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15" y="986297"/>
            <a:ext cx="3406514" cy="4132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IMG_20231205_17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6" y="3886200"/>
            <a:ext cx="3724836" cy="4020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" name="Схема 72"/>
          <p:cNvGraphicFramePr/>
          <p:nvPr>
            <p:extLst>
              <p:ext uri="{D42A27DB-BD31-4B8C-83A1-F6EECF244321}">
                <p14:modId xmlns:p14="http://schemas.microsoft.com/office/powerpoint/2010/main" val="1046753036"/>
              </p:ext>
            </p:extLst>
          </p:nvPr>
        </p:nvGraphicFramePr>
        <p:xfrm>
          <a:off x="2796" y="986297"/>
          <a:ext cx="7312404" cy="299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6" name="Схема 75"/>
          <p:cNvGraphicFramePr/>
          <p:nvPr>
            <p:extLst>
              <p:ext uri="{D42A27DB-BD31-4B8C-83A1-F6EECF244321}">
                <p14:modId xmlns:p14="http://schemas.microsoft.com/office/powerpoint/2010/main" val="4222054003"/>
              </p:ext>
            </p:extLst>
          </p:nvPr>
        </p:nvGraphicFramePr>
        <p:xfrm>
          <a:off x="0" y="4128837"/>
          <a:ext cx="7315200" cy="350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id="{14537314-0DE2-D4D5-EBD8-FE715697AA22}"/>
              </a:ext>
            </a:extLst>
          </p:cNvPr>
          <p:cNvSpPr/>
          <p:nvPr/>
        </p:nvSpPr>
        <p:spPr>
          <a:xfrm>
            <a:off x="14343321" y="7861048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1FBAA-29BB-BF4E-9F5E-18669BA628B0}"/>
              </a:ext>
            </a:extLst>
          </p:cNvPr>
          <p:cNvSpPr txBox="1"/>
          <p:nvPr/>
        </p:nvSpPr>
        <p:spPr>
          <a:xfrm>
            <a:off x="14348012" y="7906386"/>
            <a:ext cx="23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6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265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4673" y="190394"/>
            <a:ext cx="148550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Hirudo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medicinalis</a:t>
            </a:r>
            <a:r>
              <a:rPr lang="ru-RU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тест-</a:t>
            </a:r>
            <a:r>
              <a:rPr lang="ru-RU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об'єкт</a:t>
            </a:r>
            <a:r>
              <a:rPr lang="ru-RU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експерименту</a:t>
            </a:r>
            <a:endParaRPr lang="ru-RU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4476" y="1516102"/>
            <a:ext cx="8749461" cy="6340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Домен:	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Еукаріоти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Eucaryota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Царство: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Тварини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Animalia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Тип:	    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Кільчасті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черви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Annelida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Надклас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	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Пояскові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черви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Clitellata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Клас: 	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П'явки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Hirudinida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Підклас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П'явки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Hirudinea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Ряд:	     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Безхоботні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п'явки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Arhynchob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dellida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Родина    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Hirudidae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Рід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	        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Hirudo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Вид:	     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П'явка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медична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Hirudo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medicinalis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hp\Desktop\026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19317"/>
          <a:stretch/>
        </p:blipFill>
        <p:spPr bwMode="auto">
          <a:xfrm>
            <a:off x="310221" y="1535985"/>
            <a:ext cx="5157206" cy="257881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36AD4-3EC4-DBAF-3E67-8A8D86280C4E}"/>
              </a:ext>
            </a:extLst>
          </p:cNvPr>
          <p:cNvSpPr txBox="1"/>
          <p:nvPr/>
        </p:nvSpPr>
        <p:spPr>
          <a:xfrm>
            <a:off x="310221" y="4318089"/>
            <a:ext cx="5173047" cy="351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тривалий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статичний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стан;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нерухомість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повільні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рухи;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плавання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скручування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активні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рухи,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вигинання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дугою;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–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активне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бурхливе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плавання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виповзання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розчину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1B3A774-7E2B-D26E-2BE5-516E84069B9B}"/>
              </a:ext>
            </a:extLst>
          </p:cNvPr>
          <p:cNvSpPr/>
          <p:nvPr/>
        </p:nvSpPr>
        <p:spPr>
          <a:xfrm>
            <a:off x="14329569" y="7831871"/>
            <a:ext cx="287079" cy="41467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9EE22E-F93F-026F-80C8-9E7BBB28414D}"/>
              </a:ext>
            </a:extLst>
          </p:cNvPr>
          <p:cNvSpPr txBox="1"/>
          <p:nvPr/>
        </p:nvSpPr>
        <p:spPr>
          <a:xfrm>
            <a:off x="14313729" y="781873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7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378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17" y="190394"/>
            <a:ext cx="1007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Модельні розчини заліза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65" y="1304991"/>
            <a:ext cx="7210424" cy="655564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310101" y="1304991"/>
            <a:ext cx="5862916" cy="655564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В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хімічній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лабораторії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готувалися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модельні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розчини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різною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концентрацією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загального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заліза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3+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9:1) </a:t>
            </a:r>
          </a:p>
          <a:p>
            <a:pPr marL="365125" lvl="1">
              <a:lnSpc>
                <a:spcPct val="20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- 0,01мг/дм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65125" lvl="1">
              <a:lnSpc>
                <a:spcPct val="20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- 0,1мг/дм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52425">
              <a:lnSpc>
                <a:spcPct val="20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 мг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/дм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52425">
              <a:lnSpc>
                <a:spcPct val="20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1,0 мг/дм</a:t>
            </a:r>
            <a:r>
              <a:rPr lang="ru-RU" sz="2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52425">
              <a:lnSpc>
                <a:spcPct val="20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мг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/дм</a:t>
            </a:r>
            <a:r>
              <a:rPr lang="ru-RU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352425">
              <a:lnSpc>
                <a:spcPct val="150000"/>
              </a:lnSpc>
              <a:tabLst>
                <a:tab pos="35242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водопровідна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</a:p>
        </p:txBody>
      </p:sp>
    </p:spTree>
    <p:extLst>
      <p:ext uri="{BB962C8B-B14F-4D97-AF65-F5344CB8AC3E}">
        <p14:creationId xmlns:p14="http://schemas.microsoft.com/office/powerpoint/2010/main" val="1421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1953</TotalTime>
  <Words>1304</Words>
  <Application>Microsoft Office PowerPoint</Application>
  <PresentationFormat>Произвольный</PresentationFormat>
  <Paragraphs>228</Paragraphs>
  <Slides>16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Corbel</vt:lpstr>
      <vt:lpstr>Gill Sans MT</vt:lpstr>
      <vt:lpstr>Playfair Display</vt:lpstr>
      <vt:lpstr>Symbol</vt:lpstr>
      <vt:lpstr>Times New Roman</vt:lpstr>
      <vt:lpstr>Посылка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Алина</cp:lastModifiedBy>
  <cp:revision>95</cp:revision>
  <dcterms:created xsi:type="dcterms:W3CDTF">2024-01-04T20:22:21Z</dcterms:created>
  <dcterms:modified xsi:type="dcterms:W3CDTF">2024-04-11T19:10:08Z</dcterms:modified>
</cp:coreProperties>
</file>