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02" r:id="rId3"/>
    <p:sldId id="257" r:id="rId4"/>
    <p:sldId id="291" r:id="rId5"/>
    <p:sldId id="269" r:id="rId6"/>
    <p:sldId id="280" r:id="rId7"/>
    <p:sldId id="288" r:id="rId8"/>
    <p:sldId id="297" r:id="rId9"/>
    <p:sldId id="300" r:id="rId10"/>
    <p:sldId id="301" r:id="rId11"/>
    <p:sldId id="293" r:id="rId12"/>
    <p:sldId id="295" r:id="rId13"/>
    <p:sldId id="266" r:id="rId14"/>
    <p:sldId id="296" r:id="rId15"/>
    <p:sldId id="286" r:id="rId16"/>
    <p:sldId id="294" r:id="rId17"/>
    <p:sldId id="29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F9FE"/>
    <a:srgbClr val="391AF2"/>
    <a:srgbClr val="E2F5FE"/>
    <a:srgbClr val="D636A8"/>
    <a:srgbClr val="FAFEC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4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5B6E4-5372-4128-BBC2-63EFED82AA2C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3449D-2485-42E2-A46B-7A93279D6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912F7-FDD1-4489-91A9-E4B9F38FE677}" type="datetimeFigureOut">
              <a:rPr lang="ru-RU" smtClean="0"/>
              <a:pPr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98D84-3CFA-46B4-AEEE-E927BE4FE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963538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Чому зникли динозаври?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940" y="116632"/>
            <a:ext cx="699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7030A0"/>
                </a:solidFill>
                <a:latin typeface="Arial Black" pitchFamily="34" charset="0"/>
              </a:rPr>
              <a:t>Конкурс </a:t>
            </a:r>
            <a:r>
              <a:rPr lang="uk-UA" sz="2400" dirty="0" err="1" smtClean="0">
                <a:solidFill>
                  <a:srgbClr val="7030A0"/>
                </a:solidFill>
                <a:latin typeface="Arial Black" pitchFamily="34" charset="0"/>
              </a:rPr>
              <a:t>МАН-Юніор</a:t>
            </a:r>
            <a:r>
              <a:rPr lang="uk-UA" sz="2400" dirty="0" smtClean="0">
                <a:solidFill>
                  <a:srgbClr val="7030A0"/>
                </a:solidFill>
                <a:latin typeface="Arial Black" pitchFamily="34" charset="0"/>
              </a:rPr>
              <a:t> Дослідник  Технік</a:t>
            </a:r>
            <a:endParaRPr lang="ru-RU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88840"/>
            <a:ext cx="4023544" cy="402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1628800"/>
            <a:ext cx="4860032" cy="52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36A8"/>
                </a:solidFill>
                <a:effectLst/>
                <a:uLnTx/>
                <a:uFillTx/>
                <a:latin typeface="Arial Black" pitchFamily="34" charset="0"/>
              </a:rPr>
              <a:t>Автори: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200" b="1" dirty="0">
                <a:solidFill>
                  <a:srgbClr val="002060"/>
                </a:solidFill>
                <a:latin typeface="Arial Black" pitchFamily="34" charset="0"/>
              </a:rPr>
              <a:t>у</a:t>
            </a:r>
            <a:r>
              <a:rPr lang="uk-UA" sz="2200" b="1" dirty="0" smtClean="0">
                <a:solidFill>
                  <a:srgbClr val="002060"/>
                </a:solidFill>
                <a:latin typeface="Arial Black" pitchFamily="34" charset="0"/>
              </a:rPr>
              <a:t>чні 7 класу ЗОШ № 3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М.Горішні Плавні Полтавської області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800" b="1" dirty="0" err="1" smtClean="0">
                <a:solidFill>
                  <a:srgbClr val="391AF2"/>
                </a:solidFill>
                <a:latin typeface="Arial Black" pitchFamily="34" charset="0"/>
              </a:rPr>
              <a:t>Паськов</a:t>
            </a:r>
            <a:r>
              <a:rPr lang="uk-UA" sz="2800" b="1" dirty="0" smtClean="0">
                <a:solidFill>
                  <a:srgbClr val="391AF2"/>
                </a:solidFill>
                <a:latin typeface="Arial Black" pitchFamily="34" charset="0"/>
              </a:rPr>
              <a:t> Володимир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</a:rPr>
              <a:t>Рєпченко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</a:rPr>
              <a:t> Марія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391AF2"/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400" b="1" dirty="0" smtClean="0">
                <a:solidFill>
                  <a:srgbClr val="D636A8"/>
                </a:solidFill>
                <a:latin typeface="Arial Black" pitchFamily="34" charset="0"/>
              </a:rPr>
              <a:t>Керівник: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400" b="1" dirty="0">
                <a:solidFill>
                  <a:srgbClr val="002060"/>
                </a:solidFill>
                <a:latin typeface="Arial Black" pitchFamily="34" charset="0"/>
              </a:rPr>
              <a:t>у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читель фізики та математики</a:t>
            </a: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800" b="1" dirty="0" err="1" smtClean="0">
                <a:solidFill>
                  <a:srgbClr val="391AF2"/>
                </a:solidFill>
                <a:latin typeface="Arial Black" pitchFamily="34" charset="0"/>
              </a:rPr>
              <a:t>Безперстова</a:t>
            </a:r>
            <a:r>
              <a:rPr lang="uk-UA" sz="2800" b="1" dirty="0" smtClean="0">
                <a:solidFill>
                  <a:srgbClr val="391AF2"/>
                </a:solidFill>
                <a:latin typeface="Arial Black" pitchFamily="34" charset="0"/>
              </a:rPr>
              <a:t> Людмила 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Циліндр з водою у повітрі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851385" y="1124744"/>
            <a:ext cx="7321015" cy="5544616"/>
            <a:chOff x="179512" y="1124744"/>
            <a:chExt cx="7321015" cy="5544616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79512" y="1124744"/>
              <a:ext cx="7321015" cy="5544616"/>
              <a:chOff x="179512" y="1196752"/>
              <a:chExt cx="7321015" cy="554461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660232" y="1196752"/>
                <a:ext cx="8402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000" b="1" dirty="0" smtClean="0"/>
                  <a:t>Екран</a:t>
                </a:r>
                <a:endParaRPr lang="ru-RU" sz="20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9512" y="1196752"/>
                <a:ext cx="4735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000" b="1" dirty="0" smtClean="0"/>
                  <a:t>В місце, де була тінь, надходять промені</a:t>
                </a:r>
                <a:endParaRPr lang="ru-RU" sz="2000" b="1" dirty="0"/>
              </a:p>
            </p:txBody>
          </p:sp>
          <p:grpSp>
            <p:nvGrpSpPr>
              <p:cNvPr id="46" name="Группа 45"/>
              <p:cNvGrpSpPr/>
              <p:nvPr/>
            </p:nvGrpSpPr>
            <p:grpSpPr>
              <a:xfrm>
                <a:off x="1187624" y="1628800"/>
                <a:ext cx="5935611" cy="5112568"/>
                <a:chOff x="1187624" y="1412776"/>
                <a:chExt cx="5935611" cy="5112568"/>
              </a:xfrm>
            </p:grpSpPr>
            <p:sp>
              <p:nvSpPr>
                <p:cNvPr id="5" name="Овал 4"/>
                <p:cNvSpPr/>
                <p:nvPr/>
              </p:nvSpPr>
              <p:spPr>
                <a:xfrm>
                  <a:off x="1763688" y="1916832"/>
                  <a:ext cx="4032448" cy="3816424"/>
                </a:xfrm>
                <a:prstGeom prst="ellipse">
                  <a:avLst/>
                </a:prstGeom>
                <a:noFill/>
                <a:ln w="50800">
                  <a:solidFill>
                    <a:srgbClr val="391A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8" name="Прямая соединительная линия 7"/>
                <p:cNvCxnSpPr/>
                <p:nvPr/>
              </p:nvCxnSpPr>
              <p:spPr>
                <a:xfrm>
                  <a:off x="3757843" y="1556792"/>
                  <a:ext cx="0" cy="49685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/>
                <p:cNvCxnSpPr/>
                <p:nvPr/>
              </p:nvCxnSpPr>
              <p:spPr>
                <a:xfrm flipV="1">
                  <a:off x="2267744" y="5013176"/>
                  <a:ext cx="0" cy="864096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/>
                <p:cNvCxnSpPr/>
                <p:nvPr/>
              </p:nvCxnSpPr>
              <p:spPr>
                <a:xfrm flipV="1">
                  <a:off x="2267744" y="1916832"/>
                  <a:ext cx="1224136" cy="3096344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/>
                <p:cNvCxnSpPr/>
                <p:nvPr/>
              </p:nvCxnSpPr>
              <p:spPr>
                <a:xfrm flipV="1">
                  <a:off x="5364088" y="5085184"/>
                  <a:ext cx="0" cy="864096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 flipH="1" flipV="1">
                  <a:off x="4139952" y="1988840"/>
                  <a:ext cx="1224136" cy="3096344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6084168" y="3501008"/>
                  <a:ext cx="10390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2000" b="1" dirty="0" smtClean="0"/>
                    <a:t>Повітря</a:t>
                  </a:r>
                  <a:endParaRPr lang="ru-RU" sz="20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419872" y="3284984"/>
                  <a:ext cx="7360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2000" b="1" dirty="0" smtClean="0"/>
                    <a:t>Вода</a:t>
                  </a:r>
                  <a:endParaRPr lang="ru-RU" sz="2000" b="1" dirty="0"/>
                </a:p>
              </p:txBody>
            </p: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>
                  <a:off x="1187624" y="1412776"/>
                  <a:ext cx="5328592" cy="0"/>
                </a:xfrm>
                <a:prstGeom prst="line">
                  <a:avLst/>
                </a:prstGeom>
                <a:ln w="28575">
                  <a:solidFill>
                    <a:srgbClr val="391AF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3851920" y="1412776"/>
                  <a:ext cx="16276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2000" b="1" dirty="0" smtClean="0"/>
                    <a:t>Світла пляма</a:t>
                  </a:r>
                  <a:endParaRPr lang="ru-RU" sz="2000" b="1" dirty="0"/>
                </a:p>
              </p:txBody>
            </p:sp>
            <p:cxnSp>
              <p:nvCxnSpPr>
                <p:cNvPr id="38" name="Прямая со стрелкой 37"/>
                <p:cNvCxnSpPr/>
                <p:nvPr/>
              </p:nvCxnSpPr>
              <p:spPr>
                <a:xfrm flipV="1">
                  <a:off x="2987824" y="5517232"/>
                  <a:ext cx="0" cy="864096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 стрелкой 38"/>
                <p:cNvCxnSpPr/>
                <p:nvPr/>
              </p:nvCxnSpPr>
              <p:spPr>
                <a:xfrm flipV="1">
                  <a:off x="4716016" y="5517232"/>
                  <a:ext cx="0" cy="864096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 стрелкой 39"/>
                <p:cNvCxnSpPr/>
                <p:nvPr/>
              </p:nvCxnSpPr>
              <p:spPr>
                <a:xfrm flipV="1">
                  <a:off x="2987824" y="1916832"/>
                  <a:ext cx="648072" cy="3672408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 стрелкой 41"/>
                <p:cNvCxnSpPr/>
                <p:nvPr/>
              </p:nvCxnSpPr>
              <p:spPr>
                <a:xfrm flipH="1" flipV="1">
                  <a:off x="3923928" y="1916832"/>
                  <a:ext cx="792088" cy="3672408"/>
                </a:xfrm>
                <a:prstGeom prst="straightConnector1">
                  <a:avLst/>
                </a:prstGeom>
                <a:ln w="3492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Прямая со стрелкой 29"/>
            <p:cNvCxnSpPr/>
            <p:nvPr/>
          </p:nvCxnSpPr>
          <p:spPr>
            <a:xfrm flipV="1">
              <a:off x="3491880" y="1556792"/>
              <a:ext cx="288032" cy="648072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3635896" y="1628800"/>
              <a:ext cx="144016" cy="576064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 flipV="1">
              <a:off x="3779912" y="1628800"/>
              <a:ext cx="144016" cy="504056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3779912" y="1556792"/>
              <a:ext cx="360040" cy="720080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Хамелеони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t="23188" b="10145"/>
          <a:stretch>
            <a:fillRect/>
          </a:stretch>
        </p:blipFill>
        <p:spPr bwMode="auto">
          <a:xfrm>
            <a:off x="179512" y="1412776"/>
            <a:ext cx="4392488" cy="292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Перед екраном розміщуємо фігурку хамелеона, тінь від непрозорого предмета сіра. Чи завжди так?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618880" cy="361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44008" y="4919008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Освітлюємо її ліхтарем з зеленим світлом. Спостерігаємо на екрані тінь, яка вже </a:t>
            </a:r>
            <a:r>
              <a:rPr lang="uk-UA" sz="2400" b="1" dirty="0" err="1" smtClean="0">
                <a:solidFill>
                  <a:srgbClr val="002060"/>
                </a:solidFill>
              </a:rPr>
              <a:t>небуде</a:t>
            </a:r>
            <a:r>
              <a:rPr lang="uk-UA" sz="2400" b="1" dirty="0" smtClean="0">
                <a:solidFill>
                  <a:srgbClr val="002060"/>
                </a:solidFill>
              </a:rPr>
              <a:t> сірою, а сприймається як червона .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Хамелеони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t="27816" b="13539"/>
          <a:stretch>
            <a:fillRect/>
          </a:stretch>
        </p:blipFill>
        <p:spPr bwMode="auto">
          <a:xfrm>
            <a:off x="1187624" y="1124744"/>
            <a:ext cx="675325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Освітлюємо хамелеона світлом від двох освітлювачів, закритих зеленим та червоним світлофільтрами,  напівтіні-хамелеони змінюють забарвлення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Хамелеони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t="27444" b="24530"/>
          <a:stretch>
            <a:fillRect/>
          </a:stretch>
        </p:blipFill>
        <p:spPr bwMode="auto">
          <a:xfrm>
            <a:off x="1043608" y="1196752"/>
            <a:ext cx="704688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47971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Освітлюємо хамелеона світлом від трьох освітлювачів, закритих прозорими світлофільтрами,  напівтіні-хамелеони змінюють забарвлення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Хамелеони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20376" b="32670"/>
          <a:stretch>
            <a:fillRect/>
          </a:stretch>
        </p:blipFill>
        <p:spPr bwMode="auto">
          <a:xfrm>
            <a:off x="251519" y="1484784"/>
            <a:ext cx="858807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565767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Освітлюємо хамелеона світлом від трьох освітлювачів, закритих прозорими кольоровими світлофільтрами,  напівтіні-хамелеони змінюють забарвлення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Хамелеони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 l="18198" t="33596" r="17411" b="17411"/>
          <a:stretch>
            <a:fillRect/>
          </a:stretch>
        </p:blipFill>
        <p:spPr bwMode="auto">
          <a:xfrm>
            <a:off x="395536" y="1484784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77072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412776"/>
            <a:ext cx="450912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624736" cy="864096"/>
          </a:xfrm>
          <a:solidFill>
            <a:srgbClr val="D636A8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Arial Black" pitchFamily="34" charset="0"/>
              </a:rPr>
              <a:t>Фокус 2. Секрет фокусу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юдмила\Downloads\Рисунок2-removebg-preview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16632"/>
            <a:ext cx="1012149" cy="1052736"/>
          </a:xfrm>
          <a:prstGeom prst="rect">
            <a:avLst/>
          </a:prstGeom>
          <a:noFill/>
        </p:spPr>
      </p:pic>
      <p:pic>
        <p:nvPicPr>
          <p:cNvPr id="3075" name="Picture 3" descr="C:\Users\Людмила\Downloads\Рисунок1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1115616" cy="11188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225689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Тінь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область простору за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непрозорим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предметом,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куди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потрапляє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світло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.</a:t>
            </a:r>
          </a:p>
          <a:p>
            <a:pPr indent="355600" algn="just"/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Півтінь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область простору,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куди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світло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потрапляє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частково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(не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усіх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точок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джерела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).</a:t>
            </a:r>
          </a:p>
          <a:p>
            <a:pPr indent="355600" algn="just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Півтінь виникає і в тому випадку, коли об'єкт освітлений декількома джерелами світла</a:t>
            </a:r>
          </a:p>
          <a:p>
            <a:pPr indent="355600" algn="just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Півтіні стають кольоровими, якщо непрозорий предмет освітлювати різними кольоровими джерелами світла (зеленим, червоним, синім) одночасно. Промені мають поширюватися від них під різними кутами.</a:t>
            </a:r>
          </a:p>
          <a:p>
            <a:pPr indent="355600" algn="just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Поява інших кольорів </a:t>
            </a:r>
            <a:r>
              <a:rPr lang="uk-UA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півтіней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на екрані – результат змішування основних як на палітрі у художника</a:t>
            </a:r>
          </a:p>
          <a:p>
            <a:pPr indent="355600" algn="just"/>
            <a:endParaRPr lang="uk-UA" sz="24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endParaRPr lang="uk-UA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endParaRPr lang="uk-UA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Висновки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909301"/>
            <a:ext cx="864096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за допомогою оригінальних фокусів ми дослідили явище прямолінійного поширення світла та підтвердження його за допомогою утворення тіні та напівтіні;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в тіньовій проекції спостерігали зникнення та появу предмета, внаслідок проходження</a:t>
            </a:r>
            <a:r>
              <a:rPr kumimoji="0" lang="uk-UA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 світла через різні середовища, його заломлення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 та повне внутрішнє відбивання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проведення фізичних експериментів та спроби їх пояснити – це завжди надзвичайно цікаво! 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UI Black" pitchFamily="34" charset="0"/>
              <a:ea typeface="Segoe UI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1323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2132856"/>
          </a:xfrm>
          <a:solidFill>
            <a:srgbClr val="BEF9FE"/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b="1" dirty="0" smtClean="0"/>
              <a:t>    </a:t>
            </a:r>
            <a:r>
              <a:rPr lang="uk-UA" b="1" dirty="0" smtClean="0">
                <a:solidFill>
                  <a:srgbClr val="391AF2"/>
                </a:solidFill>
                <a:latin typeface="Arial Black" pitchFamily="34" charset="0"/>
              </a:rPr>
              <a:t>Мета роботи:</a:t>
            </a:r>
            <a:r>
              <a:rPr lang="uk-UA" dirty="0" smtClean="0">
                <a:solidFill>
                  <a:srgbClr val="391AF2"/>
                </a:solidFill>
                <a:latin typeface="Arial Black" pitchFamily="34" charset="0"/>
              </a:rPr>
              <a:t> </a:t>
            </a:r>
          </a:p>
          <a:p>
            <a:pPr algn="just">
              <a:buNone/>
            </a:pPr>
            <a:r>
              <a:rPr lang="uk-UA" b="1" dirty="0" smtClean="0">
                <a:solidFill>
                  <a:srgbClr val="391AF2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391AF2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допомогою цікавих демонстрацій-фокусів дослідити явища прямолінійного поширення світла, заломлення світла, повного внутрішнього відбивання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2132856"/>
            <a:ext cx="9107488" cy="3024336"/>
          </a:xfrm>
          <a:prstGeom prst="rect">
            <a:avLst/>
          </a:prstGeom>
          <a:solidFill>
            <a:srgbClr val="E2F5FE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Завдання: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вивчити закони поширення світла;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2) у тіньовій проекції спостерігати зникнення предмета в акваріумі з водою;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використовуючи властивості поширення світла, продемонструвати утворення кольорових </a:t>
            </a:r>
            <a:r>
              <a:rPr kumimoji="0" lang="uk-U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півтіней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4) пояснити результати незвичайних дослідів.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rgbClr val="BEF9FE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Об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’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єкт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дослідження: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оптичні явища.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1AF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Предмет дослідження: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закони заломлення та поширення світла.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Чому зникли динозаври</a:t>
            </a:r>
            <a:r>
              <a:rPr lang="uk-UA" sz="2800" b="1" dirty="0" smtClean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34053" r="31700"/>
          <a:stretch>
            <a:fillRect/>
          </a:stretch>
        </p:blipFill>
        <p:spPr bwMode="auto">
          <a:xfrm>
            <a:off x="3647233" y="2780928"/>
            <a:ext cx="125767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196752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Ось такого динозавра поміщаємо в циліндричну вазу, саму вазу  ставимо в акваріум </a:t>
            </a:r>
            <a:r>
              <a:rPr lang="uk-UA" sz="2400" b="1" dirty="0" err="1" smtClean="0"/>
              <a:t>паралелепіпедної</a:t>
            </a:r>
            <a:r>
              <a:rPr lang="uk-UA" sz="2400" b="1" dirty="0" smtClean="0"/>
              <a:t> форми</a:t>
            </a:r>
            <a:endParaRPr lang="ru-RU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68760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28384" y="630932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Слайд 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4797152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Направляємо світло від освітлювача на вазу. На екрані спостерігаємо тінь від динозавра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Чому зникли динозаври</a:t>
            </a:r>
            <a:r>
              <a:rPr lang="uk-UA" sz="2800" b="1" dirty="0" smtClean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1683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91880" y="1340768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  <a:latin typeface="Arial Black" pitchFamily="34" charset="0"/>
              </a:rPr>
              <a:t>Чи може впливати на тінь звичайна вода?</a:t>
            </a:r>
            <a:endParaRPr lang="ru-RU" sz="32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65313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Наливаємо воду у вазу, ваза з водою стає </a:t>
            </a:r>
            <a:r>
              <a:rPr lang="uk-UA" sz="2400" b="1" dirty="0" err="1" smtClean="0">
                <a:solidFill>
                  <a:srgbClr val="002060"/>
                </a:solidFill>
              </a:rPr>
              <a:t>“непрозорою”</a:t>
            </a:r>
            <a:r>
              <a:rPr lang="uk-UA" sz="2400" b="1" dirty="0" smtClean="0">
                <a:solidFill>
                  <a:srgbClr val="002060"/>
                </a:solidFill>
              </a:rPr>
              <a:t>, за винятком світлої смужки вздовж її осі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динозавр зникає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5083" y="648866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Слайд 3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92896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Чи можна повернути  динозавра</a:t>
            </a:r>
            <a:r>
              <a:rPr lang="uk-UA" sz="2800" b="1" dirty="0" smtClean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149080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5080" y="1268760"/>
            <a:ext cx="2655392" cy="265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26876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268760"/>
            <a:ext cx="270892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868144" y="4149080"/>
            <a:ext cx="3096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Тепер наливаємо воду в акваріум, ваза з водою поступово стає </a:t>
            </a:r>
            <a:r>
              <a:rPr lang="uk-UA" sz="2400" b="1" dirty="0" err="1" smtClean="0">
                <a:solidFill>
                  <a:srgbClr val="002060"/>
                </a:solidFill>
              </a:rPr>
              <a:t>“прозорою”</a:t>
            </a:r>
            <a:r>
              <a:rPr lang="uk-UA" sz="24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з’являється чітка тінь від динозавра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5083" y="648866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Слайд 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Що спостерігаємо, якщо у вазі немає води, проте є вода в акваріумі?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522920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Зліва у вазі немає води – ваза стала </a:t>
            </a:r>
            <a:r>
              <a:rPr lang="uk-UA" sz="2400" b="1" dirty="0" err="1" smtClean="0">
                <a:solidFill>
                  <a:srgbClr val="002060"/>
                </a:solidFill>
              </a:rPr>
              <a:t>“непрозорою”</a:t>
            </a:r>
            <a:r>
              <a:rPr lang="uk-UA" sz="2400" b="1" dirty="0" smtClean="0">
                <a:solidFill>
                  <a:srgbClr val="002060"/>
                </a:solidFill>
              </a:rPr>
              <a:t> динозавр зник, справа у вазі є вода – видно чітку тінь від динозавра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Чому зникли динозаври</a:t>
            </a:r>
            <a:r>
              <a:rPr lang="uk-UA" sz="2800" b="1" dirty="0" smtClean="0">
                <a:solidFill>
                  <a:schemeClr val="bg1"/>
                </a:solidFill>
                <a:latin typeface="Arial Black" pitchFamily="34" charset="0"/>
              </a:rPr>
              <a:t>? Секрет фокусу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225689"/>
            <a:ext cx="87129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Результати експерименту можна пояснити поєднанням принаймні двох ефектів: 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явища повного внутрішнього відбивання світла та заломленням світла при проходженні через лінзу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. </a:t>
            </a: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1. Якщо акваріум та ваза не заповнені водою, то світло проходить через ці прозорі середовища, а від динозавра  на екрані бачимо тінь (закон прямолінійного поширення світла). </a:t>
            </a: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2. Якщо водою заповнювати вазу, то світло, за винятком пучка, що проходить крізь центральну частину вази, 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на межі скло-повітря зазнає повного внутрішнього відбивання</a:t>
            </a:r>
            <a:r>
              <a:rPr lang="uk-UA" sz="2000" b="1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,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тому на екран ці промені не </a:t>
            </a:r>
            <a:r>
              <a:rPr lang="uk-UA" sz="2000" b="1" dirty="0" smtClean="0">
                <a:latin typeface="Arial Black" pitchFamily="34" charset="0"/>
                <a:cs typeface="Times New Roman" panose="02020603050405020304" pitchFamily="18" charset="0"/>
              </a:rPr>
              <a:t>потрапляють</a:t>
            </a:r>
            <a:r>
              <a:rPr lang="uk-UA" sz="2000" b="1" i="1" u="sng" dirty="0" smtClean="0">
                <a:latin typeface="Arial Black" pitchFamily="34" charset="0"/>
                <a:cs typeface="Times New Roman" panose="02020603050405020304" pitchFamily="18" charset="0"/>
              </a:rPr>
              <a:t>.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 Ваза, заповнена водою стає збірною лінзою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і світло поширюється у трьох середовищах у воді, склі та повітрі та зазнає заломлення. На екрані з’являється тінь від вази, динозавр стає невидимим.</a:t>
            </a:r>
          </a:p>
          <a:p>
            <a:pPr indent="355600" algn="just"/>
            <a:endParaRPr lang="uk-UA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endParaRPr lang="uk-UA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Чому зникли динозаври</a:t>
            </a:r>
            <a:r>
              <a:rPr lang="uk-UA" sz="2800" b="1" dirty="0" smtClean="0">
                <a:solidFill>
                  <a:schemeClr val="bg1"/>
                </a:solidFill>
                <a:latin typeface="Arial Black" pitchFamily="34" charset="0"/>
              </a:rPr>
              <a:t>? Секрет фокусу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225689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3. У центральну частину вази промені падають під кутом малим кутом, тому повного внутрішнього відбивання не відбувається. Також спостерігається ефект фокусування збірної лінзи.  Промені виходячи із вази,  потрапляють на екран.</a:t>
            </a: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4. Якщо в акваріум налити води, то світло буде поширюватися в одному середовищі – у воді -  і промені потраплятимуть на екран, а від динозавра на екрані утворюватиметься чітка тінь. 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Циліндр з водою у воді перестає бути збірною лінзою</a:t>
            </a:r>
            <a:r>
              <a:rPr lang="uk-UA" sz="2000" b="1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.</a:t>
            </a: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5. Якщо вазу без води помістити в акваріум, заповнений водою, то ваза стане циліндричною </a:t>
            </a:r>
            <a:r>
              <a:rPr lang="uk-UA" sz="20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розсівною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лінзою і буде спостерігатися явище повного внутрішнього відбивання для кутів падіння нецентральних променів світла, які більші за граничний.  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Циліндр з повітрям у воді – </a:t>
            </a:r>
            <a:r>
              <a:rPr lang="uk-UA" sz="2000" b="1" i="1" u="sng" dirty="0" err="1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розсівна</a:t>
            </a:r>
            <a:r>
              <a:rPr lang="uk-UA" sz="2000" b="1" i="1" u="sng" dirty="0" smtClean="0">
                <a:solidFill>
                  <a:srgbClr val="391AF2"/>
                </a:solidFill>
                <a:latin typeface="Arial Black" pitchFamily="34" charset="0"/>
                <a:cs typeface="Times New Roman" panose="02020603050405020304" pitchFamily="18" charset="0"/>
              </a:rPr>
              <a:t> лінза. </a:t>
            </a:r>
          </a:p>
          <a:p>
            <a:pPr indent="355600" algn="just"/>
            <a:endParaRPr lang="uk-UA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indent="355600" algn="just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r="1250"/>
          <a:stretch>
            <a:fillRect/>
          </a:stretch>
        </p:blipFill>
        <p:spPr bwMode="auto">
          <a:xfrm>
            <a:off x="0" y="0"/>
            <a:ext cx="212372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1124744"/>
          </a:xfrm>
          <a:solidFill>
            <a:srgbClr val="391AF2"/>
          </a:solidFill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Black" pitchFamily="34" charset="0"/>
              </a:rPr>
              <a:t>Фокус 1. Циліндр з повітрям у воді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877523" y="1340768"/>
            <a:ext cx="7942949" cy="5184576"/>
            <a:chOff x="251520" y="1340768"/>
            <a:chExt cx="7942949" cy="5184576"/>
          </a:xfrm>
        </p:grpSpPr>
        <p:sp>
          <p:nvSpPr>
            <p:cNvPr id="5" name="Овал 4"/>
            <p:cNvSpPr/>
            <p:nvPr/>
          </p:nvSpPr>
          <p:spPr>
            <a:xfrm>
              <a:off x="1115616" y="1916832"/>
              <a:ext cx="4032448" cy="3816424"/>
            </a:xfrm>
            <a:prstGeom prst="ellipse">
              <a:avLst/>
            </a:prstGeom>
            <a:noFill/>
            <a:ln w="50800">
              <a:solidFill>
                <a:srgbClr val="391A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3131840" y="1556792"/>
              <a:ext cx="0" cy="4968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2699792" y="5661248"/>
              <a:ext cx="0" cy="864096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 flipV="1">
              <a:off x="1259632" y="3068960"/>
              <a:ext cx="1440160" cy="2664296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467544" y="2564904"/>
              <a:ext cx="864096" cy="576064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4644008" y="5085184"/>
              <a:ext cx="0" cy="1368152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stCxn id="5" idx="5"/>
            </p:cNvCxnSpPr>
            <p:nvPr/>
          </p:nvCxnSpPr>
          <p:spPr>
            <a:xfrm flipV="1">
              <a:off x="4557525" y="4365104"/>
              <a:ext cx="1454635" cy="809250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11760" y="1340768"/>
              <a:ext cx="1271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Вісь лінзи</a:t>
              </a:r>
              <a:endParaRPr lang="ru-RU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5776" y="3284984"/>
              <a:ext cx="1039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Повітря</a:t>
              </a:r>
              <a:endParaRPr lang="ru-RU" sz="2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520" y="3933056"/>
              <a:ext cx="736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Вода</a:t>
              </a:r>
              <a:endParaRPr lang="ru-RU" sz="20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92080" y="2996952"/>
              <a:ext cx="736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Вода</a:t>
              </a:r>
              <a:endParaRPr lang="ru-RU" sz="20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5576" y="6021288"/>
              <a:ext cx="23384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Розсіювальна лінза</a:t>
              </a:r>
              <a:endParaRPr lang="ru-RU" sz="2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88024" y="6021288"/>
              <a:ext cx="3406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Повне внутрішнє відбивання</a:t>
              </a:r>
              <a:endParaRPr lang="ru-RU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773</Words>
  <Application>Microsoft Office PowerPoint</Application>
  <PresentationFormat>Экран (4:3)</PresentationFormat>
  <Paragraphs>84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Чому зникли динозаври?</vt:lpstr>
      <vt:lpstr>Слайд 2</vt:lpstr>
      <vt:lpstr>Фокус 1. Чому зникли динозаври?</vt:lpstr>
      <vt:lpstr>Фокус 1. Чому зникли динозаври?</vt:lpstr>
      <vt:lpstr>Фокус 1. Чи можна повернути  динозавра?</vt:lpstr>
      <vt:lpstr>Фокус 1. Що спостерігаємо, якщо у вазі немає води, проте є вода в акваріумі?</vt:lpstr>
      <vt:lpstr>Фокус 1. Чому зникли динозаври? Секрет фокусу</vt:lpstr>
      <vt:lpstr>Фокус 1. Чому зникли динозаври? Секрет фокусу</vt:lpstr>
      <vt:lpstr>Фокус 1. Циліндр з повітрям у воді</vt:lpstr>
      <vt:lpstr>Фокус 1. Циліндр з водою у повітрі</vt:lpstr>
      <vt:lpstr>Фокус 2. Хамелеони</vt:lpstr>
      <vt:lpstr>Фокус 2. Хамелеони</vt:lpstr>
      <vt:lpstr>Фокус 2. Хамелеони</vt:lpstr>
      <vt:lpstr>Фокус 2. Хамелеони</vt:lpstr>
      <vt:lpstr>Фокус 2. Хамелеони</vt:lpstr>
      <vt:lpstr>Фокус 2. Секрет фокусу</vt:lpstr>
      <vt:lpstr>Висновки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хамелеонів  та чому зникли динозаври</dc:title>
  <dc:creator>Людмила</dc:creator>
  <cp:lastModifiedBy>Людмила</cp:lastModifiedBy>
  <cp:revision>11</cp:revision>
  <dcterms:created xsi:type="dcterms:W3CDTF">2024-04-19T19:05:12Z</dcterms:created>
  <dcterms:modified xsi:type="dcterms:W3CDTF">2024-04-21T13:30:01Z</dcterms:modified>
</cp:coreProperties>
</file>