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9" r:id="rId3"/>
    <p:sldId id="270" r:id="rId4"/>
    <p:sldId id="272" r:id="rId5"/>
    <p:sldId id="266" r:id="rId6"/>
    <p:sldId id="271" r:id="rId7"/>
    <p:sldId id="273" r:id="rId8"/>
    <p:sldId id="274" r:id="rId9"/>
    <p:sldId id="263" r:id="rId10"/>
    <p:sldId id="275" r:id="rId11"/>
    <p:sldId id="260" r:id="rId12"/>
    <p:sldId id="276" r:id="rId13"/>
  </p:sldIdLst>
  <p:sldSz cx="12192000" cy="6858000"/>
  <p:notesSz cx="6858000" cy="9144000"/>
  <p:defaultTextStyle>
    <a:defPPr rtl="0">
      <a:defRPr lang="uk-U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1D1A1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67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91174202-076D-4FCC-BB1F-880F8A848A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FAD0C0A-72EF-4EA2-8D6C-4938445A10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34F6468-F5C7-47FF-8FEE-5E11EE6DDCEF}" type="datetime1">
              <a:rPr lang="uk-UA" smtClean="0"/>
              <a:t>14.04.2024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8AB2131-4249-4045-A9F7-9BE0F73F06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2180F18-DB0C-473D-93EA-5E50BE9DE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5F20474-88D6-46C9-AFA3-1C3CCC2418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191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13FFCD-B4B7-4B08-9B35-5A8AE248B3FA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B68C18-1BF1-F447-95ED-60EAAE35426E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958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412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378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41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8B68C18-1BF1-F447-95ED-60EAAE35426E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870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 із зображення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6" title="Фігура номера сторінки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cxnSp>
        <p:nvCxnSpPr>
          <p:cNvPr id="9" name="Пряма сполучна лінія 8" title="Вертикальна лінія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Місце для зображення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uk-UA" noProof="0"/>
              <a:t>Вставити портретне фото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FD02949C-75D0-446F-9A36-EE76417E5788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вмісту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326063" y="559678"/>
            <a:ext cx="6103937" cy="5191835"/>
          </a:xfrm>
        </p:spPr>
        <p:txBody>
          <a:bodyPr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239BDB1-016F-4027-82D7-6E0D671E3DC1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ісце для зображення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noProof="0"/>
              <a:t>Клацніть піктограму, щоб додати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7"/>
            <a:ext cx="3833906" cy="5274923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1748CBA4-9715-415C-8D8D-FF2CA1632D40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Місце для вмісту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600" y="559678"/>
            <a:ext cx="6172200" cy="5617285"/>
          </a:xfrm>
        </p:spPr>
        <p:txBody>
          <a:bodyPr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5181600" y="540628"/>
            <a:ext cx="6248400" cy="2488946"/>
          </a:xfrm>
        </p:spPr>
        <p:txBody>
          <a:bodyPr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181600" y="3712467"/>
            <a:ext cx="6248400" cy="2482228"/>
          </a:xfrm>
        </p:spPr>
        <p:txBody>
          <a:bodyPr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E3162D-A69E-4013-9179-CA0732D3DEED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lang="uk-UA" sz="2400" i="1" noProof="0" dirty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uk-UA" noProof="0" dirty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marL="283464" marR="0" lvl="0" indent="-283464" algn="l" defTabSz="914400" rtl="0" eaLnBrk="1" fontAlgn="auto" latinLnBrk="0" hangingPunct="1">
              <a:lnSpc>
                <a:spcPct val="112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noProof="0" dirty="0"/>
              <a:t>Зразок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uk-UA" noProof="0" dirty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uk-UA" noProof="0" dirty="0"/>
              <a:t>Зразок тексту</a:t>
            </a:r>
          </a:p>
          <a:p>
            <a:pPr lvl="1" rtl="0"/>
            <a:r>
              <a:rPr lang="uk-UA" noProof="0" dirty="0"/>
              <a:t>Другий рівень</a:t>
            </a:r>
          </a:p>
          <a:p>
            <a:pPr lvl="2" rtl="0"/>
            <a:r>
              <a:rPr lang="uk-UA" noProof="0" dirty="0"/>
              <a:t>Третій рівень</a:t>
            </a:r>
          </a:p>
          <a:p>
            <a:pPr lvl="3" rtl="0"/>
            <a:r>
              <a:rPr lang="uk-UA" noProof="0" dirty="0"/>
              <a:t>Четвертий рівень</a:t>
            </a:r>
          </a:p>
          <a:p>
            <a:pPr lvl="4" rtl="0"/>
            <a:r>
              <a:rPr lang="uk-UA" noProof="0" dirty="0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027F65-B3B2-4568-80B9-C560DC56DC37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2821BF-B190-43C2-A9C5-C9AF51A1A924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5CB20D-9042-462B-833C-636C4EF3DF63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, під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10" name="Місце для тексту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1F5A3D-C6E3-4FCF-859D-37225569D98D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uk-UA" noProof="0"/>
              <a:t>Зразок заголовка</a:t>
            </a:r>
          </a:p>
        </p:txBody>
      </p:sp>
      <p:cxnSp>
        <p:nvCxnSpPr>
          <p:cNvPr id="12" name="Пряма сполучна лінія 11" title="Горизонтальна лінія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зображень / піктограма світлих маркері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ABAAFC-DC43-4D0F-A445-0833402ABC79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Місце для вмісту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19" name="Місце для тексту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2" name="Місце для тексту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3" name="Місце для тексту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4" name="Місце для тексту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5" name="Місце для тексту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6" name="Місце для зображення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7" name="Місце для зображення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8" name="Місце для зображення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9" name="Місце для зображення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0" name="Місце для зображення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1" name="Місце для зображення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овані маркери в ряд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/>
              <a:t>Опис події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900C9A-7582-4D42-BD66-0E983BD7A17F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/>
              <a:t>Опис події</a:t>
            </a:r>
          </a:p>
        </p:txBody>
      </p:sp>
      <p:sp>
        <p:nvSpPr>
          <p:cNvPr id="11" name="Місце для тексту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 rtlCol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uk-UA" noProof="0"/>
              <a:t>Опис події</a:t>
            </a:r>
          </a:p>
        </p:txBody>
      </p:sp>
      <p:sp>
        <p:nvSpPr>
          <p:cNvPr id="13" name="Місце для тексту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uk-UA" noProof="0"/>
              <a:t>1</a:t>
            </a:r>
          </a:p>
        </p:txBody>
      </p:sp>
      <p:sp>
        <p:nvSpPr>
          <p:cNvPr id="15" name="Місце для тексту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uk-UA" noProof="0"/>
              <a:t>2</a:t>
            </a:r>
          </a:p>
        </p:txBody>
      </p:sp>
      <p:sp>
        <p:nvSpPr>
          <p:cNvPr id="17" name="Місце для тексту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rtlCol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uk-UA" noProof="0"/>
              <a:t>3</a:t>
            </a:r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Лише назва й пі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B6AC7DF-FF43-40B9-9301-67A35E5C430F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зображень / піктограма маркерів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ілінія 6" title="Фігура номера сторінки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21622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BF093C-E518-4C1F-A9A8-AF2F5307AC0D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Місце для вмісту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11" name="Місце для тексту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12" name="Місце для тексту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 rtlCol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19" name="Місце для тексту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 rtlCol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3" name="Місце для зображення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5" name="Місце для зображення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7" name="Місце для зображення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1" name="Місце для зображення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3" name="Місце для зображення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5" name="Місце для зображення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середніх фотографій з о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uk-UA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rtlCol="0" anchor="b"/>
          <a:lstStyle>
            <a:lvl1pPr>
              <a:defRPr sz="3600"/>
            </a:lvl1pPr>
          </a:lstStyle>
          <a:p>
            <a:pPr rtl="0"/>
            <a:r>
              <a:rPr lang="uk-UA" noProof="0"/>
              <a:t>Натисніть, щоб змінити назву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CFB181-28F1-4DD1-B053-139B4B5D1DA5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 rtlCol="0"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 rtl="0"/>
            <a:r>
              <a:rPr lang="uk-UA" noProof="0"/>
              <a:t>Введіть тут підзаголовок</a:t>
            </a:r>
          </a:p>
        </p:txBody>
      </p:sp>
      <p:cxnSp>
        <p:nvCxnSpPr>
          <p:cNvPr id="21" name="Пряма сполучна лінія 20" title="Горизонтальна лінія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Місце для зображення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i="1"/>
            </a:lvl1pPr>
          </a:lstStyle>
          <a:p>
            <a:pPr rtl="0"/>
            <a:r>
              <a:rPr lang="uk-UA" noProof="0"/>
              <a:t>Вставити портретне фото</a:t>
            </a:r>
          </a:p>
        </p:txBody>
      </p:sp>
      <p:sp>
        <p:nvSpPr>
          <p:cNvPr id="19" name="Місце для вмісту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2" name="Місце для тексту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3" name="Місце для тексту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4" name="Місце для тексту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5" name="Місце для тексту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6" name="Місце для тексту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 rtl="0"/>
            <a:r>
              <a:rPr lang="uk-UA" noProof="0"/>
              <a:t>Опис елемента</a:t>
            </a:r>
          </a:p>
        </p:txBody>
      </p:sp>
      <p:sp>
        <p:nvSpPr>
          <p:cNvPr id="27" name="Місце для зображення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8" name="Місце для зображення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29" name="Місце для зображення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0" name="Місце для зображення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1" name="Місце для зображення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  <p:sp>
        <p:nvSpPr>
          <p:cNvPr id="32" name="Місце для зображення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Вставити піктограму або 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ілінія 6" title="Фігура номера сторінки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47656" y="1264197"/>
            <a:ext cx="5670487" cy="4268965"/>
          </a:xfrm>
        </p:spPr>
        <p:txBody>
          <a:bodyPr rtlCol="0"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67666" y="4151085"/>
            <a:ext cx="4633806" cy="1591181"/>
          </a:xfrm>
        </p:spPr>
        <p:txBody>
          <a:bodyPr rtlCol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uk-UA" noProof="0"/>
              <a:t>Клацніть, щоб змінити стиль зразка підзаголовка</a:t>
            </a:r>
          </a:p>
        </p:txBody>
      </p:sp>
      <p:cxnSp>
        <p:nvCxnSpPr>
          <p:cNvPr id="9" name="Пряма сполучна лінія 8" title="Вертикальна лінія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 title="Фігура номера сторінки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7673" y="2571722"/>
            <a:ext cx="8296654" cy="3286153"/>
          </a:xfrm>
        </p:spPr>
        <p:txBody>
          <a:bodyPr rtlCol="0"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1947673" y="1393748"/>
            <a:ext cx="8401429" cy="819150"/>
          </a:xfrm>
        </p:spPr>
        <p:txBody>
          <a:bodyPr rtlCol="0"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 rtlCol="0"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B2F5C316-0855-4464-8B8B-65683AF9F743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 rtlCol="0"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cxnSp>
        <p:nvCxnSpPr>
          <p:cNvPr id="10" name="Пряма сполучна лінія 9" title="Горизонтальна лінія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ілінія 6" title="Фігура номера сторінки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uk-UA" noProof="0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noProof="0"/>
              <a:t>Зразок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F74D1443-16E4-4091-B976-83EF99692A14}" type="datetime1">
              <a:rPr lang="uk-UA" noProof="0" smtClean="0"/>
              <a:t>14.04.2024</a:t>
            </a:fld>
            <a:endParaRPr lang="uk-UA" noProof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endParaRPr lang="uk-UA" noProof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13D2E340-0663-474B-992C-9192B5C45E57}" type="slidenum">
              <a:rPr lang="uk-UA" noProof="0" smtClean="0"/>
              <a:t>‹№›</a:t>
            </a:fld>
            <a:endParaRPr lang="uk-UA" noProof="0"/>
          </a:p>
        </p:txBody>
      </p:sp>
      <p:cxnSp>
        <p:nvCxnSpPr>
          <p:cNvPr id="10" name="Пряма сполучна лінія 9" title="Горизонтальна лінія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istory.kamyank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uk-UA" dirty="0"/>
              <a:t>Кам’янка старожитня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6850" y="3219450"/>
            <a:ext cx="3802466" cy="2917135"/>
          </a:xfrm>
        </p:spPr>
        <p:txBody>
          <a:bodyPr rtlCol="0"/>
          <a:lstStyle/>
          <a:p>
            <a:pPr algn="just" rtl="0"/>
            <a:r>
              <a:rPr lang="uk-UA" sz="1600" dirty="0"/>
              <a:t>Романенко Анастасія Дмитрівна</a:t>
            </a:r>
          </a:p>
          <a:p>
            <a:pPr algn="just" rtl="0"/>
            <a:r>
              <a:rPr lang="uk-UA" sz="1600" dirty="0"/>
              <a:t>Дніпровський ліцей №7 Дніпровської міської ради, 10 клас</a:t>
            </a:r>
          </a:p>
          <a:p>
            <a:pPr algn="just"/>
            <a:r>
              <a:rPr lang="ru-RU" sz="1600" dirty="0"/>
              <a:t>«Мала </a:t>
            </a:r>
            <a:r>
              <a:rPr lang="ru-RU" sz="1600" dirty="0" err="1"/>
              <a:t>Академія</a:t>
            </a:r>
            <a:r>
              <a:rPr lang="ru-RU" sz="1600" dirty="0"/>
              <a:t> Наук </a:t>
            </a:r>
            <a:r>
              <a:rPr lang="ru-RU" sz="1600" dirty="0" err="1"/>
              <a:t>учнівської</a:t>
            </a:r>
            <a:r>
              <a:rPr lang="ru-RU" sz="1600" dirty="0"/>
              <a:t> </a:t>
            </a:r>
            <a:r>
              <a:rPr lang="ru-RU" sz="1600" dirty="0" err="1"/>
              <a:t>молоді</a:t>
            </a:r>
            <a:r>
              <a:rPr lang="ru-RU" sz="1600" dirty="0"/>
              <a:t>» </a:t>
            </a:r>
            <a:r>
              <a:rPr lang="ru-RU" sz="1600" dirty="0" err="1"/>
              <a:t>Дніпропетровської</a:t>
            </a:r>
            <a:r>
              <a:rPr lang="ru-RU" sz="1600" dirty="0"/>
              <a:t> </a:t>
            </a:r>
            <a:r>
              <a:rPr lang="ru-RU" sz="1600" dirty="0" err="1"/>
              <a:t>обласної</a:t>
            </a:r>
            <a:r>
              <a:rPr lang="ru-RU" sz="1600" dirty="0"/>
              <a:t> ради</a:t>
            </a:r>
          </a:p>
          <a:p>
            <a:pPr algn="just"/>
            <a:r>
              <a:rPr lang="ru-RU" sz="1600" dirty="0" err="1"/>
              <a:t>Місто</a:t>
            </a:r>
            <a:r>
              <a:rPr lang="ru-RU" sz="1600" dirty="0"/>
              <a:t> </a:t>
            </a:r>
            <a:r>
              <a:rPr lang="ru-RU" sz="1600" dirty="0" err="1"/>
              <a:t>Дніпро</a:t>
            </a:r>
            <a:endParaRPr lang="ru-RU" sz="1600" dirty="0"/>
          </a:p>
          <a:p>
            <a:pPr algn="just"/>
            <a:r>
              <a:rPr lang="ru-RU" sz="1600" dirty="0" err="1"/>
              <a:t>Довгозвяга</a:t>
            </a:r>
            <a:r>
              <a:rPr lang="ru-RU" sz="1600" dirty="0"/>
              <a:t> Ольга </a:t>
            </a:r>
            <a:r>
              <a:rPr lang="ru-RU" sz="1600" dirty="0" err="1"/>
              <a:t>Володимирівна</a:t>
            </a:r>
            <a:r>
              <a:rPr lang="ru-RU" sz="1600" dirty="0"/>
              <a:t>, учитель </a:t>
            </a:r>
            <a:r>
              <a:rPr lang="ru-RU" sz="1600" dirty="0" err="1"/>
              <a:t>історії</a:t>
            </a:r>
            <a:r>
              <a:rPr lang="ru-RU" sz="1600" dirty="0"/>
              <a:t> та </a:t>
            </a:r>
            <a:r>
              <a:rPr lang="ru-RU" sz="1600" dirty="0" err="1"/>
              <a:t>правознавства</a:t>
            </a:r>
            <a:r>
              <a:rPr lang="ru-RU" sz="1600" dirty="0"/>
              <a:t> </a:t>
            </a:r>
            <a:r>
              <a:rPr lang="ru-RU" sz="1600" dirty="0" err="1"/>
              <a:t>Дніпровського</a:t>
            </a:r>
            <a:r>
              <a:rPr lang="ru-RU" sz="1600" dirty="0"/>
              <a:t> </a:t>
            </a:r>
            <a:r>
              <a:rPr lang="ru-RU" sz="1600" dirty="0" err="1"/>
              <a:t>ліцею</a:t>
            </a:r>
            <a:r>
              <a:rPr lang="ru-RU" sz="1600" dirty="0"/>
              <a:t> №7 </a:t>
            </a:r>
            <a:r>
              <a:rPr lang="ru-RU" sz="1600" dirty="0" err="1"/>
              <a:t>Дніпровської</a:t>
            </a:r>
            <a:r>
              <a:rPr lang="ru-RU" sz="1600" dirty="0"/>
              <a:t> </a:t>
            </a:r>
            <a:r>
              <a:rPr lang="ru-RU" sz="1600" dirty="0" err="1"/>
              <a:t>міської</a:t>
            </a:r>
            <a:r>
              <a:rPr lang="ru-RU" sz="1600" dirty="0"/>
              <a:t> ради </a:t>
            </a:r>
          </a:p>
          <a:p>
            <a:endParaRPr lang="uk-UA" sz="2100" dirty="0"/>
          </a:p>
        </p:txBody>
      </p:sp>
      <p:pic>
        <p:nvPicPr>
          <p:cNvPr id="7" name="Місце для зображення 6">
            <a:extLst>
              <a:ext uri="{FF2B5EF4-FFF2-40B4-BE49-F238E27FC236}">
                <a16:creationId xmlns:a16="http://schemas.microsoft.com/office/drawing/2014/main" id="{5A0FDDE3-3741-4478-8662-F16D806C2D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58" b="158"/>
          <a:stretch>
            <a:fillRect/>
          </a:stretch>
        </p:blipFill>
        <p:spPr>
          <a:xfrm>
            <a:off x="2168726" y="822325"/>
            <a:ext cx="2398713" cy="2397125"/>
          </a:xfr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42AA8-B56A-47CD-8CC9-4FC09B4D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798" y="342901"/>
            <a:ext cx="4329302" cy="638174"/>
          </a:xfrm>
        </p:spPr>
        <p:txBody>
          <a:bodyPr>
            <a:normAutofit fontScale="90000"/>
          </a:bodyPr>
          <a:lstStyle/>
          <a:p>
            <a:r>
              <a:rPr lang="uk-UA" dirty="0"/>
              <a:t>Висновок</a:t>
            </a:r>
            <a:endParaRPr lang="ru-RU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B85801-6225-4440-A9CB-C66097C70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4099" y="1869998"/>
            <a:ext cx="10603801" cy="81915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11200" dirty="0"/>
              <a:t>Поставленої мети я досягла, та розповіла про історію селища Кам’янка Старожитня. Показала гостру </a:t>
            </a:r>
            <a:r>
              <a:rPr lang="uk-UA" sz="11200" dirty="0" err="1"/>
              <a:t>відстутність</a:t>
            </a:r>
            <a:r>
              <a:rPr lang="uk-UA" sz="11200" dirty="0"/>
              <a:t> точних даних і велику кількість </a:t>
            </a:r>
            <a:r>
              <a:rPr lang="uk-UA" sz="11200" dirty="0" err="1"/>
              <a:t>неточностей</a:t>
            </a:r>
            <a:r>
              <a:rPr lang="uk-UA" sz="11200" dirty="0"/>
              <a:t> у роботі з Кам’янкою. Сподіваюсь також, що привернула інтерес і увагу громади до селища</a:t>
            </a:r>
            <a:r>
              <a:rPr lang="uk-UA" dirty="0"/>
              <a:t>. 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F2F385-0C57-4F20-BA8F-4D687E6F41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28" b="19861"/>
          <a:stretch/>
        </p:blipFill>
        <p:spPr>
          <a:xfrm>
            <a:off x="990599" y="3265669"/>
            <a:ext cx="2330101" cy="30840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06D523-3508-41BB-A498-4FFA631F6A95}"/>
              </a:ext>
            </a:extLst>
          </p:cNvPr>
          <p:cNvSpPr txBox="1"/>
          <p:nvPr/>
        </p:nvSpPr>
        <p:spPr>
          <a:xfrm>
            <a:off x="904874" y="6279881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Ікона обрамлена восковими квітами, Кам’янка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BCF1E2-30B1-46B9-A72F-553DA1CFF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267" b="39212"/>
          <a:stretch/>
        </p:blipFill>
        <p:spPr>
          <a:xfrm>
            <a:off x="3791545" y="3257930"/>
            <a:ext cx="4269284" cy="309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4E91084-2E70-4D71-8623-33701BE0105C}"/>
              </a:ext>
            </a:extLst>
          </p:cNvPr>
          <p:cNvSpPr txBox="1"/>
          <p:nvPr/>
        </p:nvSpPr>
        <p:spPr>
          <a:xfrm>
            <a:off x="3995736" y="6457155"/>
            <a:ext cx="420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Монети 18ст. Знайдені в Кам’янці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52038B-AD4B-4B76-A107-98B21D116E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26" t="41389" r="4503" b="24583"/>
          <a:stretch/>
        </p:blipFill>
        <p:spPr>
          <a:xfrm>
            <a:off x="8362949" y="3265669"/>
            <a:ext cx="3514726" cy="3099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23284DF-6336-45FA-B3AF-B9E4A9856344}"/>
              </a:ext>
            </a:extLst>
          </p:cNvPr>
          <p:cNvSpPr txBox="1"/>
          <p:nvPr/>
        </p:nvSpPr>
        <p:spPr>
          <a:xfrm>
            <a:off x="8196261" y="640155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/>
              <a:t>Подорож теренами Кам’янки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18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2769D-B8C8-4982-AE15-C41C3D921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59678"/>
            <a:ext cx="4129181" cy="4952492"/>
          </a:xfrm>
        </p:spPr>
        <p:txBody>
          <a:bodyPr rtlCol="0">
            <a:normAutofit/>
          </a:bodyPr>
          <a:lstStyle/>
          <a:p>
            <a:pPr rtl="0"/>
            <a:r>
              <a:rPr lang="uk-UA" sz="3500" dirty="0"/>
              <a:t>Використана література і джерела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D45E12-8254-4FAB-AF03-3FA92E2DC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69066"/>
            <a:ext cx="6345382" cy="5655156"/>
          </a:xfrm>
        </p:spPr>
        <p:txBody>
          <a:bodyPr rtlCol="0">
            <a:normAutofit fontScale="85000" lnSpcReduction="20000"/>
          </a:bodyPr>
          <a:lstStyle/>
          <a:p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історико-статистичного</a:t>
            </a:r>
            <a:r>
              <a:rPr lang="ru-RU" dirty="0"/>
              <a:t>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Катеринославської</a:t>
            </a:r>
            <a:r>
              <a:rPr lang="ru-RU" dirty="0"/>
              <a:t> </a:t>
            </a:r>
            <a:r>
              <a:rPr lang="ru-RU" dirty="0" err="1"/>
              <a:t>єпархії</a:t>
            </a:r>
            <a:r>
              <a:rPr lang="ru-RU" dirty="0"/>
              <a:t> </a:t>
            </a:r>
            <a:r>
              <a:rPr lang="ru-RU" dirty="0" err="1"/>
              <a:t>Феодосій</a:t>
            </a:r>
            <a:r>
              <a:rPr lang="ru-RU" dirty="0"/>
              <a:t> </a:t>
            </a:r>
            <a:r>
              <a:rPr lang="ru-RU" dirty="0" err="1"/>
              <a:t>Макаревський</a:t>
            </a:r>
            <a:r>
              <a:rPr lang="ru-RU" dirty="0"/>
              <a:t> – </a:t>
            </a:r>
            <a:r>
              <a:rPr lang="ru-RU" dirty="0" err="1"/>
              <a:t>Дніпро</a:t>
            </a:r>
            <a:r>
              <a:rPr lang="ru-RU" dirty="0"/>
              <a:t>: </a:t>
            </a:r>
            <a:r>
              <a:rPr lang="ru-RU" dirty="0" err="1"/>
              <a:t>Дніпрокнига</a:t>
            </a:r>
            <a:r>
              <a:rPr lang="ru-RU" dirty="0"/>
              <a:t>, 2000. – 1080 c. с.427-431</a:t>
            </a:r>
          </a:p>
          <a:p>
            <a:pPr fontAlgn="base"/>
            <a:r>
              <a:rPr lang="ru-RU" dirty="0" err="1"/>
              <a:t>Офіційний</a:t>
            </a:r>
            <a:r>
              <a:rPr lang="ru-RU" dirty="0"/>
              <a:t> веб-портал </a:t>
            </a:r>
            <a:r>
              <a:rPr lang="ru-RU" dirty="0" err="1"/>
              <a:t>Дніпропетровської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 -</a:t>
            </a:r>
            <a:r>
              <a:rPr lang="ru-RU" b="1" dirty="0"/>
              <a:t> </a:t>
            </a:r>
            <a:r>
              <a:rPr lang="ru-RU" dirty="0" err="1"/>
              <a:t>Історична</a:t>
            </a:r>
            <a:r>
              <a:rPr lang="ru-RU" dirty="0"/>
              <a:t> </a:t>
            </a:r>
            <a:r>
              <a:rPr lang="ru-RU" dirty="0" err="1"/>
              <a:t>довідка</a:t>
            </a:r>
            <a:r>
              <a:rPr lang="ru-RU" dirty="0"/>
              <a:t> Амур-</a:t>
            </a:r>
            <a:r>
              <a:rPr lang="ru-RU" dirty="0" err="1"/>
              <a:t>Нижньодніпровського</a:t>
            </a:r>
            <a:r>
              <a:rPr lang="ru-RU" dirty="0"/>
              <a:t> району: </a:t>
            </a:r>
            <a:r>
              <a:rPr lang="en-US" dirty="0"/>
              <a:t>https:</a:t>
            </a:r>
            <a:r>
              <a:rPr lang="uk-UA" dirty="0"/>
              <a:t> </a:t>
            </a:r>
            <a:r>
              <a:rPr lang="en-US" dirty="0"/>
              <a:t>//web.archive.org/web/20090519022310/http://dniprorada.gov.ua/ukr/rajonni-radi/73.html</a:t>
            </a:r>
            <a:endParaRPr lang="ru-RU" dirty="0"/>
          </a:p>
          <a:p>
            <a:r>
              <a:rPr lang="uk-UA" dirty="0"/>
              <a:t>Сторінка </a:t>
            </a:r>
            <a:r>
              <a:rPr lang="en-US" dirty="0"/>
              <a:t>Facebook</a:t>
            </a:r>
            <a:r>
              <a:rPr lang="uk-UA" dirty="0"/>
              <a:t>:</a:t>
            </a:r>
            <a:r>
              <a:rPr lang="en-US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Старожитньої</a:t>
            </a:r>
            <a:r>
              <a:rPr lang="ru-RU" dirty="0"/>
              <a:t> </a:t>
            </a:r>
            <a:r>
              <a:rPr lang="ru-RU" dirty="0" err="1"/>
              <a:t>Кам'янки</a:t>
            </a:r>
            <a:r>
              <a:rPr lang="ru-RU" dirty="0">
                <a:solidFill>
                  <a:schemeClr val="tx1"/>
                </a:solidFill>
              </a:rPr>
              <a:t>:</a:t>
            </a:r>
            <a:r>
              <a:rPr lang="ru-RU" b="1" dirty="0">
                <a:solidFill>
                  <a:schemeClr val="tx1"/>
                </a:solidFill>
              </a:rPr>
              <a:t> 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https://www.facebook.com/history.kamyanka/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uk-UA" dirty="0"/>
              <a:t>Суспільне Дніпро: </a:t>
            </a:r>
            <a:r>
              <a:rPr lang="ru-RU" dirty="0"/>
              <a:t>«</a:t>
            </a:r>
            <a:r>
              <a:rPr lang="ru-RU" dirty="0" err="1"/>
              <a:t>Мандруємо</a:t>
            </a:r>
            <a:r>
              <a:rPr lang="ru-RU" dirty="0"/>
              <a:t> </a:t>
            </a:r>
            <a:r>
              <a:rPr lang="ru-RU" dirty="0" err="1"/>
              <a:t>Дніпром</a:t>
            </a:r>
            <a:r>
              <a:rPr lang="ru-RU" dirty="0"/>
              <a:t>». </a:t>
            </a:r>
            <a:r>
              <a:rPr lang="ru-RU" dirty="0" err="1"/>
              <a:t>Кам'янка</a:t>
            </a:r>
            <a:r>
              <a:rPr lang="ru-RU" dirty="0"/>
              <a:t> </a:t>
            </a:r>
            <a:r>
              <a:rPr lang="ru-RU" dirty="0" err="1"/>
              <a:t>Лівобережна</a:t>
            </a:r>
            <a:r>
              <a:rPr lang="ru-RU" dirty="0"/>
              <a:t>: де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місцевість</a:t>
            </a:r>
            <a:r>
              <a:rPr lang="ru-RU" dirty="0"/>
              <a:t> у </a:t>
            </a:r>
            <a:r>
              <a:rPr lang="ru-RU" dirty="0" err="1"/>
              <a:t>Дніпрі</a:t>
            </a:r>
            <a:r>
              <a:rPr lang="ru-RU" dirty="0"/>
              <a:t> та </a:t>
            </a:r>
            <a:r>
              <a:rPr lang="ru-RU" dirty="0" err="1"/>
              <a:t>чим</a:t>
            </a:r>
            <a:r>
              <a:rPr lang="ru-RU" dirty="0"/>
              <a:t> вона </a:t>
            </a:r>
            <a:r>
              <a:rPr lang="ru-RU" dirty="0" err="1"/>
              <a:t>цікава</a:t>
            </a:r>
            <a:r>
              <a:rPr lang="ru-RU" dirty="0"/>
              <a:t>: </a:t>
            </a:r>
            <a:r>
              <a:rPr lang="en-US" dirty="0"/>
              <a:t>https://suspilne.media/dnipro/194202-mandruemo-dniprom-kamanka-livoberezna-de-ca-miscevist-u-dnipri-ta-cim-vona-cikava/</a:t>
            </a:r>
            <a:endParaRPr lang="ru-RU" dirty="0"/>
          </a:p>
          <a:p>
            <a:pPr fontAlgn="base"/>
            <a:r>
              <a:rPr lang="ru-RU" dirty="0"/>
              <a:t>Твори у 20 томах. Том 2. </a:t>
            </a:r>
            <a:r>
              <a:rPr lang="ru-RU" dirty="0" err="1"/>
              <a:t>Дмитро</a:t>
            </a:r>
            <a:r>
              <a:rPr lang="ru-RU" dirty="0"/>
              <a:t> </a:t>
            </a:r>
            <a:r>
              <a:rPr lang="ru-RU" dirty="0" err="1"/>
              <a:t>Яворницький</a:t>
            </a:r>
            <a:r>
              <a:rPr lang="ru-RU" dirty="0"/>
              <a:t> – НАН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археографії</a:t>
            </a:r>
            <a:r>
              <a:rPr lang="ru-RU" dirty="0"/>
              <a:t> та </a:t>
            </a:r>
            <a:r>
              <a:rPr lang="ru-RU" dirty="0" err="1"/>
              <a:t>джерелознавства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</a:t>
            </a:r>
            <a:r>
              <a:rPr lang="ru-RU" dirty="0" err="1"/>
              <a:t>Грушевського</a:t>
            </a:r>
            <a:r>
              <a:rPr lang="ru-RU" dirty="0"/>
              <a:t>. – </a:t>
            </a:r>
            <a:r>
              <a:rPr lang="ru-RU" dirty="0" err="1"/>
              <a:t>Запоріжжя</a:t>
            </a:r>
            <a:r>
              <a:rPr lang="ru-RU" dirty="0"/>
              <a:t>: ТАНДЕМ-У, 2005. – 382 с. с.168</a:t>
            </a:r>
          </a:p>
          <a:p>
            <a:pPr marL="0" indent="0" fontAlgn="base">
              <a:buNone/>
            </a:pP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737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780A0B-C8AF-421C-8533-5234DB5DF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57" b="40292"/>
          <a:stretch/>
        </p:blipFill>
        <p:spPr>
          <a:xfrm>
            <a:off x="0" y="19049"/>
            <a:ext cx="12192000" cy="683895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37B8B-B8E3-44D8-BEF8-F1C04DB99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5625" y="1159422"/>
            <a:ext cx="8465393" cy="4268965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</a:rPr>
              <a:t>Дякую за увагу!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4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1F34B-93F5-46C0-9BEC-B1A8D550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" y="0"/>
            <a:ext cx="4595906" cy="809625"/>
          </a:xfrm>
        </p:spPr>
        <p:txBody>
          <a:bodyPr rtlCol="0"/>
          <a:lstStyle/>
          <a:p>
            <a:pPr rtl="0"/>
            <a:r>
              <a:rPr lang="uk-UA" dirty="0"/>
              <a:t>Мета роботи 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81FDC16-3D69-48AD-B08B-ED28A10640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643" y="809625"/>
            <a:ext cx="4858631" cy="2855913"/>
          </a:xfrm>
        </p:spPr>
        <p:txBody>
          <a:bodyPr rtlCol="0"/>
          <a:lstStyle/>
          <a:p>
            <a:pPr algn="l" rtl="0"/>
            <a:r>
              <a:rPr lang="uk-UA" dirty="0">
                <a:latin typeface="+mj-lt"/>
              </a:rPr>
              <a:t>Привернути увагу та інтерес громадськості до селища Кам’янка. Показати потребу в детальніших дослідженнях цієї історичної локації, заради збагачення знань і уявлень про історію рідного краю.  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662DC26-7795-4369-B4BE-D331B7122E0F}"/>
              </a:ext>
            </a:extLst>
          </p:cNvPr>
          <p:cNvSpPr txBox="1">
            <a:spLocks/>
          </p:cNvSpPr>
          <p:nvPr/>
        </p:nvSpPr>
        <p:spPr>
          <a:xfrm>
            <a:off x="8643" y="3024187"/>
            <a:ext cx="443310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Завдання роботи </a:t>
            </a:r>
          </a:p>
        </p:txBody>
      </p:sp>
      <p:sp>
        <p:nvSpPr>
          <p:cNvPr id="7" name="Місце для тексту 2">
            <a:extLst>
              <a:ext uri="{FF2B5EF4-FFF2-40B4-BE49-F238E27FC236}">
                <a16:creationId xmlns:a16="http://schemas.microsoft.com/office/drawing/2014/main" id="{D98CD0CC-14D4-4778-A7F2-8F1796AFFF15}"/>
              </a:ext>
            </a:extLst>
          </p:cNvPr>
          <p:cNvSpPr txBox="1">
            <a:spLocks/>
          </p:cNvSpPr>
          <p:nvPr/>
        </p:nvSpPr>
        <p:spPr>
          <a:xfrm>
            <a:off x="75318" y="3833812"/>
            <a:ext cx="4858631" cy="2855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23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95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167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73936" indent="0" algn="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>
                <a:latin typeface="+mj-lt"/>
              </a:rPr>
              <a:t>Знайти і проаналізувати інформацію від місцевих жителів. Опрацювати джерельну базу і відповідну літературу. Після чого скласти і записати уявлення про історію Кам’янки. 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698BE8-8A23-4D4F-9D07-FB9A7436CF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22" b="22639"/>
          <a:stretch/>
        </p:blipFill>
        <p:spPr>
          <a:xfrm>
            <a:off x="5209951" y="1308893"/>
            <a:ext cx="3166467" cy="39528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0D3E18-EB27-4BCB-86FD-EFFB03F68B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29" b="34745"/>
          <a:stretch/>
        </p:blipFill>
        <p:spPr>
          <a:xfrm>
            <a:off x="8511628" y="261143"/>
            <a:ext cx="3440609" cy="25132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8A5D9C-3984-4152-B89C-4F25B9EA54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6" t="18380" r="-2106" b="20856"/>
          <a:stretch/>
        </p:blipFill>
        <p:spPr>
          <a:xfrm>
            <a:off x="8511628" y="2957512"/>
            <a:ext cx="3166467" cy="357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A5566-D4F4-4A1F-AA5C-0F7E40254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63" y="1915715"/>
            <a:ext cx="4698937" cy="3026569"/>
          </a:xfrm>
        </p:spPr>
        <p:txBody>
          <a:bodyPr>
            <a:normAutofit fontScale="90000"/>
          </a:bodyPr>
          <a:lstStyle/>
          <a:p>
            <a:r>
              <a:rPr lang="ru-RU" sz="2400" i="0" dirty="0" err="1"/>
              <a:t>Кам'янка</a:t>
            </a:r>
            <a:r>
              <a:rPr lang="ru-RU" sz="2400" i="0" dirty="0"/>
              <a:t>  — </a:t>
            </a:r>
            <a:r>
              <a:rPr lang="ru-RU" sz="2400" i="0" dirty="0" err="1"/>
              <a:t>старовинне</a:t>
            </a:r>
            <a:r>
              <a:rPr lang="ru-RU" sz="2400" i="0" dirty="0"/>
              <a:t> </a:t>
            </a:r>
            <a:r>
              <a:rPr lang="ru-RU" sz="2400" i="0" dirty="0" err="1"/>
              <a:t>козацьке</a:t>
            </a:r>
            <a:r>
              <a:rPr lang="ru-RU" sz="2400" i="0" dirty="0"/>
              <a:t> </a:t>
            </a:r>
            <a:r>
              <a:rPr lang="ru-RU" sz="2400" i="0" dirty="0" err="1"/>
              <a:t>запорозьке</a:t>
            </a:r>
            <a:r>
              <a:rPr lang="ru-RU" sz="2400" i="0" dirty="0"/>
              <a:t> селище на </a:t>
            </a:r>
            <a:r>
              <a:rPr lang="ru-RU" sz="2400" i="0" dirty="0" err="1"/>
              <a:t>лівому</a:t>
            </a:r>
            <a:r>
              <a:rPr lang="ru-RU" sz="2400" i="0" dirty="0"/>
              <a:t> </a:t>
            </a:r>
            <a:r>
              <a:rPr lang="ru-RU" sz="2400" i="0" dirty="0" err="1"/>
              <a:t>березі</a:t>
            </a:r>
            <a:r>
              <a:rPr lang="ru-RU" sz="2400" i="0" dirty="0"/>
              <a:t> </a:t>
            </a:r>
            <a:r>
              <a:rPr lang="ru-RU" sz="2400" i="0" dirty="0" err="1"/>
              <a:t>каменського</a:t>
            </a:r>
            <a:r>
              <a:rPr lang="ru-RU" sz="2400" i="0" dirty="0"/>
              <a:t> перевозу через </a:t>
            </a:r>
            <a:r>
              <a:rPr lang="ru-RU" sz="2400" i="0" dirty="0" err="1"/>
              <a:t>річку</a:t>
            </a:r>
            <a:r>
              <a:rPr lang="ru-RU" sz="2400" i="0" dirty="0"/>
              <a:t> </a:t>
            </a:r>
            <a:r>
              <a:rPr lang="ru-RU" sz="2400" i="0" dirty="0" err="1"/>
              <a:t>Дніпро</a:t>
            </a:r>
            <a:r>
              <a:rPr lang="ru-RU" sz="2400" i="0" dirty="0"/>
              <a:t>, </a:t>
            </a:r>
            <a:r>
              <a:rPr lang="ru-RU" sz="2400" i="0" dirty="0" err="1"/>
              <a:t>що</a:t>
            </a:r>
            <a:r>
              <a:rPr lang="ru-RU" sz="2400" i="0" dirty="0"/>
              <a:t> </a:t>
            </a:r>
            <a:r>
              <a:rPr lang="ru-RU" sz="2400" i="0" dirty="0" err="1"/>
              <a:t>пов'язував</a:t>
            </a:r>
            <a:r>
              <a:rPr lang="ru-RU" sz="2400" i="0" dirty="0"/>
              <a:t> </a:t>
            </a:r>
            <a:r>
              <a:rPr lang="ru-RU" sz="2400" i="0" dirty="0" err="1"/>
              <a:t>Нові</a:t>
            </a:r>
            <a:r>
              <a:rPr lang="ru-RU" sz="2400" i="0" dirty="0"/>
              <a:t> </a:t>
            </a:r>
            <a:r>
              <a:rPr lang="ru-RU" sz="2400" i="0" dirty="0" err="1"/>
              <a:t>Кайдаки</a:t>
            </a:r>
            <a:r>
              <a:rPr lang="ru-RU" sz="2400" i="0" dirty="0"/>
              <a:t> на </a:t>
            </a:r>
            <a:r>
              <a:rPr lang="ru-RU" sz="2400" i="0" dirty="0" err="1"/>
              <a:t>правобережжі</a:t>
            </a:r>
            <a:r>
              <a:rPr lang="ru-RU" sz="2400" i="0" dirty="0"/>
              <a:t>. Зараз же </a:t>
            </a:r>
            <a:r>
              <a:rPr lang="ru-RU" sz="2400" i="0" dirty="0" err="1"/>
              <a:t>розташоване</a:t>
            </a:r>
            <a:r>
              <a:rPr lang="ru-RU" sz="2400" i="0" dirty="0"/>
              <a:t> у </a:t>
            </a:r>
            <a:r>
              <a:rPr lang="ru-RU" sz="2400" i="0" dirty="0" err="1"/>
              <a:t>складі</a:t>
            </a:r>
            <a:r>
              <a:rPr lang="ru-RU" sz="2400" i="0" dirty="0"/>
              <a:t> Амур-</a:t>
            </a:r>
            <a:r>
              <a:rPr lang="ru-RU" sz="2400" i="0" dirty="0" err="1"/>
              <a:t>Нижньодніпровського</a:t>
            </a:r>
            <a:r>
              <a:rPr lang="ru-RU" sz="2400" i="0" dirty="0"/>
              <a:t> району </a:t>
            </a:r>
            <a:r>
              <a:rPr lang="ru-RU" sz="2400" i="0" dirty="0" err="1"/>
              <a:t>міста</a:t>
            </a:r>
            <a:r>
              <a:rPr lang="ru-RU" sz="2400" i="0" dirty="0"/>
              <a:t> </a:t>
            </a:r>
            <a:r>
              <a:rPr lang="ru-RU" sz="2400" i="0" dirty="0" err="1"/>
              <a:t>Дніпра</a:t>
            </a:r>
            <a:r>
              <a:rPr lang="ru-RU" sz="2400" i="0" dirty="0"/>
              <a:t>.</a:t>
            </a:r>
            <a:br>
              <a:rPr lang="ru-RU" sz="2400" i="0" dirty="0"/>
            </a:br>
            <a:br>
              <a:rPr lang="ru-RU" sz="2400" i="0" dirty="0"/>
            </a:br>
            <a:endParaRPr lang="ru-RU" sz="2400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1E875E-9CEC-4E66-B7C8-84A4FDB05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8411" y="1285875"/>
            <a:ext cx="5756864" cy="3128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51A92-BA8E-4BFC-9C4F-B7AA6D4B1E92}"/>
              </a:ext>
            </a:extLst>
          </p:cNvPr>
          <p:cNvSpPr txBox="1"/>
          <p:nvPr/>
        </p:nvSpPr>
        <p:spPr>
          <a:xfrm>
            <a:off x="5968411" y="4414837"/>
            <a:ext cx="3171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Карта Кам’янки 1853р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38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C54B9F-C426-4E80-9C53-5A64789E0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4" y="590549"/>
            <a:ext cx="5981701" cy="3286153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b="1" dirty="0"/>
              <a:t>Чому козацьке поселення з’явилось саме тут?</a:t>
            </a:r>
            <a:br>
              <a:rPr lang="uk-UA" sz="3600" dirty="0"/>
            </a:br>
            <a:br>
              <a:rPr lang="uk-UA" sz="3600" dirty="0"/>
            </a:br>
            <a:r>
              <a:rPr lang="uk-UA" sz="3100" dirty="0"/>
              <a:t>У </a:t>
            </a:r>
            <a:r>
              <a:rPr lang="uk-UA" sz="3100" i="0" dirty="0"/>
              <a:t>селища вигідне географічне положення щодо річки Дніпро. В цьому місці нею можна переправитись на правий берег у найшвидший спосіб, адже відстань між берегами найменша. Тож територія навколо починала заселюватись козаками, які переправляли людей на інший берег</a:t>
            </a:r>
            <a:r>
              <a:rPr lang="uk-UA" sz="3100" dirty="0"/>
              <a:t>.    </a:t>
            </a:r>
            <a:endParaRPr lang="ru-RU" sz="3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F248BC-0A5B-4019-AB30-C3C5002B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867" y="857249"/>
            <a:ext cx="5055684" cy="3838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599D21-826D-45F5-8C6A-7FFF70323612}"/>
              </a:ext>
            </a:extLst>
          </p:cNvPr>
          <p:cNvSpPr txBox="1"/>
          <p:nvPr/>
        </p:nvSpPr>
        <p:spPr>
          <a:xfrm>
            <a:off x="7303005" y="4695824"/>
            <a:ext cx="3617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+mj-lt"/>
              </a:rPr>
              <a:t>Карта </a:t>
            </a:r>
            <a:r>
              <a:rPr lang="ru-RU" dirty="0" err="1">
                <a:latin typeface="+mj-lt"/>
              </a:rPr>
              <a:t>ґрунтів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Кам’янки</a:t>
            </a:r>
            <a:r>
              <a:rPr lang="ru-RU" dirty="0">
                <a:latin typeface="+mj-lt"/>
              </a:rPr>
              <a:t> 1927р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210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35BFF-A889-4B62-BCD4-168715A63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770" y="1314449"/>
            <a:ext cx="2663210" cy="1376025"/>
          </a:xfrm>
        </p:spPr>
        <p:txBody>
          <a:bodyPr rtlCol="0">
            <a:noAutofit/>
          </a:bodyPr>
          <a:lstStyle/>
          <a:p>
            <a:pPr algn="just" rtl="0"/>
            <a:r>
              <a:rPr lang="uk-UA" sz="3200" dirty="0"/>
              <a:t>Дати виникнення поселення в  джерелах  різняться</a:t>
            </a:r>
          </a:p>
        </p:txBody>
      </p:sp>
      <p:sp>
        <p:nvSpPr>
          <p:cNvPr id="16" name="Місце для тексту 15">
            <a:extLst>
              <a:ext uri="{FF2B5EF4-FFF2-40B4-BE49-F238E27FC236}">
                <a16:creationId xmlns:a16="http://schemas.microsoft.com/office/drawing/2014/main" id="{A761FA4B-43B9-4C0B-BD10-1127709C97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uk-UA" dirty="0"/>
              <a:t>.</a:t>
            </a:r>
          </a:p>
        </p:txBody>
      </p:sp>
      <p:sp>
        <p:nvSpPr>
          <p:cNvPr id="19" name="Місце для вмісту 18">
            <a:extLst>
              <a:ext uri="{FF2B5EF4-FFF2-40B4-BE49-F238E27FC236}">
                <a16:creationId xmlns:a16="http://schemas.microsoft.com/office/drawing/2014/main" id="{C8822230-E7F6-4AEC-86F1-6874B8C03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4450" y="761998"/>
            <a:ext cx="1943100" cy="5514973"/>
          </a:xfrm>
        </p:spPr>
        <p:txBody>
          <a:bodyPr rtlCol="0"/>
          <a:lstStyle/>
          <a:p>
            <a:pPr algn="just" rtl="0"/>
            <a:r>
              <a:rPr lang="uk-UA" sz="1500" dirty="0"/>
              <a:t>Якщо спитати місцевих жителів, то можна натрапити на версію, що свою назву поселення отримало на честь першого засновника Камінського. І посилаються місцеві жителі на спогади козака Микити Коржа. Проте жодного джерельного підтвердження цій версії на даний час немає.</a:t>
            </a:r>
          </a:p>
        </p:txBody>
      </p:sp>
      <p:sp>
        <p:nvSpPr>
          <p:cNvPr id="20" name="Місце для тексту 19">
            <a:extLst>
              <a:ext uri="{FF2B5EF4-FFF2-40B4-BE49-F238E27FC236}">
                <a16:creationId xmlns:a16="http://schemas.microsoft.com/office/drawing/2014/main" id="{72DB73E6-C510-4010-99CD-13C274B57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95806" y="762001"/>
            <a:ext cx="1943100" cy="5514974"/>
          </a:xfrm>
        </p:spPr>
        <p:txBody>
          <a:bodyPr rtlCol="0"/>
          <a:lstStyle/>
          <a:p>
            <a:r>
              <a:rPr lang="uk-UA" dirty="0"/>
              <a:t>За іншою ж теорією, поселення отримало назву від річки Кам’янки, яка в свою чергу була названа так через наявність в ній забори (невеличких каменів, порогів). Ця версія з’явилась під час </a:t>
            </a:r>
            <a:r>
              <a:rPr lang="ru-RU" dirty="0" err="1"/>
              <a:t>земляних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пристані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на </a:t>
            </a:r>
            <a:r>
              <a:rPr lang="ru-RU" dirty="0" err="1"/>
              <a:t>березі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виявлено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каміння</a:t>
            </a:r>
            <a:r>
              <a:rPr lang="ru-RU" dirty="0"/>
              <a:t>. </a:t>
            </a:r>
            <a:endParaRPr lang="uk-UA" dirty="0"/>
          </a:p>
        </p:txBody>
      </p:sp>
      <p:sp>
        <p:nvSpPr>
          <p:cNvPr id="21" name="Місце для тексту 20">
            <a:extLst>
              <a:ext uri="{FF2B5EF4-FFF2-40B4-BE49-F238E27FC236}">
                <a16:creationId xmlns:a16="http://schemas.microsoft.com/office/drawing/2014/main" id="{F544916F-9E82-4943-9F03-05F7811ACC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428162" y="761998"/>
            <a:ext cx="1943100" cy="5514975"/>
          </a:xfrm>
        </p:spPr>
        <p:txBody>
          <a:bodyPr rtlCol="0"/>
          <a:lstStyle/>
          <a:p>
            <a:r>
              <a:rPr lang="uk-UA" dirty="0"/>
              <a:t>Інколи ж з’являються версії більш схожі на легенди. В яких говориться, що через село мала їхати Катерина </a:t>
            </a:r>
            <a:r>
              <a:rPr lang="ru-RU" dirty="0"/>
              <a:t>ІІ</a:t>
            </a:r>
            <a:r>
              <a:rPr lang="uk-UA" dirty="0"/>
              <a:t>, і перед її приїздом зробили кам’яну дорогу.</a:t>
            </a:r>
          </a:p>
          <a:p>
            <a:pPr rtl="0"/>
            <a:r>
              <a:rPr lang="uk-UA" dirty="0"/>
              <a:t>Хоча цю теорію розвінчує Дмитро Яворницький 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AF1468-1ABF-45AE-B505-227CE90CAA7A}"/>
              </a:ext>
            </a:extLst>
          </p:cNvPr>
          <p:cNvSpPr txBox="1"/>
          <p:nvPr/>
        </p:nvSpPr>
        <p:spPr>
          <a:xfrm>
            <a:off x="496770" y="3199725"/>
            <a:ext cx="4107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+mj-lt"/>
              </a:rPr>
              <a:t>Хоча точну дату створення Кам’янки ми достеменно не знаємо, проте можемо опиратись на дату 1695 рік про яку каже архієпископ Феодосій </a:t>
            </a:r>
            <a:r>
              <a:rPr lang="uk-UA" dirty="0" err="1">
                <a:latin typeface="+mj-lt"/>
              </a:rPr>
              <a:t>Макаревський</a:t>
            </a:r>
            <a:r>
              <a:rPr lang="uk-UA" dirty="0">
                <a:latin typeface="+mj-lt"/>
              </a:rPr>
              <a:t> в своїй роботі «</a:t>
            </a:r>
            <a:r>
              <a:rPr lang="ru-RU" dirty="0" err="1">
                <a:latin typeface="+mj-lt"/>
              </a:rPr>
              <a:t>Матеріали</a:t>
            </a:r>
            <a:r>
              <a:rPr lang="ru-RU" dirty="0">
                <a:latin typeface="+mj-lt"/>
              </a:rPr>
              <a:t> для </a:t>
            </a:r>
            <a:r>
              <a:rPr lang="ru-RU" dirty="0" err="1">
                <a:latin typeface="+mj-lt"/>
              </a:rPr>
              <a:t>історико-статистичного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опису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Катеринославської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єпархії</a:t>
            </a:r>
            <a:r>
              <a:rPr lang="ru-RU" dirty="0">
                <a:latin typeface="+mj-lt"/>
              </a:rPr>
              <a:t>»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4218403E-0071-427D-ABDE-10B9F4A3D9DE}"/>
              </a:ext>
            </a:extLst>
          </p:cNvPr>
          <p:cNvSpPr/>
          <p:nvPr/>
        </p:nvSpPr>
        <p:spPr>
          <a:xfrm>
            <a:off x="4962525" y="516478"/>
            <a:ext cx="6800850" cy="1186622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118C49-5F05-410E-8464-87860701BE1D}"/>
              </a:ext>
            </a:extLst>
          </p:cNvPr>
          <p:cNvSpPr txBox="1"/>
          <p:nvPr/>
        </p:nvSpPr>
        <p:spPr>
          <a:xfrm>
            <a:off x="5228266" y="211693"/>
            <a:ext cx="6466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+mj-lt"/>
              </a:rPr>
              <a:t>Варіанти виникнення назви теж не однакові</a:t>
            </a:r>
            <a:endParaRPr lang="ru-RU" sz="2400" dirty="0">
              <a:latin typeface="+mj-lt"/>
            </a:endParaRPr>
          </a:p>
        </p:txBody>
      </p:sp>
      <p:sp>
        <p:nvSpPr>
          <p:cNvPr id="14" name="Місце для тексту 22">
            <a:extLst>
              <a:ext uri="{FF2B5EF4-FFF2-40B4-BE49-F238E27FC236}">
                <a16:creationId xmlns:a16="http://schemas.microsoft.com/office/drawing/2014/main" id="{057E9CDA-AA76-484B-A534-510138EF09F4}"/>
              </a:ext>
            </a:extLst>
          </p:cNvPr>
          <p:cNvSpPr txBox="1">
            <a:spLocks/>
          </p:cNvSpPr>
          <p:nvPr/>
        </p:nvSpPr>
        <p:spPr>
          <a:xfrm>
            <a:off x="7894946" y="1191013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/>
              <a:t>2</a:t>
            </a:r>
            <a:endParaRPr lang="uk-UA" dirty="0"/>
          </a:p>
        </p:txBody>
      </p:sp>
      <p:sp>
        <p:nvSpPr>
          <p:cNvPr id="15" name="Місце для тексту 22">
            <a:extLst>
              <a:ext uri="{FF2B5EF4-FFF2-40B4-BE49-F238E27FC236}">
                <a16:creationId xmlns:a16="http://schemas.microsoft.com/office/drawing/2014/main" id="{9E53C3C7-FAB7-4FF6-8FAF-67002DD1574A}"/>
              </a:ext>
            </a:extLst>
          </p:cNvPr>
          <p:cNvSpPr txBox="1">
            <a:spLocks/>
          </p:cNvSpPr>
          <p:nvPr/>
        </p:nvSpPr>
        <p:spPr>
          <a:xfrm>
            <a:off x="5721000" y="120155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1</a:t>
            </a:r>
          </a:p>
        </p:txBody>
      </p:sp>
      <p:sp>
        <p:nvSpPr>
          <p:cNvPr id="17" name="Місце для тексту 22">
            <a:extLst>
              <a:ext uri="{FF2B5EF4-FFF2-40B4-BE49-F238E27FC236}">
                <a16:creationId xmlns:a16="http://schemas.microsoft.com/office/drawing/2014/main" id="{0BABE71B-8A6A-4594-8351-02E91F21DBF2}"/>
              </a:ext>
            </a:extLst>
          </p:cNvPr>
          <p:cNvSpPr txBox="1">
            <a:spLocks/>
          </p:cNvSpPr>
          <p:nvPr/>
        </p:nvSpPr>
        <p:spPr>
          <a:xfrm>
            <a:off x="9985712" y="1174461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None/>
              <a:defRPr sz="2000" i="1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9118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3F7E1-2156-4036-B705-586EE34823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207" y="1294517"/>
            <a:ext cx="5053694" cy="4268965"/>
          </a:xfrm>
        </p:spPr>
        <p:txBody>
          <a:bodyPr>
            <a:normAutofit/>
          </a:bodyPr>
          <a:lstStyle/>
          <a:p>
            <a:r>
              <a:rPr lang="uk-UA" sz="3600" dirty="0"/>
              <a:t>Ми можемо бачити Кам’янку на іноземних картах, як от польських чи італійських.</a:t>
            </a:r>
            <a:endParaRPr lang="ru-RU" sz="3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0EEDA5-0447-4749-A781-7D6D72D4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313041"/>
            <a:ext cx="5053694" cy="311595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B65208A-CDAF-428A-82CC-BB19C03EB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75"/>
          <a:stretch/>
        </p:blipFill>
        <p:spPr>
          <a:xfrm>
            <a:off x="7444468" y="3874410"/>
            <a:ext cx="4362450" cy="25752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9BE1AE-622C-450F-BF17-33FF33B7F8FA}"/>
              </a:ext>
            </a:extLst>
          </p:cNvPr>
          <p:cNvSpPr txBox="1"/>
          <p:nvPr/>
        </p:nvSpPr>
        <p:spPr>
          <a:xfrm>
            <a:off x="6246224" y="3467038"/>
            <a:ext cx="650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Італійська карта 1780 р. Кам’янка написана з помилкою 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C5A08-804F-470D-9663-9ED92D16CB82}"/>
              </a:ext>
            </a:extLst>
          </p:cNvPr>
          <p:cNvSpPr txBox="1"/>
          <p:nvPr/>
        </p:nvSpPr>
        <p:spPr>
          <a:xfrm>
            <a:off x="7444468" y="6488668"/>
            <a:ext cx="263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Польська карта 1859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85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0354CE-9D6C-44FC-B40C-A30D0F80C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+mj-lt"/>
              </a:rPr>
              <a:t>Наприклад, як  коли </a:t>
            </a:r>
            <a:r>
              <a:rPr lang="ru-RU" dirty="0" err="1">
                <a:latin typeface="+mj-lt"/>
              </a:rPr>
              <a:t>Іван</a:t>
            </a:r>
            <a:r>
              <a:rPr lang="ru-RU" dirty="0">
                <a:latin typeface="+mj-lt"/>
              </a:rPr>
              <a:t> Мазепа </a:t>
            </a:r>
            <a:r>
              <a:rPr lang="ru-RU" dirty="0" err="1">
                <a:latin typeface="+mj-lt"/>
              </a:rPr>
              <a:t>наприкінці</a:t>
            </a:r>
            <a:r>
              <a:rPr lang="ru-RU" dirty="0">
                <a:latin typeface="+mj-lt"/>
              </a:rPr>
              <a:t> </a:t>
            </a:r>
            <a:r>
              <a:rPr lang="en-US" dirty="0"/>
              <a:t>XVII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століття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своїми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військами</a:t>
            </a:r>
            <a:r>
              <a:rPr lang="ru-RU" dirty="0">
                <a:latin typeface="+mj-lt"/>
              </a:rPr>
              <a:t> ходив по </a:t>
            </a:r>
            <a:r>
              <a:rPr lang="ru-RU" dirty="0" err="1">
                <a:latin typeface="+mj-lt"/>
              </a:rPr>
              <a:t>низі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Дніпра</a:t>
            </a:r>
            <a:r>
              <a:rPr lang="ru-RU" dirty="0">
                <a:latin typeface="+mj-lt"/>
              </a:rPr>
              <a:t> для того, </a:t>
            </a:r>
            <a:r>
              <a:rPr lang="ru-RU" dirty="0" err="1">
                <a:latin typeface="+mj-lt"/>
              </a:rPr>
              <a:t>щоб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штурмувати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турецькі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фортеці</a:t>
            </a:r>
            <a:r>
              <a:rPr lang="ru-RU" dirty="0">
                <a:latin typeface="+mj-lt"/>
              </a:rPr>
              <a:t>, то </a:t>
            </a:r>
            <a:r>
              <a:rPr lang="ru-RU" dirty="0" err="1">
                <a:latin typeface="+mj-lt"/>
              </a:rPr>
              <a:t>він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переправлявся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лівого</a:t>
            </a:r>
            <a:r>
              <a:rPr lang="ru-RU" dirty="0">
                <a:latin typeface="+mj-lt"/>
              </a:rPr>
              <a:t> берега </a:t>
            </a:r>
            <a:r>
              <a:rPr lang="ru-RU" dirty="0" err="1">
                <a:latin typeface="+mj-lt"/>
              </a:rPr>
              <a:t>Дніпра</a:t>
            </a:r>
            <a:r>
              <a:rPr lang="ru-RU" dirty="0">
                <a:latin typeface="+mj-lt"/>
              </a:rPr>
              <a:t> на </a:t>
            </a:r>
            <a:r>
              <a:rPr lang="ru-RU" dirty="0" err="1">
                <a:latin typeface="+mj-lt"/>
              </a:rPr>
              <a:t>правий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саме</a:t>
            </a:r>
            <a:r>
              <a:rPr lang="ru-RU" dirty="0">
                <a:latin typeface="+mj-lt"/>
              </a:rPr>
              <a:t> тут, через </a:t>
            </a:r>
            <a:r>
              <a:rPr lang="ru-RU" dirty="0" err="1">
                <a:latin typeface="+mj-lt"/>
              </a:rPr>
              <a:t>Кам’янку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Лівобережну</a:t>
            </a:r>
            <a:r>
              <a:rPr lang="ru-RU" dirty="0">
                <a:latin typeface="+mj-lt"/>
              </a:rPr>
              <a:t>.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Також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іноді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почути</a:t>
            </a:r>
            <a:r>
              <a:rPr lang="ru-RU" dirty="0">
                <a:latin typeface="+mj-lt"/>
              </a:rPr>
              <a:t> схожу </a:t>
            </a:r>
            <a:r>
              <a:rPr lang="ru-RU" dirty="0" err="1">
                <a:latin typeface="+mj-lt"/>
              </a:rPr>
              <a:t>історію</a:t>
            </a:r>
            <a:r>
              <a:rPr lang="ru-RU" dirty="0">
                <a:latin typeface="+mj-lt"/>
              </a:rPr>
              <a:t>-легенду, </a:t>
            </a:r>
            <a:r>
              <a:rPr lang="ru-RU" dirty="0" err="1">
                <a:latin typeface="+mj-lt"/>
              </a:rPr>
              <a:t>тільки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переправлявся</a:t>
            </a:r>
            <a:r>
              <a:rPr lang="ru-RU" dirty="0">
                <a:latin typeface="+mj-lt"/>
              </a:rPr>
              <a:t> через </a:t>
            </a:r>
            <a:r>
              <a:rPr lang="ru-RU" dirty="0" err="1">
                <a:latin typeface="+mj-lt"/>
              </a:rPr>
              <a:t>Кам’янку</a:t>
            </a:r>
            <a:r>
              <a:rPr lang="ru-RU" dirty="0">
                <a:latin typeface="+mj-lt"/>
              </a:rPr>
              <a:t> не </a:t>
            </a:r>
            <a:r>
              <a:rPr lang="ru-RU" dirty="0" err="1">
                <a:latin typeface="+mj-lt"/>
              </a:rPr>
              <a:t>Іван</a:t>
            </a:r>
            <a:r>
              <a:rPr lang="ru-RU" dirty="0">
                <a:latin typeface="+mj-lt"/>
              </a:rPr>
              <a:t> Мазепа, а </a:t>
            </a:r>
            <a:r>
              <a:rPr lang="ru-RU" dirty="0" err="1">
                <a:latin typeface="+mj-lt"/>
              </a:rPr>
              <a:t>Іван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Сірко</a:t>
            </a:r>
            <a:endParaRPr lang="ru-RU" dirty="0">
              <a:latin typeface="+mj-lt"/>
            </a:endParaRPr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buNone/>
            </a:pPr>
            <a:r>
              <a:rPr lang="ru-RU" dirty="0" err="1">
                <a:latin typeface="+mj-lt"/>
              </a:rPr>
              <a:t>Проте</a:t>
            </a:r>
            <a:r>
              <a:rPr lang="ru-RU" dirty="0">
                <a:latin typeface="+mj-lt"/>
              </a:rPr>
              <a:t> точного </a:t>
            </a:r>
            <a:r>
              <a:rPr lang="ru-RU" dirty="0" err="1">
                <a:latin typeface="+mj-lt"/>
              </a:rPr>
              <a:t>доказу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цих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подій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немає</a:t>
            </a:r>
            <a:r>
              <a:rPr lang="ru-RU" dirty="0">
                <a:latin typeface="+mj-lt"/>
              </a:rPr>
              <a:t>, але не </a:t>
            </a:r>
            <a:r>
              <a:rPr lang="ru-RU" dirty="0" err="1">
                <a:latin typeface="+mj-lt"/>
              </a:rPr>
              <a:t>виключено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таке</a:t>
            </a:r>
            <a:r>
              <a:rPr lang="ru-RU" dirty="0">
                <a:latin typeface="+mj-lt"/>
              </a:rPr>
              <a:t> могло </a:t>
            </a:r>
            <a:r>
              <a:rPr lang="ru-RU" dirty="0" err="1">
                <a:latin typeface="+mj-lt"/>
              </a:rPr>
              <a:t>відбуватись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насправді</a:t>
            </a:r>
            <a:r>
              <a:rPr lang="ru-RU" dirty="0">
                <a:latin typeface="+mj-lt"/>
              </a:rPr>
              <a:t>.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135F9F-807C-42E9-B3C6-ABA09E1CC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9" y="1412787"/>
            <a:ext cx="4305299" cy="1809613"/>
          </a:xfrm>
        </p:spPr>
        <p:txBody>
          <a:bodyPr>
            <a:noAutofit/>
          </a:bodyPr>
          <a:lstStyle/>
          <a:p>
            <a:pPr algn="just"/>
            <a:r>
              <a:rPr lang="uk-UA" sz="3200" dirty="0"/>
              <a:t>Завдяки козацькому походженню селища, з’являється багато історій про </a:t>
            </a:r>
            <a:r>
              <a:rPr lang="ru-RU" sz="3200" dirty="0" err="1"/>
              <a:t>військово-політичні</a:t>
            </a:r>
            <a:r>
              <a:rPr lang="ru-RU" sz="3200" dirty="0"/>
              <a:t> </a:t>
            </a:r>
            <a:r>
              <a:rPr lang="ru-RU" sz="3200" dirty="0" err="1"/>
              <a:t>події</a:t>
            </a:r>
            <a:r>
              <a:rPr lang="ru-RU" sz="3200" dirty="0"/>
              <a:t> на </a:t>
            </a:r>
            <a:r>
              <a:rPr lang="ru-RU" sz="3200" dirty="0" err="1"/>
              <a:t>її</a:t>
            </a:r>
            <a:r>
              <a:rPr lang="ru-RU" sz="3200" dirty="0"/>
              <a:t> </a:t>
            </a:r>
            <a:r>
              <a:rPr lang="ru-RU" sz="3200" dirty="0" err="1"/>
              <a:t>території</a:t>
            </a:r>
            <a:r>
              <a:rPr lang="ru-RU" sz="3200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BC80994-8EF2-4934-9033-27B5CD046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9" y="3222400"/>
            <a:ext cx="4305299" cy="29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9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FD5F0-B218-44FF-854F-8EF07E55F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852" y="33339"/>
            <a:ext cx="6106670" cy="3181349"/>
          </a:xfrm>
        </p:spPr>
        <p:txBody>
          <a:bodyPr>
            <a:normAutofit/>
          </a:bodyPr>
          <a:lstStyle/>
          <a:p>
            <a:r>
              <a:rPr lang="uk-UA" sz="3200" dirty="0"/>
              <a:t>Хоч Кам’янка тісно пов’язана з козаками, її історія не закінчується після 1775р., коли Січ була зруйнована, а триває і по сей день.</a:t>
            </a:r>
            <a:endParaRPr lang="ru-RU" sz="32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9188B4-B5BC-48D9-82A7-244FC019F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8" y="561975"/>
            <a:ext cx="4717296" cy="23193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2D73A2-866E-41FD-9F91-859DEF04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78" y="3262312"/>
            <a:ext cx="2197120" cy="31813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AE595A-7476-4E58-9262-38A90C051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8" t="28856" r="65" b="38651"/>
          <a:stretch/>
        </p:blipFill>
        <p:spPr>
          <a:xfrm>
            <a:off x="2760607" y="3643312"/>
            <a:ext cx="2764040" cy="26384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79D95B-784E-41AA-BD93-1E8E1562F3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8275" y="3643312"/>
            <a:ext cx="2875989" cy="25138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F47B757-278D-488B-8051-9F4A1211BA51}"/>
              </a:ext>
            </a:extLst>
          </p:cNvPr>
          <p:cNvSpPr txBox="1"/>
          <p:nvPr/>
        </p:nvSpPr>
        <p:spPr>
          <a:xfrm flipH="1">
            <a:off x="9431393" y="6281737"/>
            <a:ext cx="218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Кам’янка, наші дні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B4B54-85B6-49E4-95AB-F2999F3A7F8B}"/>
              </a:ext>
            </a:extLst>
          </p:cNvPr>
          <p:cNvSpPr txBox="1"/>
          <p:nvPr/>
        </p:nvSpPr>
        <p:spPr>
          <a:xfrm>
            <a:off x="2699126" y="6327903"/>
            <a:ext cx="316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Дискотека в Кам’янці 1960 р.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A89029-6834-45FA-920C-AA93DF9CF9F0}"/>
              </a:ext>
            </a:extLst>
          </p:cNvPr>
          <p:cNvSpPr txBox="1"/>
          <p:nvPr/>
        </p:nvSpPr>
        <p:spPr>
          <a:xfrm>
            <a:off x="239749" y="6438899"/>
            <a:ext cx="262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Хлопці військові 1918р.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EA2D5B-327E-4F75-B493-CDBE70DC5C89}"/>
              </a:ext>
            </a:extLst>
          </p:cNvPr>
          <p:cNvSpPr txBox="1"/>
          <p:nvPr/>
        </p:nvSpPr>
        <p:spPr>
          <a:xfrm>
            <a:off x="340478" y="2885985"/>
            <a:ext cx="526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Родина </a:t>
            </a:r>
            <a:r>
              <a:rPr lang="uk-UA" dirty="0" err="1"/>
              <a:t>Осакійовичів</a:t>
            </a:r>
            <a:r>
              <a:rPr lang="uk-UA" dirty="0"/>
              <a:t> в Кам’янці, початок 20 ст.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742012-8A47-4E6F-AB25-D74BCEA3AA8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722" b="23750"/>
          <a:stretch/>
        </p:blipFill>
        <p:spPr>
          <a:xfrm>
            <a:off x="5946294" y="2853809"/>
            <a:ext cx="2690334" cy="35850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E4BA5F-EE1A-40DA-95E3-B40C01468541}"/>
              </a:ext>
            </a:extLst>
          </p:cNvPr>
          <p:cNvSpPr txBox="1"/>
          <p:nvPr/>
        </p:nvSpPr>
        <p:spPr>
          <a:xfrm rot="10800000" flipV="1">
            <a:off x="6103399" y="6300399"/>
            <a:ext cx="245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Списки розкуркулення Кам’янки і сусідніх сіл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89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-78497"/>
            <a:ext cx="4691156" cy="2221622"/>
          </a:xfrm>
        </p:spPr>
        <p:txBody>
          <a:bodyPr rtlCol="0">
            <a:normAutofit/>
          </a:bodyPr>
          <a:lstStyle/>
          <a:p>
            <a:pPr rtl="0"/>
            <a:r>
              <a:rPr lang="uk-UA" sz="3600" dirty="0" err="1"/>
              <a:t>Малодослідженість</a:t>
            </a:r>
            <a:r>
              <a:rPr lang="uk-UA" sz="3600" dirty="0"/>
              <a:t> і популяризація Кам’янки 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775" y="2143125"/>
            <a:ext cx="4504978" cy="2855913"/>
          </a:xfrm>
        </p:spPr>
        <p:txBody>
          <a:bodyPr rtlCol="0">
            <a:noAutofit/>
          </a:bodyPr>
          <a:lstStyle/>
          <a:p>
            <a:pPr algn="just"/>
            <a:r>
              <a:rPr lang="uk-UA" sz="1700" dirty="0"/>
              <a:t>При першій своїй спробі знайти інформацію про селище, я зіткнулась з її недостатньою кількістю та недостовірністю. Це можна помітити і в моєму дослідженні. І тоді ж мені спало на думку своєю роботою привернути увагу до Кам’янки, щоб її цікава історія привабила і інших людей, які можуть детальніше дослідити цей край. Бо, на мою думку, Кам’янка це гарний приклад розвінчування </a:t>
            </a:r>
            <a:r>
              <a:rPr lang="uk-UA" sz="1700" dirty="0" err="1"/>
              <a:t>міту</a:t>
            </a:r>
            <a:r>
              <a:rPr lang="uk-UA" sz="1700" dirty="0"/>
              <a:t>, що перші поселення на Дніпропетровщині з’явились тільки за Катерини </a:t>
            </a:r>
            <a:r>
              <a:rPr lang="ru-RU" dirty="0"/>
              <a:t>ІІ</a:t>
            </a:r>
            <a:r>
              <a:rPr lang="uk-UA" sz="1700" dirty="0"/>
              <a:t> . І загалом, більше і детальніше знати свій рідний край це менше і рідше потрапляти в пастку імперської пропаганди.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B37E11-03E0-419D-B1CD-88E4C15E13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389" b="23773"/>
          <a:stretch/>
        </p:blipFill>
        <p:spPr>
          <a:xfrm>
            <a:off x="5903505" y="274286"/>
            <a:ext cx="4840784" cy="3112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C2EEEF-D375-4AFE-BEF8-5198F41AFED6}"/>
              </a:ext>
            </a:extLst>
          </p:cNvPr>
          <p:cNvSpPr txBox="1"/>
          <p:nvPr/>
        </p:nvSpPr>
        <p:spPr>
          <a:xfrm>
            <a:off x="5903505" y="3386415"/>
            <a:ext cx="499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Кам’янка на карті 1795 р.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2C5221-2B82-4FBC-B879-14D35B8F14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806" b="22083"/>
          <a:stretch/>
        </p:blipFill>
        <p:spPr>
          <a:xfrm>
            <a:off x="5979616" y="3755747"/>
            <a:ext cx="3954870" cy="2664836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4446394-A855-48A2-B619-734FF460A5B0}"/>
              </a:ext>
            </a:extLst>
          </p:cNvPr>
          <p:cNvSpPr/>
          <p:nvPr/>
        </p:nvSpPr>
        <p:spPr>
          <a:xfrm>
            <a:off x="5903505" y="6399048"/>
            <a:ext cx="2643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Кам’янка на карті 1830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оловки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9487_TF45175639_Win32" id="{E1CE77E6-158C-475B-B1A5-0B7943769532}" vid="{5081E4CC-BCA6-454C-A505-9DE1D2D67B71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Презентація біографії</Template>
  <TotalTime>1515</TotalTime>
  <Words>876</Words>
  <Application>Microsoft Office PowerPoint</Application>
  <PresentationFormat>Широкий екран</PresentationFormat>
  <Paragraphs>62</Paragraphs>
  <Slides>12</Slides>
  <Notes>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Заголовки</vt:lpstr>
      <vt:lpstr>Кам’янка старожитня</vt:lpstr>
      <vt:lpstr>Мета роботи </vt:lpstr>
      <vt:lpstr>Кам'янка  — старовинне козацьке запорозьке селище на лівому березі каменського перевозу через річку Дніпро, що пов'язував Нові Кайдаки на правобережжі. Зараз же розташоване у складі Амур-Нижньодніпровського району міста Дніпра.  </vt:lpstr>
      <vt:lpstr>Чому козацьке поселення з’явилось саме тут?  У селища вигідне географічне положення щодо річки Дніпро. В цьому місці нею можна переправитись на правий берег у найшвидший спосіб, адже відстань між берегами найменша. Тож територія навколо починала заселюватись козаками, які переправляли людей на інший берег.    </vt:lpstr>
      <vt:lpstr>Дати виникнення поселення в  джерелах  різняться</vt:lpstr>
      <vt:lpstr>Ми можемо бачити Кам’янку на іноземних картах, як от польських чи італійських.</vt:lpstr>
      <vt:lpstr>Завдяки козацькому походженню селища, з’являється багато історій про військово-політичні події на її території </vt:lpstr>
      <vt:lpstr>Хоч Кам’янка тісно пов’язана з козаками, її історія не закінчується після 1775р., коли Січ була зруйнована, а триває і по сей день.</vt:lpstr>
      <vt:lpstr>Малодослідженість і популяризація Кам’янки </vt:lpstr>
      <vt:lpstr>Висновок</vt:lpstr>
      <vt:lpstr>Використана література і джерела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Кам’янка старожитня</dc:title>
  <dc:creator>MEGA BRAIN</dc:creator>
  <cp:lastModifiedBy>MEGA BRAIN</cp:lastModifiedBy>
  <cp:revision>3</cp:revision>
  <dcterms:created xsi:type="dcterms:W3CDTF">2024-04-12T16:20:22Z</dcterms:created>
  <dcterms:modified xsi:type="dcterms:W3CDTF">2024-04-14T14:01:42Z</dcterms:modified>
</cp:coreProperties>
</file>