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6" r:id="rId2"/>
    <p:sldId id="276" r:id="rId3"/>
    <p:sldId id="299" r:id="rId4"/>
    <p:sldId id="277" r:id="rId5"/>
    <p:sldId id="289" r:id="rId6"/>
    <p:sldId id="290" r:id="rId7"/>
    <p:sldId id="300" r:id="rId8"/>
    <p:sldId id="307" r:id="rId9"/>
    <p:sldId id="302" r:id="rId10"/>
    <p:sldId id="308" r:id="rId11"/>
    <p:sldId id="297" r:id="rId12"/>
    <p:sldId id="30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81"/>
    <a:srgbClr val="CCFF33"/>
    <a:srgbClr val="FFFF99"/>
    <a:srgbClr val="66FF66"/>
    <a:srgbClr val="33CC33"/>
    <a:srgbClr val="69FF69"/>
    <a:srgbClr val="CCCC00"/>
    <a:srgbClr val="CC9900"/>
    <a:srgbClr val="FFAE5D"/>
    <a:srgbClr val="00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71" d="100"/>
          <a:sy n="71" d="100"/>
        </p:scale>
        <p:origin x="-134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8FB6D-BAD2-460A-9D4A-3676A1A52A12}" type="datetimeFigureOut">
              <a:rPr lang="uk-UA" smtClean="0"/>
              <a:pPr/>
              <a:t>07.04.2024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6364C-7808-4671-BCF3-109B3C86B8C7}"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07.04.2024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s://life.pravda.com.ua/columns/2023/06/14/254848/"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uk.wikipedia.org/wiki/%D0%A3%D0%BA%D1%80%D0%B0%D1%97%D0%BD%D1%81%D1%8C%D0%BA%D0%B0_%D0%B4%D0%B8%D0%BF%D0%BB%D0%BE%D0%BC%D0%B0%D1%82%D0%B8%D1%87%D0%BD%D0%B0_%D0%B5%D0%BD%D1%86%D0%B8%D0%BA%D0%BB%D0%BE%D0%BF%D0%B5%D0%B4%D1%96%D1%8F" TargetMode="External"/><Relationship Id="rId4" Type="http://schemas.openxmlformats.org/officeDocument/2006/relationships/hyperlink" Target="https://suspilne.media/501604-so-take-ekocid-korotko-i-golovne-pro-zakonodavstvo-ta-priklad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itle 1"/>
          <p:cNvSpPr txBox="1">
            <a:spLocks/>
          </p:cNvSpPr>
          <p:nvPr/>
        </p:nvSpPr>
        <p:spPr bwMode="auto">
          <a:xfrm>
            <a:off x="0" y="260350"/>
            <a:ext cx="9144000" cy="1673225"/>
          </a:xfrm>
          <a:prstGeom prst="rect">
            <a:avLst/>
          </a:prstGeom>
          <a:noFill/>
          <a:ln w="9525">
            <a:noFill/>
            <a:miter lim="800000"/>
            <a:headEnd/>
            <a:tailEnd/>
          </a:ln>
          <a:effectLst/>
        </p:spPr>
        <p:txBody>
          <a:bodyPr anchor="ctr"/>
          <a:lstStyle/>
          <a:p>
            <a:pPr algn="ctr">
              <a:defRPr/>
            </a:pPr>
            <a:r>
              <a:rPr lang="uk-UA" b="1" kern="0" dirty="0">
                <a:solidFill>
                  <a:schemeClr val="bg1"/>
                </a:solidFill>
                <a:latin typeface="Times New Roman" pitchFamily="18" charset="0"/>
                <a:ea typeface="+mj-ea"/>
                <a:cs typeface="Times New Roman" pitchFamily="18" charset="0"/>
              </a:rPr>
              <a:t>ЦЕНТР НАУКОВО-ТЕХНІЧНОЇ, ДИТЯЧОЇ ТА ЮНАЦЬКОЇ ТВОРЧОСТІ</a:t>
            </a:r>
          </a:p>
          <a:p>
            <a:pPr algn="ctr">
              <a:defRPr/>
            </a:pPr>
            <a:r>
              <a:rPr lang="uk-UA" b="1" kern="0" dirty="0">
                <a:solidFill>
                  <a:schemeClr val="bg1"/>
                </a:solidFill>
                <a:latin typeface="Times New Roman" pitchFamily="18" charset="0"/>
                <a:ea typeface="+mj-ea"/>
                <a:cs typeface="Times New Roman" pitchFamily="18" charset="0"/>
              </a:rPr>
              <a:t>РАХІВСЬКОЇ МІСЬКОЇ РАДИ</a:t>
            </a:r>
          </a:p>
          <a:p>
            <a:pPr algn="ctr">
              <a:defRPr/>
            </a:pPr>
            <a:endParaRPr lang="uk-UA" b="1" kern="0" dirty="0">
              <a:solidFill>
                <a:schemeClr val="bg1"/>
              </a:solidFill>
              <a:latin typeface="Times New Roman" pitchFamily="18" charset="0"/>
              <a:ea typeface="+mj-ea"/>
              <a:cs typeface="Times New Roman" pitchFamily="18" charset="0"/>
            </a:endParaRPr>
          </a:p>
          <a:p>
            <a:pPr algn="ctr">
              <a:defRPr/>
            </a:pPr>
            <a:r>
              <a:rPr lang="uk-UA" b="1" dirty="0">
                <a:solidFill>
                  <a:schemeClr val="bg1"/>
                </a:solidFill>
                <a:latin typeface="Times New Roman" pitchFamily="18" charset="0"/>
                <a:cs typeface="Times New Roman" pitchFamily="18" charset="0"/>
              </a:rPr>
              <a:t>Всеукраїнський інтерактивний конкурс «</a:t>
            </a:r>
            <a:r>
              <a:rPr lang="uk-UA" b="1" dirty="0" err="1">
                <a:solidFill>
                  <a:schemeClr val="bg1"/>
                </a:solidFill>
                <a:latin typeface="Times New Roman" pitchFamily="18" charset="0"/>
                <a:cs typeface="Times New Roman" pitchFamily="18" charset="0"/>
              </a:rPr>
              <a:t>МАН-Юніор</a:t>
            </a:r>
            <a:r>
              <a:rPr lang="uk-UA" b="1" dirty="0">
                <a:solidFill>
                  <a:schemeClr val="bg1"/>
                </a:solidFill>
                <a:latin typeface="Times New Roman" pitchFamily="18" charset="0"/>
                <a:cs typeface="Times New Roman" pitchFamily="18" charset="0"/>
              </a:rPr>
              <a:t> Дослідник</a:t>
            </a:r>
            <a:endParaRPr lang="uk-UA" dirty="0">
              <a:solidFill>
                <a:schemeClr val="bg1"/>
              </a:solidFill>
              <a:latin typeface="Times New Roman" pitchFamily="18" charset="0"/>
              <a:cs typeface="Times New Roman" pitchFamily="18" charset="0"/>
            </a:endParaRPr>
          </a:p>
          <a:p>
            <a:pPr algn="ctr">
              <a:defRPr/>
            </a:pPr>
            <a:r>
              <a:rPr lang="uk-UA" b="1" dirty="0">
                <a:solidFill>
                  <a:schemeClr val="bg1"/>
                </a:solidFill>
                <a:latin typeface="Times New Roman" pitchFamily="18" charset="0"/>
                <a:cs typeface="Times New Roman" pitchFamily="18" charset="0"/>
              </a:rPr>
              <a:t>Номінація «Еколог-Юніор, 2024 р».</a:t>
            </a:r>
            <a:endParaRPr lang="uk-UA" b="1" kern="0" dirty="0">
              <a:solidFill>
                <a:schemeClr val="bg1"/>
              </a:solidFill>
              <a:latin typeface="Times New Roman" pitchFamily="18" charset="0"/>
              <a:ea typeface="+mj-ea"/>
              <a:cs typeface="Times New Roman" pitchFamily="18" charset="0"/>
            </a:endParaRPr>
          </a:p>
          <a:p>
            <a:pPr algn="ctr">
              <a:defRPr/>
            </a:pPr>
            <a:endParaRPr lang="uk-UA" b="1" kern="0" dirty="0">
              <a:solidFill>
                <a:schemeClr val="bg1"/>
              </a:solidFill>
              <a:latin typeface="Times New Roman" pitchFamily="18" charset="0"/>
              <a:ea typeface="+mj-ea"/>
              <a:cs typeface="Times New Roman" pitchFamily="18" charset="0"/>
            </a:endParaRPr>
          </a:p>
          <a:p>
            <a:pPr algn="ctr">
              <a:defRPr/>
            </a:pPr>
            <a:endParaRPr lang="uk-UA" b="1" kern="0" dirty="0">
              <a:solidFill>
                <a:schemeClr val="bg1"/>
              </a:solidFill>
              <a:latin typeface="Times New Roman" pitchFamily="18" charset="0"/>
              <a:ea typeface="+mj-ea"/>
              <a:cs typeface="Times New Roman" pitchFamily="18" charset="0"/>
            </a:endParaRPr>
          </a:p>
        </p:txBody>
      </p:sp>
      <p:sp>
        <p:nvSpPr>
          <p:cNvPr id="5" name="Title 1"/>
          <p:cNvSpPr txBox="1">
            <a:spLocks/>
          </p:cNvSpPr>
          <p:nvPr/>
        </p:nvSpPr>
        <p:spPr>
          <a:xfrm>
            <a:off x="0" y="1773238"/>
            <a:ext cx="9144000" cy="8509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charset="-122"/>
              </a:defRPr>
            </a:lvl2pPr>
            <a:lvl3pPr algn="ctr" rtl="0" eaLnBrk="0" fontAlgn="base" hangingPunct="0">
              <a:spcBef>
                <a:spcPct val="0"/>
              </a:spcBef>
              <a:spcAft>
                <a:spcPct val="0"/>
              </a:spcAft>
              <a:defRPr sz="4400">
                <a:solidFill>
                  <a:schemeClr val="tx2"/>
                </a:solidFill>
                <a:latin typeface="Arial" pitchFamily="34" charset="0"/>
                <a:ea typeface="宋体" charset="-122"/>
              </a:defRPr>
            </a:lvl3pPr>
            <a:lvl4pPr algn="ctr" rtl="0" eaLnBrk="0" fontAlgn="base" hangingPunct="0">
              <a:spcBef>
                <a:spcPct val="0"/>
              </a:spcBef>
              <a:spcAft>
                <a:spcPct val="0"/>
              </a:spcAft>
              <a:defRPr sz="4400">
                <a:solidFill>
                  <a:schemeClr val="tx2"/>
                </a:solidFill>
                <a:latin typeface="Arial" pitchFamily="34" charset="0"/>
                <a:ea typeface="宋体" charset="-122"/>
              </a:defRPr>
            </a:lvl4pPr>
            <a:lvl5pPr algn="ctr" rtl="0" eaLnBrk="0" fontAlgn="base" hangingPunct="0">
              <a:spcBef>
                <a:spcPct val="0"/>
              </a:spcBef>
              <a:spcAft>
                <a:spcPct val="0"/>
              </a:spcAft>
              <a:defRPr sz="4400">
                <a:solidFill>
                  <a:schemeClr val="tx2"/>
                </a:solidFill>
                <a:latin typeface="Arial" pitchFamily="34" charset="0"/>
                <a:ea typeface="宋体" charset="-122"/>
              </a:defRPr>
            </a:lvl5pPr>
            <a:lvl6pPr marL="457200" algn="ctr" rtl="0" eaLnBrk="0" fontAlgn="base" hangingPunct="0">
              <a:spcBef>
                <a:spcPct val="0"/>
              </a:spcBef>
              <a:spcAft>
                <a:spcPct val="0"/>
              </a:spcAft>
              <a:defRPr sz="4400">
                <a:solidFill>
                  <a:schemeClr val="tx2"/>
                </a:solidFill>
                <a:latin typeface="Arial" pitchFamily="34" charset="0"/>
                <a:ea typeface="宋体" charset="-122"/>
              </a:defRPr>
            </a:lvl6pPr>
            <a:lvl7pPr marL="914400" algn="ctr" rtl="0" eaLnBrk="0" fontAlgn="base" hangingPunct="0">
              <a:spcBef>
                <a:spcPct val="0"/>
              </a:spcBef>
              <a:spcAft>
                <a:spcPct val="0"/>
              </a:spcAft>
              <a:defRPr sz="4400">
                <a:solidFill>
                  <a:schemeClr val="tx2"/>
                </a:solidFill>
                <a:latin typeface="Arial" pitchFamily="34" charset="0"/>
                <a:ea typeface="宋体" charset="-122"/>
              </a:defRPr>
            </a:lvl7pPr>
            <a:lvl8pPr marL="1371600" algn="ctr" rtl="0" eaLnBrk="0" fontAlgn="base" hangingPunct="0">
              <a:spcBef>
                <a:spcPct val="0"/>
              </a:spcBef>
              <a:spcAft>
                <a:spcPct val="0"/>
              </a:spcAft>
              <a:defRPr sz="4400">
                <a:solidFill>
                  <a:schemeClr val="tx2"/>
                </a:solidFill>
                <a:latin typeface="Arial" pitchFamily="34" charset="0"/>
                <a:ea typeface="宋体" charset="-122"/>
              </a:defRPr>
            </a:lvl8pPr>
            <a:lvl9pPr marL="1828800" algn="ctr" rtl="0" eaLnBrk="0" fontAlgn="base" hangingPunct="0">
              <a:spcBef>
                <a:spcPct val="0"/>
              </a:spcBef>
              <a:spcAft>
                <a:spcPct val="0"/>
              </a:spcAft>
              <a:defRPr sz="4400">
                <a:solidFill>
                  <a:schemeClr val="tx2"/>
                </a:solidFill>
                <a:latin typeface="Arial" pitchFamily="34" charset="0"/>
                <a:ea typeface="宋体" charset="-122"/>
              </a:defRPr>
            </a:lvl9pPr>
          </a:lstStyle>
          <a:p>
            <a:pPr>
              <a:defRPr/>
            </a:pPr>
            <a:r>
              <a:rPr lang="ru-RU" sz="2000" b="1" kern="0" dirty="0" smtClean="0">
                <a:solidFill>
                  <a:schemeClr val="bg1"/>
                </a:solidFill>
                <a:latin typeface="Times New Roman" panose="02020603050405020304" pitchFamily="18" charset="0"/>
                <a:cs typeface="Times New Roman" panose="02020603050405020304" pitchFamily="18" charset="0"/>
              </a:rPr>
              <a:t>Тема </a:t>
            </a:r>
            <a:r>
              <a:rPr lang="uk-UA" sz="2000" b="1" kern="0" dirty="0" smtClean="0">
                <a:solidFill>
                  <a:schemeClr val="bg1"/>
                </a:solidFill>
                <a:latin typeface="Times New Roman" panose="02020603050405020304" pitchFamily="18" charset="0"/>
                <a:cs typeface="Times New Roman" panose="02020603050405020304" pitchFamily="18" charset="0"/>
              </a:rPr>
              <a:t>наукового проекту</a:t>
            </a:r>
          </a:p>
        </p:txBody>
      </p:sp>
      <p:sp>
        <p:nvSpPr>
          <p:cNvPr id="6" name="Subtitle 2"/>
          <p:cNvSpPr txBox="1">
            <a:spLocks/>
          </p:cNvSpPr>
          <p:nvPr/>
        </p:nvSpPr>
        <p:spPr>
          <a:xfrm>
            <a:off x="177800" y="2157413"/>
            <a:ext cx="8788400" cy="15382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a:buFontTx/>
              <a:buNone/>
              <a:defRPr/>
            </a:pPr>
            <a:r>
              <a:rPr lang="uk-UA" sz="1800" b="1" kern="0" dirty="0" smtClean="0">
                <a:solidFill>
                  <a:schemeClr val="bg1"/>
                </a:solidFill>
                <a:latin typeface="Times New Roman" pitchFamily="18" charset="0"/>
                <a:cs typeface="Times New Roman" pitchFamily="18" charset="0"/>
              </a:rPr>
              <a:t>“</a:t>
            </a:r>
            <a:r>
              <a:rPr lang="ru-RU" sz="1800" b="1" kern="0" dirty="0" smtClean="0">
                <a:solidFill>
                  <a:schemeClr val="bg1"/>
                </a:solidFill>
                <a:latin typeface="Times New Roman" pitchFamily="18" charset="0"/>
                <a:cs typeface="Times New Roman" pitchFamily="18" charset="0"/>
              </a:rPr>
              <a:t>НАСЛІДКИ НАЙНЕБЕЗПЕНИХ ДІЙ ЕКОЦИДУ НА ТЕРИТОРІЇ УКРАЇНИ</a:t>
            </a:r>
            <a:r>
              <a:rPr lang="uk-UA" sz="1800" b="1" kern="0" dirty="0" smtClean="0">
                <a:solidFill>
                  <a:schemeClr val="bg1"/>
                </a:solidFill>
                <a:latin typeface="Times New Roman" pitchFamily="18" charset="0"/>
                <a:cs typeface="Times New Roman" pitchFamily="18" charset="0"/>
              </a:rPr>
              <a:t>”</a:t>
            </a:r>
            <a:endParaRPr lang="uk-UA" sz="1800" b="1" kern="0" dirty="0">
              <a:solidFill>
                <a:schemeClr val="bg1"/>
              </a:solidFill>
              <a:latin typeface="Times New Roman" pitchFamily="18" charset="0"/>
              <a:cs typeface="Times New Roman" pitchFamily="18" charset="0"/>
            </a:endParaRPr>
          </a:p>
        </p:txBody>
      </p:sp>
      <p:sp>
        <p:nvSpPr>
          <p:cNvPr id="7" name="Title 1"/>
          <p:cNvSpPr txBox="1">
            <a:spLocks/>
          </p:cNvSpPr>
          <p:nvPr/>
        </p:nvSpPr>
        <p:spPr bwMode="auto">
          <a:xfrm>
            <a:off x="4643438" y="2997200"/>
            <a:ext cx="4310062" cy="3341688"/>
          </a:xfrm>
          <a:prstGeom prst="rect">
            <a:avLst/>
          </a:prstGeom>
          <a:noFill/>
          <a:ln w="9525">
            <a:noFill/>
            <a:miter lim="800000"/>
            <a:headEnd/>
            <a:tailEnd/>
          </a:ln>
          <a:effectLst/>
        </p:spPr>
        <p:txBody>
          <a:bodyPr anchor="ctr"/>
          <a:lstStyle/>
          <a:p>
            <a:pPr algn="r">
              <a:defRPr/>
            </a:pPr>
            <a:r>
              <a:rPr lang="uk-UA" b="1" dirty="0">
                <a:solidFill>
                  <a:schemeClr val="bg1"/>
                </a:solidFill>
                <a:latin typeface="Times New Roman" pitchFamily="18" charset="0"/>
                <a:cs typeface="Times New Roman" pitchFamily="18" charset="0"/>
              </a:rPr>
              <a:t>Автор проекту:</a:t>
            </a:r>
          </a:p>
          <a:p>
            <a:pPr algn="r">
              <a:defRPr/>
            </a:pPr>
            <a:r>
              <a:rPr lang="uk-UA" b="1" dirty="0" err="1" smtClean="0">
                <a:solidFill>
                  <a:schemeClr val="bg1"/>
                </a:solidFill>
                <a:latin typeface="Times New Roman" pitchFamily="18" charset="0"/>
                <a:cs typeface="Times New Roman" pitchFamily="18" charset="0"/>
              </a:rPr>
              <a:t>Ретізник</a:t>
            </a:r>
            <a:r>
              <a:rPr lang="uk-UA" b="1" dirty="0" smtClean="0">
                <a:solidFill>
                  <a:schemeClr val="bg1"/>
                </a:solidFill>
                <a:latin typeface="Times New Roman" pitchFamily="18" charset="0"/>
                <a:cs typeface="Times New Roman" pitchFamily="18" charset="0"/>
              </a:rPr>
              <a:t> Марія Юріївна,</a:t>
            </a:r>
            <a:endParaRPr lang="uk-UA" b="1" dirty="0">
              <a:solidFill>
                <a:schemeClr val="bg1"/>
              </a:solidFill>
              <a:latin typeface="Times New Roman" pitchFamily="18" charset="0"/>
              <a:cs typeface="Times New Roman" pitchFamily="18" charset="0"/>
            </a:endParaRPr>
          </a:p>
          <a:p>
            <a:pPr algn="r">
              <a:defRPr/>
            </a:pPr>
            <a:r>
              <a:rPr lang="uk-UA" b="1" dirty="0">
                <a:solidFill>
                  <a:schemeClr val="bg1"/>
                </a:solidFill>
                <a:latin typeface="Times New Roman" pitchFamily="18" charset="0"/>
                <a:cs typeface="Times New Roman" pitchFamily="18" charset="0"/>
              </a:rPr>
              <a:t>вихованка гуртка </a:t>
            </a:r>
            <a:r>
              <a:rPr lang="uk-UA" b="1" dirty="0" err="1">
                <a:solidFill>
                  <a:schemeClr val="bg1"/>
                </a:solidFill>
                <a:latin typeface="Times New Roman" pitchFamily="18" charset="0"/>
                <a:cs typeface="Times New Roman" pitchFamily="18" charset="0"/>
              </a:rPr>
              <a:t>“Юні</a:t>
            </a:r>
            <a:r>
              <a:rPr lang="uk-UA" b="1" dirty="0">
                <a:solidFill>
                  <a:schemeClr val="bg1"/>
                </a:solidFill>
                <a:latin typeface="Times New Roman" pitchFamily="18" charset="0"/>
                <a:cs typeface="Times New Roman" pitchFamily="18" charset="0"/>
              </a:rPr>
              <a:t> </a:t>
            </a:r>
            <a:r>
              <a:rPr lang="uk-UA" b="1" dirty="0" err="1">
                <a:solidFill>
                  <a:schemeClr val="bg1"/>
                </a:solidFill>
                <a:latin typeface="Times New Roman" pitchFamily="18" charset="0"/>
                <a:cs typeface="Times New Roman" pitchFamily="18" charset="0"/>
              </a:rPr>
              <a:t>екологи”</a:t>
            </a:r>
            <a:endParaRPr lang="uk-UA" b="1" dirty="0">
              <a:solidFill>
                <a:schemeClr val="bg1"/>
              </a:solidFill>
              <a:latin typeface="Times New Roman" pitchFamily="18" charset="0"/>
              <a:cs typeface="Times New Roman" pitchFamily="18" charset="0"/>
            </a:endParaRPr>
          </a:p>
          <a:p>
            <a:pPr algn="r">
              <a:defRPr/>
            </a:pPr>
            <a:r>
              <a:rPr lang="uk-UA" b="1" dirty="0">
                <a:solidFill>
                  <a:schemeClr val="bg1"/>
                </a:solidFill>
                <a:latin typeface="Times New Roman" pitchFamily="18" charset="0"/>
                <a:cs typeface="Times New Roman" pitchFamily="18" charset="0"/>
              </a:rPr>
              <a:t>ЦНТДЮТ </a:t>
            </a:r>
            <a:r>
              <a:rPr lang="uk-UA" b="1" dirty="0" err="1">
                <a:solidFill>
                  <a:schemeClr val="bg1"/>
                </a:solidFill>
                <a:latin typeface="Times New Roman" pitchFamily="18" charset="0"/>
                <a:cs typeface="Times New Roman" pitchFamily="18" charset="0"/>
              </a:rPr>
              <a:t>Рахівської</a:t>
            </a:r>
            <a:r>
              <a:rPr lang="uk-UA" b="1" dirty="0">
                <a:solidFill>
                  <a:schemeClr val="bg1"/>
                </a:solidFill>
                <a:latin typeface="Times New Roman" pitchFamily="18" charset="0"/>
                <a:cs typeface="Times New Roman" pitchFamily="18" charset="0"/>
              </a:rPr>
              <a:t> міської ради </a:t>
            </a:r>
          </a:p>
          <a:p>
            <a:pPr algn="r">
              <a:defRPr/>
            </a:pPr>
            <a:endParaRPr lang="uk-UA" b="1" dirty="0">
              <a:solidFill>
                <a:schemeClr val="bg1"/>
              </a:solidFill>
              <a:latin typeface="Times New Roman" pitchFamily="18" charset="0"/>
              <a:cs typeface="Times New Roman" pitchFamily="18" charset="0"/>
            </a:endParaRPr>
          </a:p>
          <a:p>
            <a:pPr algn="r">
              <a:defRPr/>
            </a:pPr>
            <a:endParaRPr lang="uk-UA" b="1" dirty="0">
              <a:solidFill>
                <a:schemeClr val="bg1"/>
              </a:solidFill>
              <a:latin typeface="Times New Roman" pitchFamily="18" charset="0"/>
              <a:cs typeface="Times New Roman" pitchFamily="18" charset="0"/>
            </a:endParaRPr>
          </a:p>
          <a:p>
            <a:pPr algn="r">
              <a:defRPr/>
            </a:pPr>
            <a:r>
              <a:rPr lang="uk-UA" b="1" dirty="0">
                <a:solidFill>
                  <a:schemeClr val="bg1"/>
                </a:solidFill>
                <a:latin typeface="Times New Roman" pitchFamily="18" charset="0"/>
                <a:cs typeface="Times New Roman" pitchFamily="18" charset="0"/>
              </a:rPr>
              <a:t>Керівник гуртків:</a:t>
            </a:r>
          </a:p>
          <a:p>
            <a:pPr algn="r">
              <a:defRPr/>
            </a:pPr>
            <a:r>
              <a:rPr lang="uk-UA" b="1" dirty="0">
                <a:solidFill>
                  <a:schemeClr val="bg1"/>
                </a:solidFill>
                <a:latin typeface="Times New Roman" pitchFamily="18" charset="0"/>
                <a:cs typeface="Times New Roman" pitchFamily="18" charset="0"/>
              </a:rPr>
              <a:t>ЦНТДЮТ </a:t>
            </a:r>
            <a:r>
              <a:rPr lang="uk-UA" b="1" dirty="0" err="1">
                <a:solidFill>
                  <a:schemeClr val="bg1"/>
                </a:solidFill>
                <a:latin typeface="Times New Roman" pitchFamily="18" charset="0"/>
                <a:cs typeface="Times New Roman" pitchFamily="18" charset="0"/>
              </a:rPr>
              <a:t>Рахівської</a:t>
            </a:r>
            <a:r>
              <a:rPr lang="uk-UA" b="1" dirty="0">
                <a:solidFill>
                  <a:schemeClr val="bg1"/>
                </a:solidFill>
                <a:latin typeface="Times New Roman" pitchFamily="18" charset="0"/>
                <a:cs typeface="Times New Roman" pitchFamily="18" charset="0"/>
              </a:rPr>
              <a:t> міської ради</a:t>
            </a:r>
          </a:p>
          <a:p>
            <a:pPr algn="r">
              <a:defRPr/>
            </a:pPr>
            <a:r>
              <a:rPr lang="uk-UA" b="1" dirty="0" err="1">
                <a:solidFill>
                  <a:schemeClr val="bg1"/>
                </a:solidFill>
                <a:latin typeface="Times New Roman" pitchFamily="18" charset="0"/>
                <a:cs typeface="Times New Roman" pitchFamily="18" charset="0"/>
              </a:rPr>
              <a:t>Шмиг</a:t>
            </a:r>
            <a:r>
              <a:rPr lang="uk-UA" b="1" dirty="0">
                <a:solidFill>
                  <a:schemeClr val="bg1"/>
                </a:solidFill>
                <a:latin typeface="Times New Roman" pitchFamily="18" charset="0"/>
                <a:cs typeface="Times New Roman" pitchFamily="18" charset="0"/>
              </a:rPr>
              <a:t> Василь Васильович. </a:t>
            </a:r>
          </a:p>
          <a:p>
            <a:pPr algn="r">
              <a:defRPr/>
            </a:pPr>
            <a:r>
              <a:rPr lang="uk-UA" b="1" kern="0" dirty="0">
                <a:solidFill>
                  <a:schemeClr val="bg1"/>
                </a:solidFill>
                <a:latin typeface="Times New Roman" pitchFamily="18" charset="0"/>
                <a:ea typeface="+mj-ea"/>
                <a:cs typeface="Times New Roman" pitchFamily="18" charset="0"/>
              </a:rPr>
              <a:t/>
            </a:r>
            <a:br>
              <a:rPr lang="uk-UA" b="1" kern="0" dirty="0">
                <a:solidFill>
                  <a:schemeClr val="bg1"/>
                </a:solidFill>
                <a:latin typeface="Times New Roman" pitchFamily="18" charset="0"/>
                <a:ea typeface="+mj-ea"/>
                <a:cs typeface="Times New Roman" pitchFamily="18" charset="0"/>
              </a:rPr>
            </a:br>
            <a:endParaRPr lang="ru-RU" sz="4400" b="1" kern="0" dirty="0">
              <a:solidFill>
                <a:schemeClr val="bg1"/>
              </a:solidFill>
              <a:effectLst>
                <a:outerShdw blurRad="38100" dist="38100" dir="2700000" algn="tl">
                  <a:srgbClr val="000000"/>
                </a:outerShdw>
              </a:effectLst>
              <a:latin typeface="Times New Roman" pitchFamily="18" charset="0"/>
              <a:ea typeface="+mj-ea"/>
              <a:cs typeface="Times New Roman" pitchFamily="18" charset="0"/>
            </a:endParaRPr>
          </a:p>
        </p:txBody>
      </p:sp>
      <p:sp>
        <p:nvSpPr>
          <p:cNvPr id="8" name="Title 1"/>
          <p:cNvSpPr txBox="1">
            <a:spLocks/>
          </p:cNvSpPr>
          <p:nvPr/>
        </p:nvSpPr>
        <p:spPr bwMode="auto">
          <a:xfrm>
            <a:off x="0" y="6143625"/>
            <a:ext cx="9144000" cy="714375"/>
          </a:xfrm>
          <a:prstGeom prst="rect">
            <a:avLst/>
          </a:prstGeom>
          <a:noFill/>
          <a:ln w="9525">
            <a:noFill/>
            <a:miter lim="800000"/>
            <a:headEnd/>
            <a:tailEnd/>
          </a:ln>
          <a:effectLst/>
        </p:spPr>
        <p:txBody>
          <a:bodyPr anchor="ctr"/>
          <a:lstStyle/>
          <a:p>
            <a:pPr algn="ctr">
              <a:defRPr/>
            </a:pPr>
            <a:endParaRPr lang="uk-UA" b="1" dirty="0">
              <a:solidFill>
                <a:srgbClr val="663300"/>
              </a:solidFill>
              <a:latin typeface="Times New Roman" pitchFamily="18" charset="0"/>
              <a:cs typeface="Times New Roman" pitchFamily="18" charset="0"/>
            </a:endParaRPr>
          </a:p>
          <a:p>
            <a:pPr algn="ctr">
              <a:defRPr/>
            </a:pPr>
            <a:endParaRPr lang="uk-UA" b="1" dirty="0">
              <a:solidFill>
                <a:srgbClr val="663300"/>
              </a:solidFill>
              <a:latin typeface="Times New Roman" pitchFamily="18" charset="0"/>
              <a:cs typeface="Times New Roman" pitchFamily="18" charset="0"/>
            </a:endParaRPr>
          </a:p>
          <a:p>
            <a:pPr algn="ctr">
              <a:defRPr/>
            </a:pPr>
            <a:endParaRPr lang="uk-UA" b="1" dirty="0">
              <a:solidFill>
                <a:srgbClr val="663300"/>
              </a:solidFill>
              <a:latin typeface="Times New Roman" pitchFamily="18" charset="0"/>
              <a:cs typeface="Times New Roman" pitchFamily="18" charset="0"/>
            </a:endParaRPr>
          </a:p>
          <a:p>
            <a:pPr algn="ctr">
              <a:defRPr/>
            </a:pPr>
            <a:r>
              <a:rPr lang="uk-UA" b="1" dirty="0">
                <a:solidFill>
                  <a:schemeClr val="bg1"/>
                </a:solidFill>
                <a:latin typeface="Times New Roman" pitchFamily="18" charset="0"/>
                <a:cs typeface="Times New Roman" pitchFamily="18" charset="0"/>
              </a:rPr>
              <a:t>Рахів – 2024 р.</a:t>
            </a:r>
          </a:p>
          <a:p>
            <a:pPr algn="ctr">
              <a:defRPr/>
            </a:pPr>
            <a:r>
              <a:rPr lang="uk-UA" b="1" kern="0" dirty="0">
                <a:solidFill>
                  <a:srgbClr val="663300"/>
                </a:solidFill>
                <a:latin typeface="Times New Roman" pitchFamily="18" charset="0"/>
                <a:ea typeface="+mj-ea"/>
                <a:cs typeface="Times New Roman" pitchFamily="18" charset="0"/>
              </a:rPr>
              <a:t/>
            </a:r>
            <a:br>
              <a:rPr lang="uk-UA" b="1" kern="0" dirty="0">
                <a:solidFill>
                  <a:srgbClr val="663300"/>
                </a:solidFill>
                <a:latin typeface="Times New Roman" pitchFamily="18" charset="0"/>
                <a:ea typeface="+mj-ea"/>
                <a:cs typeface="Times New Roman" pitchFamily="18" charset="0"/>
              </a:rPr>
            </a:br>
            <a:endParaRPr lang="ru-RU" sz="4400" b="1" kern="0" dirty="0">
              <a:solidFill>
                <a:srgbClr val="663300"/>
              </a:solidFill>
              <a:effectLst>
                <a:outerShdw blurRad="38100" dist="38100" dir="2700000" algn="tl">
                  <a:srgbClr val="000000"/>
                </a:outerShdw>
              </a:effectLst>
              <a:latin typeface="Times New Roman" pitchFamily="18" charset="0"/>
              <a:ea typeface="+mj-ea"/>
              <a:cs typeface="Times New Roman" pitchFamily="18" charset="0"/>
            </a:endParaRPr>
          </a:p>
        </p:txBody>
      </p:sp>
      <p:pic>
        <p:nvPicPr>
          <p:cNvPr id="12290" name="Picture 2" descr="Екологічна шкода як військовий злочин – чи можна покарати росію за екоцид?  - портал новин LB.ua"/>
          <p:cNvPicPr>
            <a:picLocks noChangeAspect="1" noChangeArrowheads="1"/>
          </p:cNvPicPr>
          <p:nvPr/>
        </p:nvPicPr>
        <p:blipFill>
          <a:blip r:embed="rId3" cstate="print"/>
          <a:srcRect/>
          <a:stretch>
            <a:fillRect/>
          </a:stretch>
        </p:blipFill>
        <p:spPr bwMode="auto">
          <a:xfrm>
            <a:off x="395536" y="3068960"/>
            <a:ext cx="4635846" cy="28083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4" name="AutoShape 2"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8" name="AutoShape 6"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 name="Скругленный прямоугольник 14"/>
          <p:cNvSpPr/>
          <p:nvPr/>
        </p:nvSpPr>
        <p:spPr>
          <a:xfrm>
            <a:off x="323528" y="332656"/>
            <a:ext cx="5040560" cy="6192688"/>
          </a:xfrm>
          <a:prstGeom prst="round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Заголовок 1"/>
          <p:cNvSpPr txBox="1">
            <a:spLocks/>
          </p:cNvSpPr>
          <p:nvPr/>
        </p:nvSpPr>
        <p:spPr>
          <a:xfrm>
            <a:off x="539552" y="404664"/>
            <a:ext cx="4536504" cy="5904656"/>
          </a:xfrm>
          <a:prstGeom prst="rect">
            <a:avLst/>
          </a:prstGeom>
        </p:spPr>
        <p:txBody>
          <a:bodyPr vert="horz" lIns="0" rIns="0" bIns="0" anchor="b">
            <a:noAutofit/>
          </a:bodyPr>
          <a:lstStyle/>
          <a:p>
            <a:pPr algn="just">
              <a:buFont typeface="Wingdings" pitchFamily="2" charset="2"/>
              <a:buChar char="v"/>
            </a:pPr>
            <a:r>
              <a:rPr lang="uk-UA" sz="2000" b="1" dirty="0" smtClean="0">
                <a:latin typeface="Times New Roman" pitchFamily="18" charset="0"/>
                <a:cs typeface="Times New Roman" pitchFamily="18" charset="0"/>
              </a:rPr>
              <a:t>Води Чорного та Азовського морів потрібно поступово очищати в першу чергу від нафтопродуктів, які потрапили під час війни. </a:t>
            </a:r>
          </a:p>
          <a:p>
            <a:pPr algn="just"/>
            <a:endParaRPr lang="uk-UA" sz="2000" b="1" dirty="0" smtClean="0">
              <a:latin typeface="Times New Roman" pitchFamily="18" charset="0"/>
              <a:cs typeface="Times New Roman" pitchFamily="18" charset="0"/>
            </a:endParaRPr>
          </a:p>
          <a:p>
            <a:pPr algn="just">
              <a:buFont typeface="Wingdings" pitchFamily="2" charset="2"/>
              <a:buChar char="v"/>
            </a:pPr>
            <a:r>
              <a:rPr lang="uk-UA" sz="2000" b="1" dirty="0" smtClean="0">
                <a:latin typeface="Times New Roman" pitchFamily="18" charset="0"/>
                <a:cs typeface="Times New Roman" pitchFamily="18" charset="0"/>
              </a:rPr>
              <a:t>За допомогою спеціального безпілотного катамарану </a:t>
            </a:r>
            <a:r>
              <a:rPr lang="uk-UA" sz="2000" b="1" dirty="0" err="1" smtClean="0">
                <a:latin typeface="Times New Roman" pitchFamily="18" charset="0"/>
                <a:cs typeface="Times New Roman" pitchFamily="18" charset="0"/>
              </a:rPr>
              <a:t>Sonobot</a:t>
            </a:r>
            <a:r>
              <a:rPr lang="ru-RU" sz="2000" b="1"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необхідно очистити прибережні зони Чорного моря від вибухових боєприпасів та уламків ракет.</a:t>
            </a:r>
          </a:p>
          <a:p>
            <a:pPr algn="just"/>
            <a:endParaRPr lang="uk-UA" sz="2000" b="1" dirty="0" smtClean="0">
              <a:latin typeface="Times New Roman" pitchFamily="18" charset="0"/>
              <a:cs typeface="Times New Roman" pitchFamily="18" charset="0"/>
            </a:endParaRPr>
          </a:p>
          <a:p>
            <a:pPr algn="just">
              <a:buFont typeface="Wingdings" pitchFamily="2" charset="2"/>
              <a:buChar char="v"/>
            </a:pPr>
            <a:r>
              <a:rPr lang="uk-UA" sz="2000" b="1" dirty="0" smtClean="0">
                <a:latin typeface="Times New Roman" pitchFamily="18" charset="0"/>
                <a:cs typeface="Times New Roman" pitchFamily="18" charset="0"/>
              </a:rPr>
              <a:t>Це дасть змогу зменшити загрозу для живої фауни Чорного моря в подальшому.</a:t>
            </a:r>
          </a:p>
          <a:p>
            <a:pPr algn="just"/>
            <a:endParaRPr lang="uk-UA" sz="2000" b="1" dirty="0" smtClean="0">
              <a:latin typeface="Times New Roman" pitchFamily="18" charset="0"/>
              <a:cs typeface="Times New Roman" pitchFamily="18" charset="0"/>
            </a:endParaRPr>
          </a:p>
          <a:p>
            <a:pPr algn="just">
              <a:buFont typeface="Wingdings" pitchFamily="2" charset="2"/>
              <a:buChar char="v"/>
            </a:pPr>
            <a:r>
              <a:rPr lang="uk-UA" sz="2000" b="1" dirty="0" smtClean="0">
                <a:latin typeface="Times New Roman" pitchFamily="18" charset="0"/>
                <a:cs typeface="Times New Roman" pitchFamily="18" charset="0"/>
              </a:rPr>
              <a:t>І в першу  чергу, до цього повинні підключитися  такі Чорноморські країни: Румунія, Болгарія, Туреччина та Грузія.</a:t>
            </a:r>
          </a:p>
        </p:txBody>
      </p:sp>
      <p:pic>
        <p:nvPicPr>
          <p:cNvPr id="32770" name="Picture 2" descr="Небезпечні хімікати, мертва риба». Війна Росії проти України «вбиває» Чорне  та Азовське моря"/>
          <p:cNvPicPr>
            <a:picLocks noChangeAspect="1" noChangeArrowheads="1"/>
          </p:cNvPicPr>
          <p:nvPr/>
        </p:nvPicPr>
        <p:blipFill>
          <a:blip r:embed="rId3" cstate="print"/>
          <a:srcRect/>
          <a:stretch>
            <a:fillRect/>
          </a:stretch>
        </p:blipFill>
        <p:spPr bwMode="auto">
          <a:xfrm>
            <a:off x="5508104" y="332655"/>
            <a:ext cx="3384376" cy="1905279"/>
          </a:xfrm>
          <a:prstGeom prst="rect">
            <a:avLst/>
          </a:prstGeom>
          <a:noFill/>
          <a:effectLst>
            <a:outerShdw blurRad="50800" dist="38100" dir="18900000" sx="102000" sy="102000" algn="bl" rotWithShape="0">
              <a:prstClr val="black">
                <a:alpha val="40000"/>
              </a:prstClr>
            </a:outerShdw>
          </a:effectLst>
        </p:spPr>
      </p:pic>
      <p:pic>
        <p:nvPicPr>
          <p:cNvPr id="32772" name="Picture 4" descr="У Чорному морі масово гинуть дельфіни: як на них впливає війна / В Україні  / Судово-юридична газета"/>
          <p:cNvPicPr>
            <a:picLocks noChangeAspect="1" noChangeArrowheads="1"/>
          </p:cNvPicPr>
          <p:nvPr/>
        </p:nvPicPr>
        <p:blipFill>
          <a:blip r:embed="rId4" cstate="print"/>
          <a:srcRect/>
          <a:stretch>
            <a:fillRect/>
          </a:stretch>
        </p:blipFill>
        <p:spPr bwMode="auto">
          <a:xfrm>
            <a:off x="5508104" y="2348880"/>
            <a:ext cx="3384376" cy="2538282"/>
          </a:xfrm>
          <a:prstGeom prst="rect">
            <a:avLst/>
          </a:prstGeom>
          <a:noFill/>
          <a:effectLst>
            <a:outerShdw blurRad="50800" dist="38100" dir="18900000" sx="102000" sy="102000" algn="bl" rotWithShape="0">
              <a:prstClr val="black">
                <a:alpha val="40000"/>
              </a:prstClr>
            </a:outerShdw>
          </a:effectLst>
        </p:spPr>
      </p:pic>
      <p:pic>
        <p:nvPicPr>
          <p:cNvPr id="32774" name="Picture 6" descr="Рішення для перемоги: Німеччина передала Україні 15 надводних безпілотників  Sonobot – Рубрика"/>
          <p:cNvPicPr>
            <a:picLocks noChangeAspect="1" noChangeArrowheads="1"/>
          </p:cNvPicPr>
          <p:nvPr/>
        </p:nvPicPr>
        <p:blipFill>
          <a:blip r:embed="rId5" cstate="print"/>
          <a:srcRect/>
          <a:stretch>
            <a:fillRect/>
          </a:stretch>
        </p:blipFill>
        <p:spPr bwMode="auto">
          <a:xfrm>
            <a:off x="5796136" y="5013176"/>
            <a:ext cx="2816313" cy="1584176"/>
          </a:xfrm>
          <a:prstGeom prst="rect">
            <a:avLst/>
          </a:prstGeom>
          <a:noFill/>
          <a:effectLst>
            <a:outerShdw blurRad="50800" dist="38100" dir="18900000" sx="102000" sy="102000" algn="b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395536" y="908720"/>
            <a:ext cx="8352928" cy="3456384"/>
          </a:xfrm>
          <a:prstGeom prst="roundRect">
            <a:avLst/>
          </a:prstGeom>
          <a:solidFill>
            <a:srgbClr val="FFC0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Заголовок 1"/>
          <p:cNvSpPr txBox="1">
            <a:spLocks/>
          </p:cNvSpPr>
          <p:nvPr/>
        </p:nvSpPr>
        <p:spPr>
          <a:xfrm>
            <a:off x="323528" y="1124744"/>
            <a:ext cx="8136904" cy="3240360"/>
          </a:xfrm>
          <a:prstGeom prst="rect">
            <a:avLst/>
          </a:prstGeom>
        </p:spPr>
        <p:txBody>
          <a:bodyPr vert="horz" lIns="0" rIns="0" bIns="0" anchor="b">
            <a:noAutofit/>
          </a:bodyPr>
          <a:lstStyle/>
          <a:p>
            <a:pPr marL="342900" indent="-342900" algn="just">
              <a:spcBef>
                <a:spcPct val="0"/>
              </a:spcBef>
              <a:defRPr/>
            </a:pPr>
            <a:r>
              <a:rPr lang="uk-UA" b="1" dirty="0" smtClean="0">
                <a:latin typeface="Times New Roman" pitchFamily="18" charset="0"/>
                <a:cs typeface="Times New Roman" pitchFamily="18" charset="0"/>
              </a:rPr>
              <a:t>      Отже, екоцид на території України, який став результатом російської війни на українських землях, спричинив забруднення ґрунту, річок і озер, втрату дерев та рослин, загибель тварин, знищення природних заповідників тощо. Від екоциду найбільше постраждали Південь та Схід України, найменше - Центр та Північ України.  Тому, вже сьогодні, демократичний світ має негайно реагувати та рішуче, щоб запобігти подальшим масштабним проблемам. На сьогодні, офіційно зареєстровано понад 1000 фактів прямих атак російськими окупантами, які завдали надзвичайно велику шкоду природному середовищу України, представників фауни та флори, особливо тим, які були занесеними до Червоної книги України. </a:t>
            </a:r>
          </a:p>
          <a:p>
            <a:pPr marL="342900" indent="-342900" algn="ctr">
              <a:spcBef>
                <a:spcPct val="0"/>
              </a:spcBef>
              <a:defRPr/>
            </a:pPr>
            <a:endParaRPr lang="uk-UA" sz="1600" b="1" dirty="0" smtClean="0">
              <a:latin typeface="Times New Roman" pitchFamily="18" charset="0"/>
              <a:cs typeface="Times New Roman" pitchFamily="18" charset="0"/>
            </a:endParaRPr>
          </a:p>
        </p:txBody>
      </p:sp>
      <p:sp>
        <p:nvSpPr>
          <p:cNvPr id="6" name="Заголовок 1"/>
          <p:cNvSpPr txBox="1">
            <a:spLocks/>
          </p:cNvSpPr>
          <p:nvPr/>
        </p:nvSpPr>
        <p:spPr bwMode="auto">
          <a:xfrm>
            <a:off x="395536" y="188640"/>
            <a:ext cx="7416800" cy="720725"/>
          </a:xfrm>
          <a:prstGeom prst="rect">
            <a:avLst/>
          </a:prstGeom>
          <a:noFill/>
          <a:ln w="9525">
            <a:noFill/>
            <a:miter lim="800000"/>
            <a:headEnd/>
            <a:tailEnd/>
          </a:ln>
        </p:spPr>
        <p:txBody>
          <a:bodyPr anchor="ctr"/>
          <a:lstStyle/>
          <a:p>
            <a:pPr>
              <a:defRPr/>
            </a:pPr>
            <a:r>
              <a:rPr lang="uk-UA" altLang="uk-UA" sz="2800" b="1" kern="0" dirty="0" smtClean="0">
                <a:solidFill>
                  <a:schemeClr val="bg1"/>
                </a:solidFill>
                <a:latin typeface="Times New Roman" pitchFamily="18" charset="0"/>
                <a:ea typeface="+mj-ea"/>
                <a:cs typeface="Times New Roman" pitchFamily="18" charset="0"/>
              </a:rPr>
              <a:t>ВИСНОВОК</a:t>
            </a:r>
            <a:endParaRPr lang="uk-UA" altLang="uk-UA" sz="2800" b="1" kern="0" dirty="0">
              <a:solidFill>
                <a:schemeClr val="bg1"/>
              </a:solidFill>
              <a:latin typeface="Times New Roman" pitchFamily="18" charset="0"/>
              <a:ea typeface="+mj-ea"/>
              <a:cs typeface="Times New Roman" pitchFamily="18" charset="0"/>
            </a:endParaRPr>
          </a:p>
        </p:txBody>
      </p:sp>
      <p:pic>
        <p:nvPicPr>
          <p:cNvPr id="5122" name="Picture 2" descr="Екоцид України та загроза голоду у світі: як російська агресія впливає на  кліматичні зміни – АрміяInform"/>
          <p:cNvPicPr>
            <a:picLocks noChangeAspect="1" noChangeArrowheads="1"/>
          </p:cNvPicPr>
          <p:nvPr/>
        </p:nvPicPr>
        <p:blipFill>
          <a:blip r:embed="rId3" cstate="print"/>
          <a:srcRect/>
          <a:stretch>
            <a:fillRect/>
          </a:stretch>
        </p:blipFill>
        <p:spPr bwMode="auto">
          <a:xfrm>
            <a:off x="395536" y="4509120"/>
            <a:ext cx="3456384" cy="2160240"/>
          </a:xfrm>
          <a:prstGeom prst="rect">
            <a:avLst/>
          </a:prstGeom>
          <a:noFill/>
        </p:spPr>
      </p:pic>
      <p:pic>
        <p:nvPicPr>
          <p:cNvPr id="5124" name="Picture 4" descr="Екозахисники б'ють на сполох – Росія чинить екоцид в Україні — Ексклюзив ТСН"/>
          <p:cNvPicPr>
            <a:picLocks noChangeAspect="1" noChangeArrowheads="1"/>
          </p:cNvPicPr>
          <p:nvPr/>
        </p:nvPicPr>
        <p:blipFill>
          <a:blip r:embed="rId4" cstate="print"/>
          <a:srcRect/>
          <a:stretch>
            <a:fillRect/>
          </a:stretch>
        </p:blipFill>
        <p:spPr bwMode="auto">
          <a:xfrm>
            <a:off x="5220072" y="4509120"/>
            <a:ext cx="3356620" cy="210180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Горизонтальный свиток 3"/>
          <p:cNvSpPr/>
          <p:nvPr/>
        </p:nvSpPr>
        <p:spPr>
          <a:xfrm>
            <a:off x="755576" y="1196752"/>
            <a:ext cx="7560840" cy="4032448"/>
          </a:xfrm>
          <a:prstGeom prst="horizontalScroll">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Заголовок 1"/>
          <p:cNvSpPr txBox="1">
            <a:spLocks/>
          </p:cNvSpPr>
          <p:nvPr/>
        </p:nvSpPr>
        <p:spPr>
          <a:xfrm>
            <a:off x="1403648" y="1988840"/>
            <a:ext cx="6912768" cy="2592288"/>
          </a:xfrm>
          <a:prstGeom prst="rect">
            <a:avLst/>
          </a:prstGeom>
        </p:spPr>
        <p:txBody>
          <a:bodyPr vert="horz" lIns="0" rIns="0" bIns="0" anchor="b">
            <a:noAutofit/>
          </a:bodyPr>
          <a:lstStyle/>
          <a:p>
            <a:pPr algn="ctr"/>
            <a:r>
              <a:rPr lang="uk-UA" sz="2000" b="1" dirty="0" smtClean="0">
                <a:latin typeface="Times New Roman" pitchFamily="18" charset="0"/>
                <a:cs typeface="Times New Roman" pitchFamily="18" charset="0"/>
              </a:rPr>
              <a:t>СПИСОК ВИКОРИСТАНИХ  ДЖЕРЕЛ</a:t>
            </a:r>
            <a:r>
              <a:rPr lang="uk-UA" sz="2000" dirty="0" smtClean="0"/>
              <a:t> </a:t>
            </a:r>
            <a:r>
              <a:rPr lang="uk-UA" sz="2000" b="1" u="sng" dirty="0" smtClean="0">
                <a:solidFill>
                  <a:schemeClr val="tx1">
                    <a:lumMod val="95000"/>
                    <a:lumOff val="5000"/>
                  </a:schemeClr>
                </a:solidFill>
                <a:latin typeface="Times New Roman" pitchFamily="18" charset="0"/>
                <a:cs typeface="Times New Roman" pitchFamily="18" charset="0"/>
                <a:hlinkClick r:id="rId3"/>
              </a:rPr>
              <a:t>https://life.pravda.com.ua/columns/2023/06/14/254848/</a:t>
            </a:r>
            <a:endParaRPr lang="uk-UA" sz="2000" b="1" dirty="0" smtClean="0">
              <a:solidFill>
                <a:schemeClr val="tx1">
                  <a:lumMod val="95000"/>
                  <a:lumOff val="5000"/>
                </a:schemeClr>
              </a:solidFill>
              <a:latin typeface="Times New Roman" pitchFamily="18" charset="0"/>
              <a:cs typeface="Times New Roman" pitchFamily="18" charset="0"/>
            </a:endParaRPr>
          </a:p>
          <a:p>
            <a:pPr algn="ctr"/>
            <a:r>
              <a:rPr lang="uk-UA" sz="2000" b="1" u="sng" dirty="0" smtClean="0">
                <a:solidFill>
                  <a:schemeClr val="tx1">
                    <a:lumMod val="95000"/>
                    <a:lumOff val="5000"/>
                  </a:schemeClr>
                </a:solidFill>
                <a:latin typeface="Times New Roman" pitchFamily="18" charset="0"/>
                <a:cs typeface="Times New Roman" pitchFamily="18" charset="0"/>
                <a:hlinkClick r:id="rId4"/>
              </a:rPr>
              <a:t>https://suspilne.media/501604-so-take-ekocid-korotko-i-golovne-pro-zakonodavstvo-ta-prikladi/</a:t>
            </a:r>
            <a:endParaRPr lang="uk-UA" sz="2000" b="1" dirty="0" smtClean="0">
              <a:solidFill>
                <a:schemeClr val="tx1">
                  <a:lumMod val="95000"/>
                  <a:lumOff val="5000"/>
                </a:schemeClr>
              </a:solidFill>
              <a:latin typeface="Times New Roman" pitchFamily="18" charset="0"/>
              <a:cs typeface="Times New Roman" pitchFamily="18" charset="0"/>
            </a:endParaRPr>
          </a:p>
          <a:p>
            <a:pPr algn="ctr"/>
            <a:r>
              <a:rPr lang="uk-UA" sz="2000" b="1" i="1" dirty="0" smtClean="0">
                <a:solidFill>
                  <a:schemeClr val="tx1">
                    <a:lumMod val="95000"/>
                    <a:lumOff val="5000"/>
                  </a:schemeClr>
                </a:solidFill>
                <a:latin typeface="Times New Roman" pitchFamily="18" charset="0"/>
                <a:cs typeface="Times New Roman" pitchFamily="18" charset="0"/>
              </a:rPr>
              <a:t>О. В. Буткевич</a:t>
            </a:r>
            <a:r>
              <a:rPr lang="uk-UA" sz="2000" b="1" dirty="0" smtClean="0">
                <a:solidFill>
                  <a:schemeClr val="tx1">
                    <a:lumMod val="95000"/>
                    <a:lumOff val="5000"/>
                  </a:schemeClr>
                </a:solidFill>
                <a:latin typeface="Times New Roman" pitchFamily="18" charset="0"/>
                <a:cs typeface="Times New Roman" pitchFamily="18" charset="0"/>
              </a:rPr>
              <a:t>. Екоцид // </a:t>
            </a:r>
            <a:r>
              <a:rPr lang="uk-UA" sz="2000" b="1" u="sng" dirty="0" smtClean="0">
                <a:solidFill>
                  <a:schemeClr val="tx1">
                    <a:lumMod val="95000"/>
                    <a:lumOff val="5000"/>
                  </a:schemeClr>
                </a:solidFill>
                <a:latin typeface="Times New Roman" pitchFamily="18" charset="0"/>
                <a:cs typeface="Times New Roman" pitchFamily="18" charset="0"/>
                <a:hlinkClick r:id="rId5" tooltip="Українська дипломатична енциклопедія"/>
              </a:rPr>
              <a:t>Українська дипломатична енциклопедія</a:t>
            </a:r>
            <a:r>
              <a:rPr lang="uk-UA" sz="2000" b="1" dirty="0" smtClean="0">
                <a:solidFill>
                  <a:schemeClr val="tx1">
                    <a:lumMod val="95000"/>
                    <a:lumOff val="5000"/>
                  </a:schemeClr>
                </a:solidFill>
                <a:latin typeface="Times New Roman" pitchFamily="18" charset="0"/>
                <a:cs typeface="Times New Roman" pitchFamily="18" charset="0"/>
              </a:rPr>
              <a:t>: </a:t>
            </a:r>
            <a:r>
              <a:rPr lang="uk-UA" sz="2000" b="1" dirty="0" smtClean="0"/>
              <a:t>У 2-х т./</a:t>
            </a:r>
            <a:r>
              <a:rPr lang="uk-UA" sz="2000" b="1" dirty="0" err="1" smtClean="0"/>
              <a:t>Редкол</a:t>
            </a:r>
            <a:r>
              <a:rPr lang="uk-UA" sz="2000" b="1" dirty="0" smtClean="0"/>
              <a:t>.:Л. В. </a:t>
            </a:r>
            <a:r>
              <a:rPr lang="uk-UA" sz="2000" b="1" dirty="0" err="1" smtClean="0"/>
              <a:t>Губерський</a:t>
            </a:r>
            <a:r>
              <a:rPr lang="uk-UA" sz="2000" b="1" dirty="0" smtClean="0"/>
              <a:t> (голова) та ін. — К: Знання України, 2004</a:t>
            </a:r>
            <a:r>
              <a:rPr lang="ru-RU" sz="2000" dirty="0" smtClean="0"/>
              <a:t> — Т.1.</a:t>
            </a:r>
            <a:endParaRPr lang="uk-UA" sz="2000" b="1"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395536" y="1124744"/>
            <a:ext cx="324036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dirty="0"/>
          </a:p>
        </p:txBody>
      </p:sp>
      <p:sp>
        <p:nvSpPr>
          <p:cNvPr id="5" name="Заголовок 1"/>
          <p:cNvSpPr txBox="1">
            <a:spLocks/>
          </p:cNvSpPr>
          <p:nvPr/>
        </p:nvSpPr>
        <p:spPr>
          <a:xfrm>
            <a:off x="539552" y="1268760"/>
            <a:ext cx="3024336" cy="576064"/>
          </a:xfrm>
          <a:prstGeom prst="rect">
            <a:avLst/>
          </a:prstGeom>
        </p:spPr>
        <p:txBody>
          <a:bodyPr vert="horz" lIns="0" rIns="0" bIns="0" anchor="b">
            <a:noAutofit/>
          </a:bodyPr>
          <a:lstStyle/>
          <a:p>
            <a:pPr lvl="0" algn="ctr">
              <a:spcBef>
                <a:spcPct val="0"/>
              </a:spcBef>
              <a:defRPr/>
            </a:pPr>
            <a:r>
              <a:rPr lang="ru-RU" sz="2400" b="1" dirty="0" smtClean="0">
                <a:latin typeface="Times New Roman" pitchFamily="18" charset="0"/>
                <a:cs typeface="Times New Roman" pitchFamily="18" charset="0"/>
              </a:rPr>
              <a:t>Мета </a:t>
            </a:r>
            <a:r>
              <a:rPr lang="uk-UA" sz="2400" b="1" dirty="0" smtClean="0">
                <a:latin typeface="Times New Roman" pitchFamily="18" charset="0"/>
                <a:cs typeface="Times New Roman" pitchFamily="18" charset="0"/>
              </a:rPr>
              <a:t>наукового </a:t>
            </a:r>
            <a:r>
              <a:rPr lang="uk-UA" sz="2400" b="1" dirty="0" err="1" smtClean="0">
                <a:latin typeface="Times New Roman" pitchFamily="18" charset="0"/>
                <a:cs typeface="Times New Roman" pitchFamily="18" charset="0"/>
              </a:rPr>
              <a:t>проєкту</a:t>
            </a:r>
            <a:r>
              <a:rPr lang="uk-UA"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endParaRPr kumimoji="0" lang="uk-UA"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Скругленный прямоугольник 5"/>
          <p:cNvSpPr/>
          <p:nvPr/>
        </p:nvSpPr>
        <p:spPr>
          <a:xfrm>
            <a:off x="3779912" y="1196752"/>
            <a:ext cx="5040560" cy="1512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dirty="0"/>
          </a:p>
        </p:txBody>
      </p:sp>
      <p:sp>
        <p:nvSpPr>
          <p:cNvPr id="7" name="Заголовок 1"/>
          <p:cNvSpPr txBox="1">
            <a:spLocks/>
          </p:cNvSpPr>
          <p:nvPr/>
        </p:nvSpPr>
        <p:spPr>
          <a:xfrm>
            <a:off x="3851920" y="1196752"/>
            <a:ext cx="4824536" cy="1512168"/>
          </a:xfrm>
          <a:prstGeom prst="rect">
            <a:avLst/>
          </a:prstGeom>
        </p:spPr>
        <p:txBody>
          <a:bodyPr vert="horz" lIns="0" rIns="0" bIns="0" anchor="b">
            <a:noAutofit/>
          </a:bodyPr>
          <a:lstStyle/>
          <a:p>
            <a:pPr algn="ctr">
              <a:spcBef>
                <a:spcPct val="0"/>
              </a:spcBef>
              <a:defRPr/>
            </a:pPr>
            <a:r>
              <a:rPr lang="uk-UA" sz="2000" b="1" dirty="0" smtClean="0">
                <a:latin typeface="Times New Roman" pitchFamily="18" charset="0"/>
                <a:cs typeface="Times New Roman" pitchFamily="18" charset="0"/>
              </a:rPr>
              <a:t>полягає у детальному  вивченні та  дослідженні  застосування російськими окупантами екоциду на території України</a:t>
            </a:r>
            <a:r>
              <a:rPr lang="uk-UA" sz="2400" dirty="0" smtClean="0"/>
              <a:t>. </a:t>
            </a:r>
          </a:p>
        </p:txBody>
      </p:sp>
      <p:sp>
        <p:nvSpPr>
          <p:cNvPr id="8" name="Скругленный прямоугольник 7"/>
          <p:cNvSpPr/>
          <p:nvPr/>
        </p:nvSpPr>
        <p:spPr>
          <a:xfrm>
            <a:off x="179512" y="3861048"/>
            <a:ext cx="331236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dirty="0"/>
          </a:p>
        </p:txBody>
      </p:sp>
      <p:sp>
        <p:nvSpPr>
          <p:cNvPr id="9" name="Заголовок 1"/>
          <p:cNvSpPr txBox="1">
            <a:spLocks/>
          </p:cNvSpPr>
          <p:nvPr/>
        </p:nvSpPr>
        <p:spPr>
          <a:xfrm>
            <a:off x="251520" y="3861048"/>
            <a:ext cx="3168352" cy="792088"/>
          </a:xfrm>
          <a:prstGeom prst="rect">
            <a:avLst/>
          </a:prstGeom>
        </p:spPr>
        <p:txBody>
          <a:bodyPr vert="horz" lIns="0" rIns="0" bIns="0" anchor="b">
            <a:noAutofit/>
          </a:bodyPr>
          <a:lstStyle/>
          <a:p>
            <a:pPr lvl="0" algn="ctr">
              <a:spcBef>
                <a:spcPct val="0"/>
              </a:spcBef>
              <a:defRPr/>
            </a:pPr>
            <a:r>
              <a:rPr lang="uk-UA" sz="2400" b="1" dirty="0" smtClean="0">
                <a:latin typeface="Times New Roman" pitchFamily="18" charset="0"/>
                <a:cs typeface="Times New Roman" pitchFamily="18" charset="0"/>
              </a:rPr>
              <a:t>Основні завдання</a:t>
            </a:r>
          </a:p>
          <a:p>
            <a:pPr lvl="0" algn="ctr">
              <a:spcBef>
                <a:spcPct val="0"/>
              </a:spcBef>
              <a:defRPr/>
            </a:pPr>
            <a:r>
              <a:rPr lang="uk-UA" sz="2400" b="1" dirty="0" smtClean="0">
                <a:latin typeface="Times New Roman" pitchFamily="18" charset="0"/>
                <a:cs typeface="Times New Roman" pitchFamily="18" charset="0"/>
              </a:rPr>
              <a:t>наукового </a:t>
            </a:r>
            <a:r>
              <a:rPr lang="uk-UA" sz="2400" b="1" dirty="0" err="1" smtClean="0">
                <a:latin typeface="Times New Roman" pitchFamily="18" charset="0"/>
                <a:cs typeface="Times New Roman" pitchFamily="18" charset="0"/>
              </a:rPr>
              <a:t>проєкту</a:t>
            </a:r>
            <a:r>
              <a:rPr lang="uk-UA" sz="2400" b="1" dirty="0" smtClean="0">
                <a:latin typeface="Times New Roman" pitchFamily="18" charset="0"/>
                <a:cs typeface="Times New Roman" pitchFamily="18" charset="0"/>
              </a:rPr>
              <a:t>:</a:t>
            </a:r>
            <a:endParaRPr kumimoji="0" lang="uk-UA"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Скругленный прямоугольник 9"/>
          <p:cNvSpPr/>
          <p:nvPr/>
        </p:nvSpPr>
        <p:spPr>
          <a:xfrm>
            <a:off x="3563888" y="2924944"/>
            <a:ext cx="5328592" cy="3600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dirty="0"/>
          </a:p>
        </p:txBody>
      </p:sp>
      <p:sp>
        <p:nvSpPr>
          <p:cNvPr id="11" name="Заголовок 1"/>
          <p:cNvSpPr txBox="1">
            <a:spLocks/>
          </p:cNvSpPr>
          <p:nvPr/>
        </p:nvSpPr>
        <p:spPr>
          <a:xfrm>
            <a:off x="3779912" y="2996952"/>
            <a:ext cx="4968552" cy="3384376"/>
          </a:xfrm>
          <a:prstGeom prst="rect">
            <a:avLst/>
          </a:prstGeom>
        </p:spPr>
        <p:txBody>
          <a:bodyPr vert="horz" lIns="0" rIns="0" bIns="0" anchor="b">
            <a:noAutofit/>
          </a:bodyPr>
          <a:lstStyle/>
          <a:p>
            <a:pPr>
              <a:buFontTx/>
              <a:buChar char="-"/>
            </a:pPr>
            <a:r>
              <a:rPr lang="uk-UA" b="1" dirty="0" smtClean="0">
                <a:latin typeface="Times New Roman" pitchFamily="18" charset="0"/>
                <a:cs typeface="Times New Roman" pitchFamily="18" charset="0"/>
              </a:rPr>
              <a:t>визначити  поняття «екоцид та його негативні наслідки на природу та все живе в ній;</a:t>
            </a:r>
          </a:p>
          <a:p>
            <a:pPr>
              <a:buFontTx/>
              <a:buChar char="-"/>
            </a:pPr>
            <a:endParaRPr lang="uk-UA" b="1" dirty="0" smtClean="0">
              <a:latin typeface="Times New Roman" pitchFamily="18" charset="0"/>
              <a:cs typeface="Times New Roman" pitchFamily="18" charset="0"/>
            </a:endParaRPr>
          </a:p>
          <a:p>
            <a:pPr>
              <a:buFontTx/>
              <a:buChar char="-"/>
            </a:pPr>
            <a:r>
              <a:rPr lang="uk-UA" b="1" dirty="0" smtClean="0">
                <a:latin typeface="Times New Roman" pitchFamily="18" charset="0"/>
                <a:cs typeface="Times New Roman" pitchFamily="18" charset="0"/>
              </a:rPr>
              <a:t>дослідити негативний вплив застосування фосфорних бомб ракет та інших злочинних дій російських окупантів на природне середовище України, а також їхні наслідки для фауни і флори;</a:t>
            </a:r>
          </a:p>
          <a:p>
            <a:pPr>
              <a:buFontTx/>
              <a:buChar char="-"/>
            </a:pPr>
            <a:endParaRPr lang="uk-UA" b="1" dirty="0" smtClean="0">
              <a:latin typeface="Times New Roman" pitchFamily="18" charset="0"/>
              <a:cs typeface="Times New Roman" pitchFamily="18" charset="0"/>
            </a:endParaRPr>
          </a:p>
          <a:p>
            <a:r>
              <a:rPr lang="uk-UA" b="1" dirty="0" smtClean="0">
                <a:latin typeface="Times New Roman" pitchFamily="18" charset="0"/>
                <a:cs typeface="Times New Roman" pitchFamily="18" charset="0"/>
              </a:rPr>
              <a:t>- визначити  наслідки забруднення вод Чорного моря нафтопродуктами, різними отруйно-хімічними та токсичними речовинами.</a:t>
            </a:r>
          </a:p>
        </p:txBody>
      </p:sp>
      <p:pic>
        <p:nvPicPr>
          <p:cNvPr id="13314" name="Picture 2" descr="Фосфорні бомби - що це таке і як надати першу допомогу | РБК Украина"/>
          <p:cNvPicPr>
            <a:picLocks noChangeAspect="1" noChangeArrowheads="1"/>
          </p:cNvPicPr>
          <p:nvPr/>
        </p:nvPicPr>
        <p:blipFill>
          <a:blip r:embed="rId3" cstate="print"/>
          <a:srcRect/>
          <a:stretch>
            <a:fillRect/>
          </a:stretch>
        </p:blipFill>
        <p:spPr bwMode="auto">
          <a:xfrm>
            <a:off x="323528" y="1916832"/>
            <a:ext cx="2880320" cy="1816817"/>
          </a:xfrm>
          <a:prstGeom prst="rect">
            <a:avLst/>
          </a:prstGeom>
          <a:noFill/>
          <a:effectLst>
            <a:outerShdw blurRad="50800" dist="38100" dir="18900000" sx="101000" sy="101000" algn="bl" rotWithShape="0">
              <a:prstClr val="black">
                <a:alpha val="40000"/>
              </a:prstClr>
            </a:outerShdw>
          </a:effectLst>
        </p:spPr>
      </p:pic>
      <p:pic>
        <p:nvPicPr>
          <p:cNvPr id="13316" name="Picture 4" descr="В Одесской области в результате попадания вражеских ракет вспыхнули пожары  | Украинская правда"/>
          <p:cNvPicPr>
            <a:picLocks noChangeAspect="1" noChangeArrowheads="1"/>
          </p:cNvPicPr>
          <p:nvPr/>
        </p:nvPicPr>
        <p:blipFill>
          <a:blip r:embed="rId4" cstate="print"/>
          <a:srcRect/>
          <a:stretch>
            <a:fillRect/>
          </a:stretch>
        </p:blipFill>
        <p:spPr bwMode="auto">
          <a:xfrm>
            <a:off x="323528" y="4797152"/>
            <a:ext cx="2936354" cy="1646912"/>
          </a:xfrm>
          <a:prstGeom prst="rect">
            <a:avLst/>
          </a:prstGeom>
          <a:noFill/>
          <a:effectLst>
            <a:outerShdw blurRad="50800" dist="38100" dir="18900000" sx="101000" sy="101000" algn="bl" rotWithShape="0">
              <a:prstClr val="black">
                <a:alpha val="40000"/>
              </a:prstClr>
            </a:outerShdw>
          </a:effectLst>
        </p:spPr>
      </p:pic>
      <p:sp>
        <p:nvSpPr>
          <p:cNvPr id="13" name="Заголовок 1"/>
          <p:cNvSpPr txBox="1">
            <a:spLocks/>
          </p:cNvSpPr>
          <p:nvPr/>
        </p:nvSpPr>
        <p:spPr>
          <a:xfrm>
            <a:off x="467544" y="260648"/>
            <a:ext cx="2448272" cy="576064"/>
          </a:xfrm>
          <a:prstGeom prst="rect">
            <a:avLst/>
          </a:prstGeom>
        </p:spPr>
        <p:txBody>
          <a:bodyPr vert="horz" lIns="0" rIns="0" bIns="0" anchor="b">
            <a:noAutofit/>
          </a:bodyPr>
          <a:lstStyle/>
          <a:p>
            <a:pPr lvl="0" algn="ctr">
              <a:spcBef>
                <a:spcPct val="0"/>
              </a:spcBef>
              <a:defRPr/>
            </a:pPr>
            <a:r>
              <a:rPr kumimoji="0" lang="uk-UA"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ВСТУП</a:t>
            </a:r>
            <a:endParaRPr kumimoji="0" lang="uk-UA" sz="32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251520" y="188640"/>
            <a:ext cx="324036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dirty="0"/>
          </a:p>
        </p:txBody>
      </p:sp>
      <p:sp>
        <p:nvSpPr>
          <p:cNvPr id="5" name="Заголовок 1"/>
          <p:cNvSpPr txBox="1">
            <a:spLocks/>
          </p:cNvSpPr>
          <p:nvPr/>
        </p:nvSpPr>
        <p:spPr>
          <a:xfrm>
            <a:off x="395536" y="404664"/>
            <a:ext cx="3024336" cy="576064"/>
          </a:xfrm>
          <a:prstGeom prst="rect">
            <a:avLst/>
          </a:prstGeom>
        </p:spPr>
        <p:txBody>
          <a:bodyPr vert="horz" lIns="0" rIns="0" bIns="0" anchor="b">
            <a:noAutofit/>
          </a:bodyPr>
          <a:lstStyle/>
          <a:p>
            <a:pPr lvl="0" algn="ctr">
              <a:spcBef>
                <a:spcPct val="0"/>
              </a:spcBef>
              <a:defRPr/>
            </a:pPr>
            <a:r>
              <a:rPr lang="uk-UA" sz="2800" b="1" dirty="0" smtClean="0">
                <a:latin typeface="Times New Roman" pitchFamily="18" charset="0"/>
                <a:cs typeface="Times New Roman" pitchFamily="18" charset="0"/>
              </a:rPr>
              <a:t>Об</a:t>
            </a:r>
            <a:r>
              <a:rPr lang="en-US" sz="2800" b="1" dirty="0" smtClean="0">
                <a:latin typeface="Times New Roman" pitchFamily="18" charset="0"/>
                <a:cs typeface="Times New Roman" pitchFamily="18" charset="0"/>
              </a:rPr>
              <a:t>’</a:t>
            </a:r>
            <a:r>
              <a:rPr lang="uk-UA" sz="2800" b="1" dirty="0" err="1" smtClean="0">
                <a:latin typeface="Times New Roman" pitchFamily="18" charset="0"/>
                <a:cs typeface="Times New Roman" pitchFamily="18" charset="0"/>
              </a:rPr>
              <a:t>єкт</a:t>
            </a:r>
            <a:r>
              <a:rPr lang="uk-UA" sz="2800" b="1" dirty="0" smtClean="0">
                <a:latin typeface="Times New Roman" pitchFamily="18" charset="0"/>
                <a:cs typeface="Times New Roman" pitchFamily="18" charset="0"/>
              </a:rPr>
              <a:t> наукового </a:t>
            </a:r>
            <a:r>
              <a:rPr lang="uk-UA" sz="2800" b="1" dirty="0" err="1" smtClean="0">
                <a:latin typeface="Times New Roman" pitchFamily="18" charset="0"/>
                <a:cs typeface="Times New Roman" pitchFamily="18" charset="0"/>
              </a:rPr>
              <a:t>проєкту</a:t>
            </a:r>
            <a:r>
              <a:rPr lang="uk-UA" sz="2800" b="1" dirty="0"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a:t>
            </a:r>
            <a:r>
              <a:rPr kumimoji="0" lang="uk-UA"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endParaRPr kumimoji="0" lang="uk-UA"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Скругленный прямоугольник 5"/>
          <p:cNvSpPr/>
          <p:nvPr/>
        </p:nvSpPr>
        <p:spPr>
          <a:xfrm>
            <a:off x="3707904" y="188640"/>
            <a:ext cx="5184576"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dirty="0"/>
          </a:p>
        </p:txBody>
      </p:sp>
      <p:sp>
        <p:nvSpPr>
          <p:cNvPr id="7" name="Заголовок 1"/>
          <p:cNvSpPr txBox="1">
            <a:spLocks/>
          </p:cNvSpPr>
          <p:nvPr/>
        </p:nvSpPr>
        <p:spPr>
          <a:xfrm>
            <a:off x="3923928" y="332656"/>
            <a:ext cx="4536504" cy="1368152"/>
          </a:xfrm>
          <a:prstGeom prst="rect">
            <a:avLst/>
          </a:prstGeom>
        </p:spPr>
        <p:txBody>
          <a:bodyPr vert="horz" lIns="0" rIns="0" bIns="0" anchor="b">
            <a:noAutofit/>
          </a:bodyPr>
          <a:lstStyle/>
          <a:p>
            <a:pPr algn="ctr">
              <a:spcBef>
                <a:spcPct val="0"/>
              </a:spcBef>
              <a:defRPr/>
            </a:pPr>
            <a:r>
              <a:rPr lang="uk-UA" b="1" dirty="0" smtClean="0">
                <a:latin typeface="Times New Roman" pitchFamily="18" charset="0"/>
                <a:cs typeface="Times New Roman" pitchFamily="18" charset="0"/>
              </a:rPr>
              <a:t>наслідки небезпечних дій екоциду  на території України.</a:t>
            </a:r>
          </a:p>
          <a:p>
            <a:pPr algn="ctr">
              <a:spcBef>
                <a:spcPct val="0"/>
              </a:spcBef>
              <a:defRPr/>
            </a:pPr>
            <a:endParaRPr lang="uk-UA" sz="2400" dirty="0" smtClean="0"/>
          </a:p>
        </p:txBody>
      </p:sp>
      <p:sp>
        <p:nvSpPr>
          <p:cNvPr id="8" name="Скругленный прямоугольник 7"/>
          <p:cNvSpPr/>
          <p:nvPr/>
        </p:nvSpPr>
        <p:spPr>
          <a:xfrm>
            <a:off x="179512" y="3284984"/>
            <a:ext cx="331236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dirty="0"/>
          </a:p>
        </p:txBody>
      </p:sp>
      <p:sp>
        <p:nvSpPr>
          <p:cNvPr id="9" name="Заголовок 1"/>
          <p:cNvSpPr txBox="1">
            <a:spLocks/>
          </p:cNvSpPr>
          <p:nvPr/>
        </p:nvSpPr>
        <p:spPr>
          <a:xfrm>
            <a:off x="251520" y="3429000"/>
            <a:ext cx="3168352" cy="792088"/>
          </a:xfrm>
          <a:prstGeom prst="rect">
            <a:avLst/>
          </a:prstGeom>
        </p:spPr>
        <p:txBody>
          <a:bodyPr vert="horz" lIns="0" rIns="0" bIns="0" anchor="b">
            <a:noAutofit/>
          </a:bodyPr>
          <a:lstStyle/>
          <a:p>
            <a:pPr lvl="0" algn="ctr">
              <a:spcBef>
                <a:spcPct val="0"/>
              </a:spcBef>
              <a:defRPr/>
            </a:pPr>
            <a:r>
              <a:rPr lang="uk-UA" sz="2800" b="1" dirty="0" smtClean="0">
                <a:latin typeface="Times New Roman" pitchFamily="18" charset="0"/>
                <a:cs typeface="Times New Roman" pitchFamily="18" charset="0"/>
              </a:rPr>
              <a:t>Предмет наукового </a:t>
            </a:r>
            <a:r>
              <a:rPr lang="uk-UA" sz="2800" b="1" dirty="0" err="1" smtClean="0">
                <a:latin typeface="Times New Roman" pitchFamily="18" charset="0"/>
                <a:cs typeface="Times New Roman" pitchFamily="18" charset="0"/>
              </a:rPr>
              <a:t>проєкту</a:t>
            </a:r>
            <a:r>
              <a:rPr lang="uk-UA" sz="2800" b="1" dirty="0" smtClean="0">
                <a:latin typeface="Times New Roman" pitchFamily="18" charset="0"/>
                <a:cs typeface="Times New Roman" pitchFamily="18" charset="0"/>
              </a:rPr>
              <a:t>:</a:t>
            </a:r>
            <a:endParaRPr kumimoji="0" lang="uk-UA"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Скругленный прямоугольник 9"/>
          <p:cNvSpPr/>
          <p:nvPr/>
        </p:nvSpPr>
        <p:spPr>
          <a:xfrm>
            <a:off x="3563888" y="3212976"/>
            <a:ext cx="5400600"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dirty="0"/>
          </a:p>
        </p:txBody>
      </p:sp>
      <p:sp>
        <p:nvSpPr>
          <p:cNvPr id="11" name="Заголовок 1"/>
          <p:cNvSpPr txBox="1">
            <a:spLocks/>
          </p:cNvSpPr>
          <p:nvPr/>
        </p:nvSpPr>
        <p:spPr>
          <a:xfrm>
            <a:off x="3779912" y="3501008"/>
            <a:ext cx="4968552" cy="1512168"/>
          </a:xfrm>
          <a:prstGeom prst="rect">
            <a:avLst/>
          </a:prstGeom>
        </p:spPr>
        <p:txBody>
          <a:bodyPr vert="horz" lIns="0" rIns="0" bIns="0" anchor="b">
            <a:noAutofit/>
          </a:bodyPr>
          <a:lstStyle/>
          <a:p>
            <a:pPr>
              <a:buFontTx/>
              <a:buChar char="-"/>
            </a:pPr>
            <a:r>
              <a:rPr lang="uk-UA" b="1" dirty="0" smtClean="0">
                <a:latin typeface="Times New Roman" pitchFamily="18" charset="0"/>
                <a:cs typeface="Times New Roman" pitchFamily="18" charset="0"/>
              </a:rPr>
              <a:t>наслідки застосування російськими окупантами фосфорних бомб і ракет для всього природного середовища на Україні, та їхній вплив на формування екологічної катастрофи світового масштабу. </a:t>
            </a:r>
          </a:p>
        </p:txBody>
      </p:sp>
      <p:pic>
        <p:nvPicPr>
          <p:cNvPr id="31746" name="Picture 2" descr="ЗСУ підтвердили ракетний удар у Делятині - УП - Інформатор Івано-Франківськ"/>
          <p:cNvPicPr>
            <a:picLocks noChangeAspect="1" noChangeArrowheads="1"/>
          </p:cNvPicPr>
          <p:nvPr/>
        </p:nvPicPr>
        <p:blipFill>
          <a:blip r:embed="rId3" cstate="print"/>
          <a:srcRect/>
          <a:stretch>
            <a:fillRect/>
          </a:stretch>
        </p:blipFill>
        <p:spPr bwMode="auto">
          <a:xfrm>
            <a:off x="251520" y="1124744"/>
            <a:ext cx="3132348" cy="2088232"/>
          </a:xfrm>
          <a:prstGeom prst="rect">
            <a:avLst/>
          </a:prstGeom>
          <a:noFill/>
          <a:effectLst>
            <a:outerShdw blurRad="50800" dist="38100" dir="18900000" sx="101000" sy="101000" algn="bl" rotWithShape="0">
              <a:prstClr val="black">
                <a:alpha val="40000"/>
              </a:prstClr>
            </a:outerShdw>
          </a:effectLst>
        </p:spPr>
      </p:pic>
      <p:pic>
        <p:nvPicPr>
          <p:cNvPr id="31748" name="Picture 4" descr="Як обстріли та бої впливають на наше довкілля. Запитуємо в українських та  міжнародних фахівців — The Village Україна"/>
          <p:cNvPicPr>
            <a:picLocks noChangeAspect="1" noChangeArrowheads="1"/>
          </p:cNvPicPr>
          <p:nvPr/>
        </p:nvPicPr>
        <p:blipFill>
          <a:blip r:embed="rId4" cstate="print"/>
          <a:srcRect/>
          <a:stretch>
            <a:fillRect/>
          </a:stretch>
        </p:blipFill>
        <p:spPr bwMode="auto">
          <a:xfrm>
            <a:off x="323528" y="4581128"/>
            <a:ext cx="3096344" cy="2016224"/>
          </a:xfrm>
          <a:prstGeom prst="rect">
            <a:avLst/>
          </a:prstGeom>
          <a:noFill/>
          <a:effectLst>
            <a:outerShdw blurRad="50800" dist="38100" dir="18900000" sx="101000" sy="101000" algn="b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Скругленный прямоугольник 7"/>
          <p:cNvSpPr/>
          <p:nvPr/>
        </p:nvSpPr>
        <p:spPr>
          <a:xfrm>
            <a:off x="467544" y="4869160"/>
            <a:ext cx="8208912" cy="1728192"/>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Заголовок 1"/>
          <p:cNvSpPr txBox="1">
            <a:spLocks/>
          </p:cNvSpPr>
          <p:nvPr/>
        </p:nvSpPr>
        <p:spPr>
          <a:xfrm>
            <a:off x="539552" y="5517232"/>
            <a:ext cx="8064896" cy="936104"/>
          </a:xfrm>
          <a:prstGeom prst="rect">
            <a:avLst/>
          </a:prstGeom>
        </p:spPr>
        <p:txBody>
          <a:bodyPr vert="horz" lIns="0" rIns="0" bIns="0" anchor="b">
            <a:noAutofit/>
          </a:bodyPr>
          <a:lstStyle/>
          <a:p>
            <a:pPr algn="ctr">
              <a:spcBef>
                <a:spcPct val="0"/>
              </a:spcBef>
              <a:defRPr/>
            </a:pPr>
            <a:r>
              <a:rPr lang="uk-UA" sz="2400" b="1" dirty="0" smtClean="0">
                <a:solidFill>
                  <a:srgbClr val="FF1919"/>
                </a:solidFill>
                <a:latin typeface="Times New Roman" pitchFamily="18" charset="0"/>
                <a:cs typeface="Times New Roman" pitchFamily="18" charset="0"/>
              </a:rPr>
              <a:t>ЕКОЦИД</a:t>
            </a:r>
            <a:r>
              <a:rPr lang="uk-UA" sz="2400" b="1" dirty="0" smtClean="0">
                <a:latin typeface="Times New Roman" pitchFamily="18" charset="0"/>
                <a:cs typeface="Times New Roman" pitchFamily="18" charset="0"/>
              </a:rPr>
              <a:t> – це масштабні злочини загарбників іншої держави спрямовані проти всієї природної екосистеми, які в подальшому можуть охопити практично всю поверхню нашої планети. </a:t>
            </a:r>
          </a:p>
        </p:txBody>
      </p:sp>
      <p:sp>
        <p:nvSpPr>
          <p:cNvPr id="22" name="Заголовок 1"/>
          <p:cNvSpPr txBox="1">
            <a:spLocks/>
          </p:cNvSpPr>
          <p:nvPr/>
        </p:nvSpPr>
        <p:spPr bwMode="auto">
          <a:xfrm>
            <a:off x="395288" y="260350"/>
            <a:ext cx="7416800" cy="720725"/>
          </a:xfrm>
          <a:prstGeom prst="rect">
            <a:avLst/>
          </a:prstGeom>
          <a:noFill/>
          <a:ln w="9525">
            <a:noFill/>
            <a:miter lim="800000"/>
            <a:headEnd/>
            <a:tailEnd/>
          </a:ln>
        </p:spPr>
        <p:txBody>
          <a:bodyPr anchor="ctr"/>
          <a:lstStyle/>
          <a:p>
            <a:pPr>
              <a:defRPr/>
            </a:pPr>
            <a:r>
              <a:rPr lang="uk-UA" altLang="uk-UA" sz="2800" b="1" kern="0" dirty="0" smtClean="0">
                <a:solidFill>
                  <a:schemeClr val="bg1"/>
                </a:solidFill>
                <a:latin typeface="Times New Roman" pitchFamily="18" charset="0"/>
                <a:ea typeface="+mj-ea"/>
                <a:cs typeface="Times New Roman" pitchFamily="18" charset="0"/>
              </a:rPr>
              <a:t>ТЕОРЕТИЧНА ЧАСТИНА</a:t>
            </a:r>
            <a:endParaRPr lang="uk-UA" altLang="uk-UA" sz="2800" b="1" kern="0" dirty="0">
              <a:solidFill>
                <a:schemeClr val="bg1"/>
              </a:solidFill>
              <a:latin typeface="Times New Roman" pitchFamily="18" charset="0"/>
              <a:ea typeface="+mj-ea"/>
              <a:cs typeface="Times New Roman" pitchFamily="18" charset="0"/>
            </a:endParaRPr>
          </a:p>
        </p:txBody>
      </p:sp>
      <p:sp>
        <p:nvSpPr>
          <p:cNvPr id="26" name="Скругленный прямоугольник 25"/>
          <p:cNvSpPr/>
          <p:nvPr/>
        </p:nvSpPr>
        <p:spPr>
          <a:xfrm>
            <a:off x="323528" y="1268760"/>
            <a:ext cx="8496944" cy="3240360"/>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Заголовок 1"/>
          <p:cNvSpPr txBox="1">
            <a:spLocks/>
          </p:cNvSpPr>
          <p:nvPr/>
        </p:nvSpPr>
        <p:spPr>
          <a:xfrm>
            <a:off x="539552" y="1268760"/>
            <a:ext cx="8064896" cy="3096344"/>
          </a:xfrm>
          <a:prstGeom prst="rect">
            <a:avLst/>
          </a:prstGeom>
        </p:spPr>
        <p:txBody>
          <a:bodyPr vert="horz" lIns="0" rIns="0" bIns="0" anchor="b">
            <a:noAutofit/>
          </a:bodyPr>
          <a:lstStyle/>
          <a:p>
            <a:pPr algn="just">
              <a:spcBef>
                <a:spcPct val="0"/>
              </a:spcBef>
              <a:buFont typeface="Wingdings" pitchFamily="2" charset="2"/>
              <a:buChar char="Ø"/>
              <a:defRPr/>
            </a:pPr>
            <a:r>
              <a:rPr lang="uk-UA" sz="2400" b="1" dirty="0" smtClean="0">
                <a:latin typeface="Times New Roman" pitchFamily="18" charset="0"/>
                <a:cs typeface="Times New Roman" pitchFamily="18" charset="0"/>
              </a:rPr>
              <a:t>Страшна війна на Україні спричиняє не тільки руйнацію різної інфраструктури, в тому числі – воєнних баз та смерті тисячі  невинних українців, але призвело до виникнення глобальної екологічної катастрофи яка сягнула  планетарного масштабу. </a:t>
            </a:r>
          </a:p>
          <a:p>
            <a:pPr algn="just">
              <a:spcBef>
                <a:spcPct val="0"/>
              </a:spcBef>
              <a:buFont typeface="Wingdings" pitchFamily="2" charset="2"/>
              <a:buChar char="Ø"/>
              <a:defRPr/>
            </a:pPr>
            <a:endParaRPr lang="uk-UA" sz="2400" b="1" dirty="0" smtClean="0">
              <a:latin typeface="Times New Roman" pitchFamily="18" charset="0"/>
              <a:cs typeface="Times New Roman" pitchFamily="18" charset="0"/>
            </a:endParaRPr>
          </a:p>
          <a:p>
            <a:pPr algn="just">
              <a:spcBef>
                <a:spcPct val="0"/>
              </a:spcBef>
              <a:buFont typeface="Wingdings" pitchFamily="2" charset="2"/>
              <a:buChar char="Ø"/>
              <a:defRPr/>
            </a:pPr>
            <a:r>
              <a:rPr lang="uk-UA" sz="2400" b="1" dirty="0" smtClean="0">
                <a:latin typeface="Times New Roman" pitchFamily="18" charset="0"/>
                <a:cs typeface="Times New Roman" pitchFamily="18" charset="0"/>
              </a:rPr>
              <a:t>Таке явище спричинене злочинними діями російських загарбників на території України – називається екоцид.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Скругленный прямоугольник 13"/>
          <p:cNvSpPr/>
          <p:nvPr/>
        </p:nvSpPr>
        <p:spPr>
          <a:xfrm>
            <a:off x="467544" y="332656"/>
            <a:ext cx="8208912" cy="1080120"/>
          </a:xfrm>
          <a:prstGeom prst="roundRect">
            <a:avLst/>
          </a:prstGeom>
          <a:solidFill>
            <a:srgbClr val="99FFCC"/>
          </a:solidFill>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Заголовок 1"/>
          <p:cNvSpPr txBox="1">
            <a:spLocks/>
          </p:cNvSpPr>
          <p:nvPr/>
        </p:nvSpPr>
        <p:spPr>
          <a:xfrm>
            <a:off x="539552" y="404664"/>
            <a:ext cx="8064896" cy="936104"/>
          </a:xfrm>
          <a:prstGeom prst="rect">
            <a:avLst/>
          </a:prstGeom>
        </p:spPr>
        <p:txBody>
          <a:bodyPr vert="horz" lIns="0" rIns="0" bIns="0" anchor="b">
            <a:noAutofit/>
          </a:bodyPr>
          <a:lstStyle/>
          <a:p>
            <a:pPr algn="ctr">
              <a:spcBef>
                <a:spcPct val="0"/>
              </a:spcBef>
              <a:defRPr/>
            </a:pPr>
            <a:r>
              <a:rPr lang="uk-UA" sz="2000" b="1" dirty="0" smtClean="0">
                <a:solidFill>
                  <a:srgbClr val="FF1919"/>
                </a:solidFill>
                <a:latin typeface="Times New Roman" pitchFamily="18" charset="0"/>
                <a:cs typeface="Times New Roman" pitchFamily="18" charset="0"/>
              </a:rPr>
              <a:t>ФОСФОРНА БОМБА </a:t>
            </a:r>
            <a:r>
              <a:rPr lang="uk-UA" sz="2000" b="1" dirty="0" smtClean="0">
                <a:latin typeface="Times New Roman" pitchFamily="18" charset="0"/>
                <a:cs typeface="Times New Roman" pitchFamily="18" charset="0"/>
              </a:rPr>
              <a:t>– дуже небезпечна зброя, при контакту із киснем, вона легко спалахує та спричиняє небезпечні опіки на поверхні тіл людини і всього живого. </a:t>
            </a:r>
          </a:p>
        </p:txBody>
      </p:sp>
      <p:sp>
        <p:nvSpPr>
          <p:cNvPr id="20" name="Скругленный прямоугольник 19"/>
          <p:cNvSpPr/>
          <p:nvPr/>
        </p:nvSpPr>
        <p:spPr>
          <a:xfrm>
            <a:off x="251520" y="1556792"/>
            <a:ext cx="4032448" cy="1224136"/>
          </a:xfrm>
          <a:prstGeom prst="roundRect">
            <a:avLst/>
          </a:prstGeom>
          <a:solidFill>
            <a:srgbClr val="C1FFE0"/>
          </a:solidFill>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Заголовок 1"/>
          <p:cNvSpPr txBox="1">
            <a:spLocks/>
          </p:cNvSpPr>
          <p:nvPr/>
        </p:nvSpPr>
        <p:spPr>
          <a:xfrm>
            <a:off x="251520" y="1628800"/>
            <a:ext cx="4032448" cy="1080120"/>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Продукти горіння фосфору та їх розчини, потрапляють до середини ґрунту, глибиною на декілька метрів і утворюють солі.</a:t>
            </a:r>
          </a:p>
        </p:txBody>
      </p:sp>
      <p:sp>
        <p:nvSpPr>
          <p:cNvPr id="25" name="Скругленный прямоугольник 24"/>
          <p:cNvSpPr/>
          <p:nvPr/>
        </p:nvSpPr>
        <p:spPr>
          <a:xfrm>
            <a:off x="4716016" y="1628800"/>
            <a:ext cx="4176464" cy="1008112"/>
          </a:xfrm>
          <a:prstGeom prst="roundRect">
            <a:avLst/>
          </a:prstGeom>
          <a:solidFill>
            <a:srgbClr val="C1FFE0"/>
          </a:solidFill>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Заголовок 1"/>
          <p:cNvSpPr txBox="1">
            <a:spLocks/>
          </p:cNvSpPr>
          <p:nvPr/>
        </p:nvSpPr>
        <p:spPr>
          <a:xfrm>
            <a:off x="4788024" y="1700808"/>
            <a:ext cx="4032448" cy="792088"/>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Надлишок фосфатів в середині ґрунтів дуже негативно впливають на ріст та розвиток флори і фауни. </a:t>
            </a:r>
          </a:p>
        </p:txBody>
      </p:sp>
      <p:cxnSp>
        <p:nvCxnSpPr>
          <p:cNvPr id="30" name="Прямая со стрелкой 29"/>
          <p:cNvCxnSpPr/>
          <p:nvPr/>
        </p:nvCxnSpPr>
        <p:spPr>
          <a:xfrm flipH="1">
            <a:off x="3995936" y="1340768"/>
            <a:ext cx="504056" cy="216024"/>
          </a:xfrm>
          <a:prstGeom prst="straightConnector1">
            <a:avLst/>
          </a:prstGeom>
          <a:ln w="38100">
            <a:solidFill>
              <a:srgbClr val="99FFCC"/>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499992" y="1340768"/>
            <a:ext cx="432048" cy="288032"/>
          </a:xfrm>
          <a:prstGeom prst="straightConnector1">
            <a:avLst/>
          </a:prstGeom>
          <a:ln w="38100">
            <a:solidFill>
              <a:srgbClr val="99FFCC"/>
            </a:solidFill>
            <a:tailEnd type="arrow"/>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683568" y="2852936"/>
            <a:ext cx="8208912" cy="1152128"/>
          </a:xfrm>
          <a:prstGeom prst="roundRect">
            <a:avLst/>
          </a:prstGeom>
          <a:solidFill>
            <a:srgbClr val="C1FFE0"/>
          </a:solidFill>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Заголовок 1"/>
          <p:cNvSpPr txBox="1">
            <a:spLocks/>
          </p:cNvSpPr>
          <p:nvPr/>
        </p:nvSpPr>
        <p:spPr>
          <a:xfrm>
            <a:off x="755576" y="2924944"/>
            <a:ext cx="8064896" cy="1080120"/>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Тому, на території Луганська, Донецька та частково Херсона, через періодичні застосування фосфорних бомб, а можливо і іншої зброї насичена білим фосфором, значна частина фауни та флори зазнали повного вимирання</a:t>
            </a:r>
          </a:p>
        </p:txBody>
      </p:sp>
      <p:cxnSp>
        <p:nvCxnSpPr>
          <p:cNvPr id="37" name="Прямая со стрелкой 36"/>
          <p:cNvCxnSpPr/>
          <p:nvPr/>
        </p:nvCxnSpPr>
        <p:spPr>
          <a:xfrm>
            <a:off x="4499992" y="1412776"/>
            <a:ext cx="0" cy="1512168"/>
          </a:xfrm>
          <a:prstGeom prst="straightConnector1">
            <a:avLst/>
          </a:prstGeom>
          <a:ln w="38100">
            <a:solidFill>
              <a:srgbClr val="99FFCC"/>
            </a:solidFill>
            <a:tailEnd type="arrow"/>
          </a:ln>
        </p:spPr>
        <p:style>
          <a:lnRef idx="1">
            <a:schemeClr val="accent1"/>
          </a:lnRef>
          <a:fillRef idx="0">
            <a:schemeClr val="accent1"/>
          </a:fillRef>
          <a:effectRef idx="0">
            <a:schemeClr val="accent1"/>
          </a:effectRef>
          <a:fontRef idx="minor">
            <a:schemeClr val="tx1"/>
          </a:fontRef>
        </p:style>
      </p:cxnSp>
      <p:pic>
        <p:nvPicPr>
          <p:cNvPr id="40" name="Рисунок 39" descr="Фосфорні бомби: що це такє та наслідки їх застосування"/>
          <p:cNvPicPr/>
          <p:nvPr/>
        </p:nvPicPr>
        <p:blipFill>
          <a:blip r:embed="rId3" cstate="print"/>
          <a:srcRect/>
          <a:stretch>
            <a:fillRect/>
          </a:stretch>
        </p:blipFill>
        <p:spPr bwMode="auto">
          <a:xfrm>
            <a:off x="323528" y="4221088"/>
            <a:ext cx="4176464" cy="2448272"/>
          </a:xfrm>
          <a:prstGeom prst="rect">
            <a:avLst/>
          </a:prstGeom>
          <a:noFill/>
          <a:ln w="9525">
            <a:noFill/>
            <a:miter lim="800000"/>
            <a:headEnd/>
            <a:tailEnd/>
          </a:ln>
          <a:effectLst>
            <a:glow rad="101600">
              <a:schemeClr val="bg1">
                <a:alpha val="60000"/>
              </a:schemeClr>
            </a:glow>
          </a:effectLst>
        </p:spPr>
      </p:pic>
      <p:pic>
        <p:nvPicPr>
          <p:cNvPr id="41" name="Рисунок 40" descr="C:\Users\User\Pictures\Нова папка (6)\завантаження (2).png"/>
          <p:cNvPicPr/>
          <p:nvPr/>
        </p:nvPicPr>
        <p:blipFill>
          <a:blip r:embed="rId4" cstate="print"/>
          <a:srcRect/>
          <a:stretch>
            <a:fillRect/>
          </a:stretch>
        </p:blipFill>
        <p:spPr bwMode="auto">
          <a:xfrm>
            <a:off x="4860032" y="4221088"/>
            <a:ext cx="3960440" cy="2448272"/>
          </a:xfrm>
          <a:prstGeom prst="rect">
            <a:avLst/>
          </a:prstGeom>
          <a:noFill/>
          <a:ln w="9525">
            <a:noFill/>
            <a:miter lim="800000"/>
            <a:headEnd/>
            <a:tailEnd/>
          </a:ln>
          <a:effectLst>
            <a:glow rad="101600">
              <a:schemeClr val="bg1">
                <a:alpha val="60000"/>
              </a:schemeClr>
            </a:glo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4" name="AutoShape 2"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8" name="AutoShape 6"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 name="Блок-схема: знак завершения 8"/>
          <p:cNvSpPr/>
          <p:nvPr/>
        </p:nvSpPr>
        <p:spPr>
          <a:xfrm>
            <a:off x="395536" y="188640"/>
            <a:ext cx="8280920" cy="792088"/>
          </a:xfrm>
          <a:prstGeom prst="flowChartTerminator">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Заголовок 1"/>
          <p:cNvSpPr txBox="1">
            <a:spLocks/>
          </p:cNvSpPr>
          <p:nvPr/>
        </p:nvSpPr>
        <p:spPr>
          <a:xfrm>
            <a:off x="755576" y="332656"/>
            <a:ext cx="7560840" cy="504056"/>
          </a:xfrm>
          <a:prstGeom prst="rect">
            <a:avLst/>
          </a:prstGeom>
        </p:spPr>
        <p:txBody>
          <a:bodyPr vert="horz" lIns="0" rIns="0" bIns="0" anchor="b">
            <a:noAutofit/>
          </a:bodyPr>
          <a:lstStyle/>
          <a:p>
            <a:pPr algn="ctr"/>
            <a:r>
              <a:rPr lang="uk-UA" sz="2000" b="1" dirty="0" smtClean="0">
                <a:latin typeface="Times New Roman" pitchFamily="18" charset="0"/>
                <a:cs typeface="Times New Roman" pitchFamily="18" charset="0"/>
              </a:rPr>
              <a:t>Другою, досить небезпечною зброєю, яка спричиняє прямий  екоцид на території України є військові ракети окупантів.</a:t>
            </a:r>
          </a:p>
        </p:txBody>
      </p:sp>
      <p:sp>
        <p:nvSpPr>
          <p:cNvPr id="10" name="Скругленный прямоугольник 9"/>
          <p:cNvSpPr/>
          <p:nvPr/>
        </p:nvSpPr>
        <p:spPr>
          <a:xfrm>
            <a:off x="251520" y="1556792"/>
            <a:ext cx="5184576" cy="115212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Заголовок 1"/>
          <p:cNvSpPr txBox="1">
            <a:spLocks/>
          </p:cNvSpPr>
          <p:nvPr/>
        </p:nvSpPr>
        <p:spPr>
          <a:xfrm>
            <a:off x="323528" y="1628800"/>
            <a:ext cx="5040560" cy="864096"/>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1. Під час детонації ракет, утворюється низка хімічних сполук, які спричиняють забруднення повітря та поступові зміни мікроклімату.</a:t>
            </a:r>
          </a:p>
        </p:txBody>
      </p:sp>
      <p:sp>
        <p:nvSpPr>
          <p:cNvPr id="17" name="Скругленный прямоугольник 16"/>
          <p:cNvSpPr/>
          <p:nvPr/>
        </p:nvSpPr>
        <p:spPr>
          <a:xfrm>
            <a:off x="251520" y="3068960"/>
            <a:ext cx="5184576" cy="115212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Заголовок 1"/>
          <p:cNvSpPr txBox="1">
            <a:spLocks/>
          </p:cNvSpPr>
          <p:nvPr/>
        </p:nvSpPr>
        <p:spPr>
          <a:xfrm>
            <a:off x="323528" y="3140968"/>
            <a:ext cx="5040560" cy="864096"/>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2. До хімічних сполук утворені детонацією ворожих ракет відносять: чадний газ, вуглекислий газ, водяна пара, бурий газ, азот.</a:t>
            </a:r>
          </a:p>
        </p:txBody>
      </p:sp>
      <p:sp>
        <p:nvSpPr>
          <p:cNvPr id="19" name="Скругленный прямоугольник 18"/>
          <p:cNvSpPr/>
          <p:nvPr/>
        </p:nvSpPr>
        <p:spPr>
          <a:xfrm>
            <a:off x="251520" y="4581128"/>
            <a:ext cx="5184576" cy="1728192"/>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Заголовок 1"/>
          <p:cNvSpPr txBox="1">
            <a:spLocks/>
          </p:cNvSpPr>
          <p:nvPr/>
        </p:nvSpPr>
        <p:spPr>
          <a:xfrm>
            <a:off x="251520" y="4581128"/>
            <a:ext cx="5112568" cy="1512168"/>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3. Оксиди сірки та оксиди азоту в повітрі формують кислотні дощі, які спричиняють такі негативні наслідки: спричиняють зміни </a:t>
            </a:r>
            <a:r>
              <a:rPr lang="uk-UA" b="1" dirty="0" err="1" smtClean="0">
                <a:latin typeface="Times New Roman" pitchFamily="18" charset="0"/>
                <a:cs typeface="Times New Roman" pitchFamily="18" charset="0"/>
              </a:rPr>
              <a:t>рН</a:t>
            </a:r>
            <a:r>
              <a:rPr lang="uk-UA" b="1" dirty="0" smtClean="0">
                <a:latin typeface="Times New Roman" pitchFamily="18" charset="0"/>
                <a:cs typeface="Times New Roman" pitchFamily="18" charset="0"/>
              </a:rPr>
              <a:t> ґрунту, викликають опіки рослин,  спричиняють загострення захворювання дихальних шляхів.</a:t>
            </a:r>
          </a:p>
        </p:txBody>
      </p:sp>
      <p:pic>
        <p:nvPicPr>
          <p:cNvPr id="21" name="Рисунок 20" descr="У Кременчуці пролунав потужний вибух: мер пояснив причину — Укрaїнa — tsn.ua"/>
          <p:cNvPicPr/>
          <p:nvPr/>
        </p:nvPicPr>
        <p:blipFill>
          <a:blip r:embed="rId3" cstate="print"/>
          <a:srcRect/>
          <a:stretch>
            <a:fillRect/>
          </a:stretch>
        </p:blipFill>
        <p:spPr bwMode="auto">
          <a:xfrm>
            <a:off x="5580112" y="1484784"/>
            <a:ext cx="3249305" cy="1950891"/>
          </a:xfrm>
          <a:prstGeom prst="rect">
            <a:avLst/>
          </a:prstGeom>
          <a:noFill/>
          <a:ln w="9525">
            <a:noFill/>
            <a:miter lim="800000"/>
            <a:headEnd/>
            <a:tailEnd/>
          </a:ln>
          <a:effectLst>
            <a:glow rad="101600">
              <a:schemeClr val="bg1">
                <a:alpha val="60000"/>
              </a:schemeClr>
            </a:glow>
          </a:effectLst>
        </p:spPr>
      </p:pic>
      <p:pic>
        <p:nvPicPr>
          <p:cNvPr id="22" name="Рисунок 21" descr="Ворог двічі вдарив ракетами по нафтобазі та оборонному заводу у Львові"/>
          <p:cNvPicPr/>
          <p:nvPr/>
        </p:nvPicPr>
        <p:blipFill>
          <a:blip r:embed="rId4" cstate="print"/>
          <a:srcRect/>
          <a:stretch>
            <a:fillRect/>
          </a:stretch>
        </p:blipFill>
        <p:spPr bwMode="auto">
          <a:xfrm>
            <a:off x="5580112" y="3789040"/>
            <a:ext cx="3308334" cy="2351106"/>
          </a:xfrm>
          <a:prstGeom prst="rect">
            <a:avLst/>
          </a:prstGeom>
          <a:noFill/>
          <a:ln w="9525">
            <a:noFill/>
            <a:miter lim="800000"/>
            <a:headEnd/>
            <a:tailEnd/>
          </a:ln>
          <a:effectLst>
            <a:glow rad="101600">
              <a:schemeClr val="bg1">
                <a:alpha val="60000"/>
              </a:schemeClr>
            </a:glo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4" name="AutoShape 2"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8" name="AutoShape 6"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 name="Скругленный прямоугольник 14"/>
          <p:cNvSpPr/>
          <p:nvPr/>
        </p:nvSpPr>
        <p:spPr>
          <a:xfrm>
            <a:off x="395536" y="332656"/>
            <a:ext cx="8352928" cy="1440160"/>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Заголовок 1"/>
          <p:cNvSpPr txBox="1">
            <a:spLocks/>
          </p:cNvSpPr>
          <p:nvPr/>
        </p:nvSpPr>
        <p:spPr>
          <a:xfrm>
            <a:off x="467544" y="404664"/>
            <a:ext cx="8136904" cy="1152128"/>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Лише за один рік війни на території України, внаслідок посилених вибухів ракет, відбулося не тільки збільшення випадання кислотних дощів, але підвищився рівень кислотності в середини ґрунтах на полях таких областей: Донецьк, Луганськ, Херсон, Дніпро,  Запоріжжя, Харків, Суми та Миколаїв</a:t>
            </a:r>
          </a:p>
        </p:txBody>
      </p:sp>
      <p:pic>
        <p:nvPicPr>
          <p:cNvPr id="26" name="Рисунок 25" descr="C:\Users\User\Pictures\Нова папка (6)\завантаження (2).png"/>
          <p:cNvPicPr/>
          <p:nvPr/>
        </p:nvPicPr>
        <p:blipFill>
          <a:blip r:embed="rId3" cstate="print"/>
          <a:srcRect/>
          <a:stretch>
            <a:fillRect/>
          </a:stretch>
        </p:blipFill>
        <p:spPr bwMode="auto">
          <a:xfrm>
            <a:off x="1187624" y="1916832"/>
            <a:ext cx="6552728" cy="4032448"/>
          </a:xfrm>
          <a:prstGeom prst="rect">
            <a:avLst/>
          </a:prstGeom>
          <a:noFill/>
          <a:ln w="9525">
            <a:noFill/>
            <a:miter lim="800000"/>
            <a:headEnd/>
            <a:tailEnd/>
          </a:ln>
          <a:effectLst>
            <a:outerShdw blurRad="50800" dist="38100" dir="18900000" sx="101000" sy="101000" algn="b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4" name="AutoShape 2"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8" name="AutoShape 6"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 name="Скругленный прямоугольник 14"/>
          <p:cNvSpPr/>
          <p:nvPr/>
        </p:nvSpPr>
        <p:spPr>
          <a:xfrm>
            <a:off x="2267744" y="332656"/>
            <a:ext cx="4464496" cy="504056"/>
          </a:xfrm>
          <a:prstGeom prst="roundRect">
            <a:avLst/>
          </a:prstGeom>
          <a:solidFill>
            <a:srgbClr val="66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Заголовок 1"/>
          <p:cNvSpPr txBox="1">
            <a:spLocks/>
          </p:cNvSpPr>
          <p:nvPr/>
        </p:nvSpPr>
        <p:spPr>
          <a:xfrm>
            <a:off x="2267744" y="332656"/>
            <a:ext cx="4464496" cy="360040"/>
          </a:xfrm>
          <a:prstGeom prst="rect">
            <a:avLst/>
          </a:prstGeom>
        </p:spPr>
        <p:txBody>
          <a:bodyPr vert="horz" lIns="0" rIns="0" bIns="0" anchor="b">
            <a:noAutofit/>
          </a:bodyPr>
          <a:lstStyle/>
          <a:p>
            <a:pPr algn="ctr"/>
            <a:r>
              <a:rPr lang="uk-UA" sz="2000" b="1" dirty="0" smtClean="0">
                <a:latin typeface="Times New Roman" pitchFamily="18" charset="0"/>
                <a:cs typeface="Times New Roman" pitchFamily="18" charset="0"/>
              </a:rPr>
              <a:t>Крилата ракета Х-101</a:t>
            </a:r>
          </a:p>
        </p:txBody>
      </p:sp>
      <p:sp>
        <p:nvSpPr>
          <p:cNvPr id="10" name="Скругленный прямоугольник 9"/>
          <p:cNvSpPr/>
          <p:nvPr/>
        </p:nvSpPr>
        <p:spPr>
          <a:xfrm>
            <a:off x="251520" y="980728"/>
            <a:ext cx="4824536" cy="1512168"/>
          </a:xfrm>
          <a:prstGeom prst="roundRect">
            <a:avLst/>
          </a:prstGeom>
          <a:solidFill>
            <a:srgbClr val="66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Заголовок 1"/>
          <p:cNvSpPr txBox="1">
            <a:spLocks/>
          </p:cNvSpPr>
          <p:nvPr/>
        </p:nvSpPr>
        <p:spPr>
          <a:xfrm>
            <a:off x="251520" y="1340768"/>
            <a:ext cx="4680520" cy="1008112"/>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1. Є дуже небезпечною для природного середовища, людини і всього живого тим, що в ній містяться такі токсичні речовини: діоксин азоту, сполуки свинцю та синильна кислота. </a:t>
            </a:r>
          </a:p>
        </p:txBody>
      </p:sp>
      <p:sp>
        <p:nvSpPr>
          <p:cNvPr id="12" name="Скругленный прямоугольник 11"/>
          <p:cNvSpPr/>
          <p:nvPr/>
        </p:nvSpPr>
        <p:spPr>
          <a:xfrm>
            <a:off x="179512" y="2708920"/>
            <a:ext cx="4896544" cy="1152128"/>
          </a:xfrm>
          <a:prstGeom prst="roundRect">
            <a:avLst/>
          </a:prstGeom>
          <a:solidFill>
            <a:srgbClr val="66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Заголовок 1"/>
          <p:cNvSpPr txBox="1">
            <a:spLocks/>
          </p:cNvSpPr>
          <p:nvPr/>
        </p:nvSpPr>
        <p:spPr>
          <a:xfrm>
            <a:off x="179512" y="2852936"/>
            <a:ext cx="4824536" cy="792088"/>
          </a:xfrm>
          <a:prstGeom prst="rect">
            <a:avLst/>
          </a:prstGeom>
        </p:spPr>
        <p:txBody>
          <a:bodyPr vert="horz" lIns="0" rIns="0" bIns="0" anchor="b">
            <a:noAutofit/>
          </a:bodyPr>
          <a:lstStyle/>
          <a:p>
            <a:pPr algn="ctr"/>
            <a:r>
              <a:rPr lang="uk-UA" b="1" dirty="0" smtClean="0">
                <a:latin typeface="Times New Roman" pitchFamily="18" charset="0"/>
                <a:cs typeface="Times New Roman" pitchFamily="18" charset="0"/>
              </a:rPr>
              <a:t>2. Містить  найбільш небезпечну речовину – </a:t>
            </a:r>
            <a:r>
              <a:rPr lang="uk-UA" b="1" i="1" dirty="0" err="1" smtClean="0">
                <a:latin typeface="Times New Roman" pitchFamily="18" charset="0"/>
                <a:cs typeface="Times New Roman" pitchFamily="18" charset="0"/>
              </a:rPr>
              <a:t>меланже</a:t>
            </a:r>
            <a:r>
              <a:rPr lang="uk-UA" b="1" dirty="0" smtClean="0">
                <a:latin typeface="Times New Roman" pitchFamily="18" charset="0"/>
                <a:cs typeface="Times New Roman" pitchFamily="18" charset="0"/>
              </a:rPr>
              <a:t>, яка одночасно є найбільшим окислювачем та забруднювачем повітря.</a:t>
            </a:r>
          </a:p>
        </p:txBody>
      </p:sp>
      <p:sp>
        <p:nvSpPr>
          <p:cNvPr id="14" name="Скругленный прямоугольник 13"/>
          <p:cNvSpPr/>
          <p:nvPr/>
        </p:nvSpPr>
        <p:spPr>
          <a:xfrm>
            <a:off x="251520" y="4077072"/>
            <a:ext cx="4824536" cy="2592288"/>
          </a:xfrm>
          <a:prstGeom prst="roundRect">
            <a:avLst/>
          </a:prstGeom>
          <a:solidFill>
            <a:srgbClr val="66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Заголовок 1"/>
          <p:cNvSpPr txBox="1">
            <a:spLocks/>
          </p:cNvSpPr>
          <p:nvPr/>
        </p:nvSpPr>
        <p:spPr>
          <a:xfrm>
            <a:off x="251520" y="4293096"/>
            <a:ext cx="4824536" cy="2232248"/>
          </a:xfrm>
          <a:prstGeom prst="rect">
            <a:avLst/>
          </a:prstGeom>
        </p:spPr>
        <p:txBody>
          <a:bodyPr vert="horz" lIns="0" rIns="0" bIns="0" anchor="b">
            <a:noAutofit/>
          </a:bodyPr>
          <a:lstStyle/>
          <a:p>
            <a:pPr algn="ctr"/>
            <a:r>
              <a:rPr lang="uk-UA" sz="1700" b="1" dirty="0" smtClean="0">
                <a:latin typeface="Times New Roman" pitchFamily="18" charset="0"/>
                <a:cs typeface="Times New Roman" pitchFamily="18" charset="0"/>
              </a:rPr>
              <a:t>3.Через масштабне забруднення токсичними та хімічними речовинами, повністю непридатними для вирощування сільськогосподарських угідь є: 51% території Херсонської області, 48% - </a:t>
            </a:r>
            <a:r>
              <a:rPr lang="uk-UA" sz="1700" b="1" dirty="0" err="1" smtClean="0">
                <a:latin typeface="Times New Roman" pitchFamily="18" charset="0"/>
                <a:cs typeface="Times New Roman" pitchFamily="18" charset="0"/>
              </a:rPr>
              <a:t>Запорізьської</a:t>
            </a:r>
            <a:r>
              <a:rPr lang="uk-UA" sz="1700" b="1" dirty="0" smtClean="0">
                <a:latin typeface="Times New Roman" pitchFamily="18" charset="0"/>
                <a:cs typeface="Times New Roman" pitchFamily="18" charset="0"/>
              </a:rPr>
              <a:t> області, 45% - Донецької області,  44% - Луганської області,  38% - Харківської області, 36% - Дніпро, 35% - Кіровоградська область, 30% - Миколаївська область, 28% - Сумська область, 24% - Полтавська область. </a:t>
            </a:r>
          </a:p>
        </p:txBody>
      </p:sp>
      <p:pic>
        <p:nvPicPr>
          <p:cNvPr id="17" name="Рисунок 16" descr="ЗСУ: Ракети Х-101 - не складна ціль для Patriot - Korrespondent.net"/>
          <p:cNvPicPr/>
          <p:nvPr/>
        </p:nvPicPr>
        <p:blipFill>
          <a:blip r:embed="rId3" cstate="print"/>
          <a:srcRect/>
          <a:stretch>
            <a:fillRect/>
          </a:stretch>
        </p:blipFill>
        <p:spPr bwMode="auto">
          <a:xfrm>
            <a:off x="5220072" y="1052736"/>
            <a:ext cx="3672408" cy="2448272"/>
          </a:xfrm>
          <a:prstGeom prst="rect">
            <a:avLst/>
          </a:prstGeom>
          <a:noFill/>
          <a:ln w="9525">
            <a:noFill/>
            <a:miter lim="800000"/>
            <a:headEnd/>
            <a:tailEnd/>
          </a:ln>
          <a:effectLst>
            <a:outerShdw blurRad="50800" dist="38100" dir="18900000" sx="102000" sy="102000" algn="bl" rotWithShape="0">
              <a:prstClr val="black">
                <a:alpha val="40000"/>
              </a:prstClr>
            </a:outerShdw>
          </a:effectLst>
        </p:spPr>
      </p:pic>
      <p:pic>
        <p:nvPicPr>
          <p:cNvPr id="18" name="Рисунок 17" descr="C:\Users\User\Pictures\ukraine-map-coloring-page (1).png"/>
          <p:cNvPicPr/>
          <p:nvPr/>
        </p:nvPicPr>
        <p:blipFill>
          <a:blip r:embed="rId4" cstate="print"/>
          <a:srcRect/>
          <a:stretch>
            <a:fillRect/>
          </a:stretch>
        </p:blipFill>
        <p:spPr bwMode="auto">
          <a:xfrm>
            <a:off x="5220072" y="3933056"/>
            <a:ext cx="3672408" cy="2448272"/>
          </a:xfrm>
          <a:prstGeom prst="rect">
            <a:avLst/>
          </a:prstGeom>
          <a:noFill/>
          <a:ln w="9525">
            <a:noFill/>
            <a:miter lim="800000"/>
            <a:headEnd/>
            <a:tailEnd/>
          </a:ln>
          <a:effectLst>
            <a:outerShdw blurRad="50800" dist="38100" dir="18900000" sx="102000" sy="102000" algn="b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OneDrive\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4" name="AutoShape 2"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6" name="AutoShape 4"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3798" name="AutoShape 6" descr="Зупинене фінансування заводу що виробляє ракетне пали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0" name="Скругленный прямоугольник 39"/>
          <p:cNvSpPr/>
          <p:nvPr/>
        </p:nvSpPr>
        <p:spPr>
          <a:xfrm>
            <a:off x="251520" y="188640"/>
            <a:ext cx="8640960" cy="864096"/>
          </a:xfrm>
          <a:prstGeom prst="roundRect">
            <a:avLst/>
          </a:prstGeom>
          <a:solidFill>
            <a:srgbClr val="FFFF99"/>
          </a:solidFill>
          <a:ln>
            <a:noFill/>
          </a:ln>
          <a:effectLst>
            <a:outerShdw blurRad="50800" dist="38100" dir="18900000" sx="101000" sy="101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Заголовок 1"/>
          <p:cNvSpPr txBox="1">
            <a:spLocks/>
          </p:cNvSpPr>
          <p:nvPr/>
        </p:nvSpPr>
        <p:spPr>
          <a:xfrm>
            <a:off x="179512" y="332656"/>
            <a:ext cx="8712968" cy="576064"/>
          </a:xfrm>
          <a:prstGeom prst="rect">
            <a:avLst/>
          </a:prstGeom>
        </p:spPr>
        <p:txBody>
          <a:bodyPr vert="horz" lIns="0" rIns="0" bIns="0" anchor="b">
            <a:noAutofit/>
          </a:bodyPr>
          <a:lstStyle/>
          <a:p>
            <a:pPr algn="ctr">
              <a:spcBef>
                <a:spcPct val="0"/>
              </a:spcBef>
              <a:defRPr/>
            </a:pPr>
            <a:r>
              <a:rPr lang="uk-UA" sz="2200" b="1" dirty="0" smtClean="0">
                <a:latin typeface="Times New Roman" pitchFamily="18" charset="0"/>
                <a:cs typeface="Times New Roman" pitchFamily="18" charset="0"/>
              </a:rPr>
              <a:t>Для того, що притягнути до відповідальності </a:t>
            </a:r>
            <a:r>
              <a:rPr lang="uk-UA" sz="2200" b="1" dirty="0" err="1" smtClean="0">
                <a:latin typeface="Times New Roman" pitchFamily="18" charset="0"/>
                <a:cs typeface="Times New Roman" pitchFamily="18" charset="0"/>
              </a:rPr>
              <a:t>росію</a:t>
            </a:r>
            <a:r>
              <a:rPr lang="uk-UA" sz="2200" b="1" dirty="0" smtClean="0">
                <a:latin typeface="Times New Roman" pitchFamily="18" charset="0"/>
                <a:cs typeface="Times New Roman" pitchFamily="18" charset="0"/>
              </a:rPr>
              <a:t> за вчинені нею дії екоциду на території України, потрібно зробити наступне:</a:t>
            </a:r>
          </a:p>
        </p:txBody>
      </p:sp>
      <p:sp>
        <p:nvSpPr>
          <p:cNvPr id="9" name="Скругленный прямоугольник 8"/>
          <p:cNvSpPr/>
          <p:nvPr/>
        </p:nvSpPr>
        <p:spPr>
          <a:xfrm>
            <a:off x="251520" y="1340768"/>
            <a:ext cx="4248472" cy="1296144"/>
          </a:xfrm>
          <a:prstGeom prst="roundRect">
            <a:avLst/>
          </a:prstGeom>
          <a:solidFill>
            <a:srgbClr val="FFFF99"/>
          </a:solidFill>
          <a:ln>
            <a:noFill/>
          </a:ln>
          <a:effectLst>
            <a:outerShdw blurRad="50800" dist="38100" dir="18900000" sx="101000" sy="101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Заголовок 1"/>
          <p:cNvSpPr txBox="1">
            <a:spLocks/>
          </p:cNvSpPr>
          <p:nvPr/>
        </p:nvSpPr>
        <p:spPr>
          <a:xfrm>
            <a:off x="323528" y="1412776"/>
            <a:ext cx="4104456" cy="1152128"/>
          </a:xfrm>
          <a:prstGeom prst="rect">
            <a:avLst/>
          </a:prstGeom>
        </p:spPr>
        <p:txBody>
          <a:bodyPr vert="horz" lIns="0" rIns="0" bIns="0" anchor="b">
            <a:noAutofit/>
          </a:bodyPr>
          <a:lstStyle/>
          <a:p>
            <a:pPr algn="ctr">
              <a:spcBef>
                <a:spcPct val="0"/>
              </a:spcBef>
              <a:defRPr/>
            </a:pPr>
            <a:r>
              <a:rPr lang="uk-UA" sz="2000" b="1" dirty="0" smtClean="0">
                <a:latin typeface="Times New Roman" pitchFamily="18" charset="0"/>
                <a:cs typeface="Times New Roman" pitchFamily="18" charset="0"/>
              </a:rPr>
              <a:t>- задокументувати та занотувати всі факти воєнних злочинів скоєнні російськими окупантами під час всієї війни,</a:t>
            </a:r>
          </a:p>
        </p:txBody>
      </p:sp>
      <p:sp>
        <p:nvSpPr>
          <p:cNvPr id="11" name="Скругленный прямоугольник 10"/>
          <p:cNvSpPr/>
          <p:nvPr/>
        </p:nvSpPr>
        <p:spPr>
          <a:xfrm>
            <a:off x="4572000" y="1340768"/>
            <a:ext cx="4248472" cy="1296144"/>
          </a:xfrm>
          <a:prstGeom prst="roundRect">
            <a:avLst/>
          </a:prstGeom>
          <a:solidFill>
            <a:srgbClr val="FFFF99"/>
          </a:solidFill>
          <a:ln>
            <a:noFill/>
          </a:ln>
          <a:effectLst>
            <a:outerShdw blurRad="50800" dist="38100" dir="18900000" sx="101000" sy="101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Заголовок 1"/>
          <p:cNvSpPr txBox="1">
            <a:spLocks/>
          </p:cNvSpPr>
          <p:nvPr/>
        </p:nvSpPr>
        <p:spPr>
          <a:xfrm>
            <a:off x="4644008" y="1412776"/>
            <a:ext cx="4104456" cy="1152128"/>
          </a:xfrm>
          <a:prstGeom prst="rect">
            <a:avLst/>
          </a:prstGeom>
        </p:spPr>
        <p:txBody>
          <a:bodyPr vert="horz" lIns="0" rIns="0" bIns="0" anchor="b">
            <a:noAutofit/>
          </a:bodyPr>
          <a:lstStyle/>
          <a:p>
            <a:pPr algn="ctr">
              <a:spcBef>
                <a:spcPct val="0"/>
              </a:spcBef>
              <a:defRPr/>
            </a:pPr>
            <a:r>
              <a:rPr lang="uk-UA" sz="2000" b="1" dirty="0" smtClean="0">
                <a:latin typeface="Times New Roman" pitchFamily="18" charset="0"/>
                <a:cs typeface="Times New Roman" pitchFamily="18" charset="0"/>
              </a:rPr>
              <a:t>- необхідно підвищити обізнаність міжнародної спільноти з метою підвищення розуміння всієї екологічної ситуації.</a:t>
            </a:r>
          </a:p>
        </p:txBody>
      </p:sp>
      <p:cxnSp>
        <p:nvCxnSpPr>
          <p:cNvPr id="14" name="Прямая со стрелкой 13"/>
          <p:cNvCxnSpPr/>
          <p:nvPr/>
        </p:nvCxnSpPr>
        <p:spPr>
          <a:xfrm>
            <a:off x="2411760" y="1052736"/>
            <a:ext cx="0" cy="28803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732240" y="1052736"/>
            <a:ext cx="0" cy="288032"/>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51520" y="2924944"/>
            <a:ext cx="5040560" cy="3744416"/>
          </a:xfrm>
          <a:prstGeom prst="roundRect">
            <a:avLst/>
          </a:prstGeom>
          <a:solidFill>
            <a:srgbClr val="FFFF99"/>
          </a:solidFill>
          <a:ln>
            <a:noFill/>
          </a:ln>
          <a:effectLst>
            <a:outerShdw blurRad="50800" dist="38100" dir="18900000" sx="101000" sy="101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Заголовок 1"/>
          <p:cNvSpPr txBox="1">
            <a:spLocks/>
          </p:cNvSpPr>
          <p:nvPr/>
        </p:nvSpPr>
        <p:spPr>
          <a:xfrm>
            <a:off x="323528" y="3068960"/>
            <a:ext cx="4896544" cy="3312368"/>
          </a:xfrm>
          <a:prstGeom prst="rect">
            <a:avLst/>
          </a:prstGeom>
        </p:spPr>
        <p:txBody>
          <a:bodyPr vert="horz" lIns="0" rIns="0" bIns="0" anchor="b">
            <a:noAutofit/>
          </a:bodyPr>
          <a:lstStyle/>
          <a:p>
            <a:pPr algn="just">
              <a:spcBef>
                <a:spcPct val="0"/>
              </a:spcBef>
              <a:buFont typeface="Wingdings" pitchFamily="2" charset="2"/>
              <a:buChar char="Ø"/>
              <a:defRPr/>
            </a:pPr>
            <a:r>
              <a:rPr lang="uk-UA" b="1" dirty="0" smtClean="0">
                <a:latin typeface="Times New Roman" pitchFamily="18" charset="0"/>
                <a:cs typeface="Times New Roman" pitchFamily="18" charset="0"/>
              </a:rPr>
              <a:t>Після закінчення війни, на Півдні та Сході України потрібно створювати ряд заповідних територій, на яких природа повинна відновлюватися самостійно. </a:t>
            </a:r>
          </a:p>
          <a:p>
            <a:pPr algn="just">
              <a:spcBef>
                <a:spcPct val="0"/>
              </a:spcBef>
              <a:defRPr/>
            </a:pPr>
            <a:endParaRPr lang="uk-UA" b="1" dirty="0" smtClean="0">
              <a:latin typeface="Times New Roman" pitchFamily="18" charset="0"/>
              <a:cs typeface="Times New Roman" pitchFamily="18" charset="0"/>
            </a:endParaRPr>
          </a:p>
          <a:p>
            <a:pPr algn="just">
              <a:spcBef>
                <a:spcPct val="0"/>
              </a:spcBef>
              <a:buFont typeface="Wingdings" pitchFamily="2" charset="2"/>
              <a:buChar char="Ø"/>
              <a:defRPr/>
            </a:pPr>
            <a:r>
              <a:rPr lang="uk-UA" b="1" dirty="0" smtClean="0">
                <a:latin typeface="Times New Roman" pitchFamily="18" charset="0"/>
                <a:cs typeface="Times New Roman" pitchFamily="18" charset="0"/>
              </a:rPr>
              <a:t>На тих ділянка, де відбулися масштабні пожежі, які знищили великі площі лісів, то потрібно їх очистити від залишків деревини та залишити на 2-3 роки від догляду людей. </a:t>
            </a:r>
          </a:p>
          <a:p>
            <a:pPr algn="just">
              <a:spcBef>
                <a:spcPct val="0"/>
              </a:spcBef>
              <a:defRPr/>
            </a:pPr>
            <a:endParaRPr lang="uk-UA" b="1" dirty="0" smtClean="0">
              <a:latin typeface="Times New Roman" pitchFamily="18" charset="0"/>
              <a:cs typeface="Times New Roman" pitchFamily="18" charset="0"/>
            </a:endParaRPr>
          </a:p>
          <a:p>
            <a:pPr algn="just">
              <a:spcBef>
                <a:spcPct val="0"/>
              </a:spcBef>
              <a:buFont typeface="Wingdings" pitchFamily="2" charset="2"/>
              <a:buChar char="Ø"/>
              <a:defRPr/>
            </a:pPr>
            <a:r>
              <a:rPr lang="uk-UA" b="1" dirty="0" smtClean="0">
                <a:latin typeface="Times New Roman" pitchFamily="18" charset="0"/>
                <a:cs typeface="Times New Roman" pitchFamily="18" charset="0"/>
              </a:rPr>
              <a:t>Це дасть змогу природі самостійно відновлюватися та закріплюватися.</a:t>
            </a:r>
          </a:p>
        </p:txBody>
      </p:sp>
      <p:pic>
        <p:nvPicPr>
          <p:cNvPr id="12290" name="Picture 2" descr="Зупинити екоцид в Україні зможемо лише за підтримки всієї світової спільноти"/>
          <p:cNvPicPr>
            <a:picLocks noChangeAspect="1" noChangeArrowheads="1"/>
          </p:cNvPicPr>
          <p:nvPr/>
        </p:nvPicPr>
        <p:blipFill>
          <a:blip r:embed="rId3" cstate="print"/>
          <a:srcRect/>
          <a:stretch>
            <a:fillRect/>
          </a:stretch>
        </p:blipFill>
        <p:spPr bwMode="auto">
          <a:xfrm>
            <a:off x="5436096" y="3645024"/>
            <a:ext cx="3459761" cy="2304256"/>
          </a:xfrm>
          <a:prstGeom prst="rect">
            <a:avLst/>
          </a:prstGeom>
          <a:noFill/>
          <a:effectLst>
            <a:glow rad="101600">
              <a:schemeClr val="bg1">
                <a:alpha val="60000"/>
              </a:schemeClr>
            </a:glo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3860</TotalTime>
  <Words>915</Words>
  <Application>Microsoft Office PowerPoint</Application>
  <PresentationFormat>Экран (4:3)</PresentationFormat>
  <Paragraphs>74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149</cp:revision>
  <dcterms:created xsi:type="dcterms:W3CDTF">2022-09-02T08:17:19Z</dcterms:created>
  <dcterms:modified xsi:type="dcterms:W3CDTF">2024-04-07T12:02:51Z</dcterms:modified>
</cp:coreProperties>
</file>