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7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70" r:id="rId11"/>
    <p:sldId id="269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32" autoAdjust="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5006A-1C73-4FE9-A22C-2A28CBCD58F9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2CE4E-ADA5-4D74-944B-66FE69FDEFD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1315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2CE4E-ADA5-4D74-944B-66FE69FDEFD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9638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7420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181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347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0118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3495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3654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4631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2330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542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256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640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3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522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08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7926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374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232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2C228-F304-4044-92AC-8669E6D25DF8}" type="datetimeFigureOut">
              <a:rPr lang="uk-UA" smtClean="0"/>
              <a:t>12.04.2024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F20A6-C3CE-4E6F-BA68-E9577460E1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7648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732" y="958779"/>
            <a:ext cx="8791575" cy="2161611"/>
          </a:xfrm>
        </p:spPr>
        <p:txBody>
          <a:bodyPr>
            <a:normAutofit fontScale="90000"/>
          </a:bodyPr>
          <a:lstStyle/>
          <a:p>
            <a:pPr algn="ctr">
              <a:spcAft>
                <a:spcPts val="100"/>
              </a:spcAft>
            </a:pPr>
            <a:r>
              <a:rPr lang="uk-UA" sz="3600" b="1" kern="100" spc="15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Дослідження рівня забруднення річки Корчик (в межах міста Корця) методом біоіндикації</a:t>
            </a:r>
            <a:br>
              <a:rPr lang="uk-UA" sz="3600" kern="10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</a:br>
            <a:endParaRPr lang="uk-UA" sz="36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416061" y="2997282"/>
            <a:ext cx="6550249" cy="212335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16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проєкту: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16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Радюк Дар’я Василівна</a:t>
            </a:r>
            <a:r>
              <a:rPr lang="uk-UA" sz="16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учениця 9 класу 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 </a:t>
            </a:r>
            <a:r>
              <a:rPr lang="ru-RU" sz="1600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середньої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«Корецький ліцей» Корецької міської ради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uk-UA" sz="1600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16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 проєкту 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uk-UA" sz="16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Герус Ірина Пилипівна</a:t>
            </a:r>
            <a:r>
              <a:rPr lang="uk-UA" sz="16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вчитель хімії  закладу загальної середньої освіти «корецький ліцей»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uk-UA" sz="16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992" y="2692878"/>
            <a:ext cx="2979174" cy="3191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5191" y="383699"/>
            <a:ext cx="6624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інтерактивний конкурс </a:t>
            </a:r>
            <a:endParaRPr lang="ru-RU" sz="14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«МАН-Юніор Дослідник» Номінація «Еколог»</a:t>
            </a:r>
            <a:endParaRPr lang="ru-RU" sz="14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«Рівненська Мала академія наук учнівської молоді» Рівненської обласної ради </a:t>
            </a:r>
            <a:endParaRPr lang="ru-RU" sz="14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630" y="5704237"/>
            <a:ext cx="2331795" cy="98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79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771" y="113017"/>
            <a:ext cx="10572108" cy="791110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створі №2 було визначено 9 видів представників членистоногих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269226"/>
              </p:ext>
            </p:extLst>
          </p:nvPr>
        </p:nvGraphicFramePr>
        <p:xfrm>
          <a:off x="342998" y="859659"/>
          <a:ext cx="5408372" cy="3626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8285">
                  <a:extLst>
                    <a:ext uri="{9D8B030D-6E8A-4147-A177-3AD203B41FA5}">
                      <a16:colId xmlns:a16="http://schemas.microsoft.com/office/drawing/2014/main" val="20606641"/>
                    </a:ext>
                  </a:extLst>
                </a:gridCol>
                <a:gridCol w="1079207">
                  <a:extLst>
                    <a:ext uri="{9D8B030D-6E8A-4147-A177-3AD203B41FA5}">
                      <a16:colId xmlns:a16="http://schemas.microsoft.com/office/drawing/2014/main" val="3394131721"/>
                    </a:ext>
                  </a:extLst>
                </a:gridCol>
                <a:gridCol w="1080440">
                  <a:extLst>
                    <a:ext uri="{9D8B030D-6E8A-4147-A177-3AD203B41FA5}">
                      <a16:colId xmlns:a16="http://schemas.microsoft.com/office/drawing/2014/main" val="2589426816"/>
                    </a:ext>
                  </a:extLst>
                </a:gridCol>
                <a:gridCol w="1080440">
                  <a:extLst>
                    <a:ext uri="{9D8B030D-6E8A-4147-A177-3AD203B41FA5}">
                      <a16:colId xmlns:a16="http://schemas.microsoft.com/office/drawing/2014/main" val="437993042"/>
                    </a:ext>
                  </a:extLst>
                </a:gridCol>
              </a:tblGrid>
              <a:tr h="25666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Індикаторні групи  тварин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Створ №2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694564"/>
                  </a:ext>
                </a:extLst>
              </a:tr>
              <a:tr h="18615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26.06.2023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15.08.2023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25.09.23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4068785823"/>
                  </a:ext>
                </a:extLst>
              </a:tr>
              <a:tr h="345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2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одноденок Ephemera vulgate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3292650057"/>
                  </a:ext>
                </a:extLst>
              </a:tr>
              <a:tr h="345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2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Личинки волохокрильці Trichoptera 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946593974"/>
                  </a:ext>
                </a:extLst>
              </a:tr>
              <a:tr h="345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веснянок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Plecoptera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1372499661"/>
                  </a:ext>
                </a:extLst>
              </a:tr>
              <a:tr h="345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вислокрильців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Megaloptera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2484885218"/>
                  </a:ext>
                </a:extLst>
              </a:tr>
              <a:tr h="1861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бабок </a:t>
                      </a:r>
                      <a:r>
                        <a:rPr lang="en-US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Odonata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1099667846"/>
                  </a:ext>
                </a:extLst>
              </a:tr>
              <a:tr h="1861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Бокоплави Amphipoda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2820059412"/>
                  </a:ext>
                </a:extLst>
              </a:tr>
              <a:tr h="1861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Річковий рак Astacus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30660105"/>
                  </a:ext>
                </a:extLst>
              </a:tr>
              <a:tr h="472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комарів-дзвінців (Chironomidae)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3741011251"/>
                  </a:ext>
                </a:extLst>
              </a:tr>
              <a:tr h="3457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Водяний віслючок Asellus aquaticus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1937248727"/>
                  </a:ext>
                </a:extLst>
              </a:tr>
              <a:tr h="345702">
                <a:tc>
                  <a:txBody>
                    <a:bodyPr/>
                    <a:lstStyle/>
                    <a:p>
                      <a:pPr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мошок 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Simuliidae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362454696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10731" y="123216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3870" y="4615910"/>
            <a:ext cx="2196549" cy="20954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143" y="873726"/>
            <a:ext cx="5376751" cy="35775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010" y="4569054"/>
            <a:ext cx="1774738" cy="21704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77529" y="4565376"/>
            <a:ext cx="2173357" cy="217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19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110" y="71920"/>
            <a:ext cx="10256301" cy="1160980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створі №3 було визначено 6 видів представників членистоногих</a:t>
            </a:r>
            <a:endParaRPr lang="uk-UA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133720"/>
              </p:ext>
            </p:extLst>
          </p:nvPr>
        </p:nvGraphicFramePr>
        <p:xfrm>
          <a:off x="347870" y="1011193"/>
          <a:ext cx="5784572" cy="3491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9109">
                  <a:extLst>
                    <a:ext uri="{9D8B030D-6E8A-4147-A177-3AD203B41FA5}">
                      <a16:colId xmlns:a16="http://schemas.microsoft.com/office/drawing/2014/main" val="809575338"/>
                    </a:ext>
                  </a:extLst>
                </a:gridCol>
                <a:gridCol w="1154273">
                  <a:extLst>
                    <a:ext uri="{9D8B030D-6E8A-4147-A177-3AD203B41FA5}">
                      <a16:colId xmlns:a16="http://schemas.microsoft.com/office/drawing/2014/main" val="3040438158"/>
                    </a:ext>
                  </a:extLst>
                </a:gridCol>
                <a:gridCol w="1155595">
                  <a:extLst>
                    <a:ext uri="{9D8B030D-6E8A-4147-A177-3AD203B41FA5}">
                      <a16:colId xmlns:a16="http://schemas.microsoft.com/office/drawing/2014/main" val="1438786530"/>
                    </a:ext>
                  </a:extLst>
                </a:gridCol>
                <a:gridCol w="1155595">
                  <a:extLst>
                    <a:ext uri="{9D8B030D-6E8A-4147-A177-3AD203B41FA5}">
                      <a16:colId xmlns:a16="http://schemas.microsoft.com/office/drawing/2014/main" val="2191035368"/>
                    </a:ext>
                  </a:extLst>
                </a:gridCol>
              </a:tblGrid>
              <a:tr h="184279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Індикаторні групи  тварин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Створ №3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225041"/>
                  </a:ext>
                </a:extLst>
              </a:tr>
              <a:tr h="18427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26.06.2023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15.08.2023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25.09.23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4170904770"/>
                  </a:ext>
                </a:extLst>
              </a:tr>
              <a:tr h="368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одноденок </a:t>
                      </a:r>
                      <a:r>
                        <a:rPr lang="uk-UA" sz="1100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Ephemera</a:t>
                      </a:r>
                      <a:r>
                        <a:rPr lang="uk-UA" sz="1100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vulgate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427949489"/>
                  </a:ext>
                </a:extLst>
              </a:tr>
              <a:tr h="3360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Личинки </a:t>
                      </a:r>
                      <a:r>
                        <a:rPr lang="uk-UA" sz="1100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волохокрильці</a:t>
                      </a:r>
                      <a:r>
                        <a:rPr lang="uk-UA" sz="1100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Trichoptera</a:t>
                      </a:r>
                      <a:r>
                        <a:rPr lang="uk-UA" sz="1100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2027156447"/>
                  </a:ext>
                </a:extLst>
              </a:tr>
              <a:tr h="368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веснянок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Plecoptera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1107780707"/>
                  </a:ext>
                </a:extLst>
              </a:tr>
              <a:tr h="368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вислокрильців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Megaloptera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3299721319"/>
                  </a:ext>
                </a:extLst>
              </a:tr>
              <a:tr h="184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бабок  </a:t>
                      </a:r>
                      <a:r>
                        <a:rPr lang="en-US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Odonata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2789073666"/>
                  </a:ext>
                </a:extLst>
              </a:tr>
              <a:tr h="184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Бокоплави </a:t>
                      </a:r>
                      <a:r>
                        <a:rPr lang="uk-UA" sz="11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Amphipoda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1142963507"/>
                  </a:ext>
                </a:extLst>
              </a:tr>
              <a:tr h="184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Річковий рак Astacus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2965277847"/>
                  </a:ext>
                </a:extLst>
              </a:tr>
              <a:tr h="368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комарів-дзвінців (Chironomidae)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445606649"/>
                  </a:ext>
                </a:extLst>
              </a:tr>
              <a:tr h="368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Водяний віслючок  Asellus aquaticus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2691741958"/>
                  </a:ext>
                </a:extLst>
              </a:tr>
              <a:tr h="368557">
                <a:tc>
                  <a:txBody>
                    <a:bodyPr/>
                    <a:lstStyle/>
                    <a:p>
                      <a:pPr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мошок 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Simuliidae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281631695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682" y="968989"/>
            <a:ext cx="5182017" cy="3491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9751" y="4646645"/>
            <a:ext cx="2166730" cy="1991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7377" y="4718680"/>
            <a:ext cx="2166730" cy="1897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33508" y="4676665"/>
            <a:ext cx="2116071" cy="2031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4243" y="4727395"/>
            <a:ext cx="2116071" cy="193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04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585" y="116058"/>
            <a:ext cx="11023719" cy="1133061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Якості води річки Корчик за методами біоіндикації:</a:t>
            </a:r>
            <a:br>
              <a:rPr lang="uk-UA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7992" y="1053548"/>
            <a:ext cx="5675243" cy="5436704"/>
          </a:xfrm>
          <a:solidFill>
            <a:schemeClr val="tx2"/>
          </a:solidFill>
        </p:spPr>
        <p:txBody>
          <a:bodyPr>
            <a:normAutofit/>
          </a:bodyPr>
          <a:lstStyle/>
          <a:p>
            <a:pPr indent="457200" algn="just">
              <a:spcBef>
                <a:spcPts val="0"/>
              </a:spcBef>
            </a:pPr>
            <a:r>
              <a:rPr lang="uk-UA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Біотичний індекс </a:t>
            </a:r>
            <a:r>
              <a:rPr lang="uk-UA" sz="18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Вудівісса</a:t>
            </a:r>
            <a:r>
              <a:rPr lang="uk-UA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якості води в створах річки Корчик: створ №1 БІ дорівнює 9, що відповідає II класу вод, </a:t>
            </a:r>
            <a:r>
              <a:rPr lang="uk-UA" sz="18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олігосапробна</a:t>
            </a:r>
            <a:r>
              <a:rPr lang="uk-UA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зона, вода чиста;  створ №2  БІ дорівнює 8, що відповідає II класу вод, </a:t>
            </a:r>
            <a:r>
              <a:rPr lang="uk-UA" sz="18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олігосапробна</a:t>
            </a:r>
            <a:r>
              <a:rPr lang="uk-UA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зона, вода чиста; створ №3 має БІ рівним 6, що відповідає II</a:t>
            </a:r>
            <a:r>
              <a:rPr lang="en-US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uk-UA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класу вод, бета-</a:t>
            </a:r>
            <a:r>
              <a:rPr lang="uk-UA" sz="18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мезосапробна</a:t>
            </a:r>
            <a:r>
              <a:rPr lang="uk-UA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зона, вода </a:t>
            </a:r>
            <a:r>
              <a:rPr lang="uk-UA" sz="18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uk-UA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забруднена. </a:t>
            </a:r>
          </a:p>
          <a:p>
            <a:pPr indent="457200" algn="just">
              <a:spcBef>
                <a:spcPts val="0"/>
              </a:spcBef>
            </a:pPr>
            <a:r>
              <a:rPr lang="uk-UA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Біотичний індекс </a:t>
            </a:r>
            <a:r>
              <a:rPr lang="uk-UA" sz="18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Майєра</a:t>
            </a:r>
            <a:r>
              <a:rPr lang="uk-UA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якості води в створах річки Корчик: створ №1 БІ дорівнює17, що відповідає ІІ класу води, </a:t>
            </a:r>
            <a:r>
              <a:rPr lang="uk-UA" sz="18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олігосапробна</a:t>
            </a:r>
            <a:r>
              <a:rPr lang="uk-UA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зона, вода чиста; створ №2 БІ дорівнює 17, що відповідає ІІ класу води, </a:t>
            </a:r>
            <a:r>
              <a:rPr lang="uk-UA" sz="18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олігосапробна</a:t>
            </a:r>
            <a:r>
              <a:rPr lang="uk-UA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зона, вода чиста; створ №3 БІ дорівнює 12, що відповідає ІІІ класу води, бета-</a:t>
            </a:r>
            <a:r>
              <a:rPr lang="uk-UA" sz="18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мезосапробна</a:t>
            </a:r>
            <a:r>
              <a:rPr lang="uk-UA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зона, вода </a:t>
            </a:r>
            <a:r>
              <a:rPr lang="uk-UA" sz="18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помірно</a:t>
            </a:r>
            <a:r>
              <a:rPr lang="uk-UA" sz="1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забруднена.</a:t>
            </a:r>
          </a:p>
        </p:txBody>
      </p:sp>
      <p:pic>
        <p:nvPicPr>
          <p:cNvPr id="7" name="Місце для зображення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492" r="4492"/>
          <a:stretch>
            <a:fillRect/>
          </a:stretch>
        </p:blipFill>
        <p:spPr>
          <a:xfrm>
            <a:off x="6271591" y="1053548"/>
            <a:ext cx="5695122" cy="53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27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588" y="298175"/>
            <a:ext cx="11071274" cy="1192696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 задля зменшення рівня забруднення води </a:t>
            </a:r>
            <a:b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річки Корчик:</a:t>
            </a:r>
            <a:b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4035" y="1282147"/>
            <a:ext cx="10306878" cy="5108714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425"/>
              </a:spcAft>
              <a:buFont typeface="Wingdings" panose="05000000000000000000" pitchFamily="2" charset="2"/>
              <a:buChar char="Ø"/>
            </a:pP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налагодити співпрацю державних установ і громадських організацій для збереження чистоти річки, використовуючи практичні акції та екологізацію населення через засоби масової інформації; </a:t>
            </a:r>
          </a:p>
          <a:p>
            <a:pPr marL="285750" indent="-285750" algn="just">
              <a:lnSpc>
                <a:spcPct val="150000"/>
              </a:lnSpc>
              <a:spcAft>
                <a:spcPts val="1425"/>
              </a:spcAft>
              <a:buFont typeface="Wingdings" panose="05000000000000000000" pitchFamily="2" charset="2"/>
              <a:buChar char="Ø"/>
            </a:pP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встановити очисні фільтри для запобігання  забруднення побутовими і промисловими стічними водами, а також пестицидами; </a:t>
            </a:r>
          </a:p>
          <a:p>
            <a:pPr marL="285750" indent="-285750" algn="just">
              <a:lnSpc>
                <a:spcPct val="150000"/>
              </a:lnSpc>
              <a:spcAft>
                <a:spcPts val="1425"/>
              </a:spcAft>
              <a:buFont typeface="Wingdings" panose="05000000000000000000" pitchFamily="2" charset="2"/>
              <a:buChar char="Ø"/>
            </a:pP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для очистки стічних вод можна запропонувати такі види вищих водних рослин, як комиш, очерет озерний, рогоз вузьколистий і широколистий, 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рдест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 гребінчастий і 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курчавий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, 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спіродела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 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багатокорінева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, елодея, водний гіацинт (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ейхорнія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), 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касатик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 жовтий, сусак, стрілолист звичайний, 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гречиха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 земноводна, 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резуха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 морська, 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уруть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, </a:t>
            </a:r>
            <a:r>
              <a:rPr lang="uk-UA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хара</a:t>
            </a:r>
            <a:r>
              <a:rPr lang="uk-UA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, ірис та інші. </a:t>
            </a:r>
            <a:endParaRPr lang="uk-UA" sz="1600" kern="100" dirty="0"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45780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1" y="248479"/>
            <a:ext cx="9906000" cy="665921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Висновки: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5617" y="1003852"/>
            <a:ext cx="10813774" cy="5118652"/>
          </a:xfrm>
          <a:solidFill>
            <a:schemeClr val="tx2"/>
          </a:solidFill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Якісний склад представників  членистоногих-</a:t>
            </a:r>
            <a:r>
              <a:rPr lang="uk-UA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біоіндикаторів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в річці Корчик, що протікає в межах міста Корець в створах змінюється: по індексу (БІ) </a:t>
            </a:r>
            <a:r>
              <a:rPr lang="uk-UA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Вудівіса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від 9 (створ №1), до 6 (створ №3), по індексу </a:t>
            </a:r>
            <a:r>
              <a:rPr lang="uk-UA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Майєра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від 17 (створи №1,2) до 12 (створ№3).</a:t>
            </a:r>
            <a:endParaRPr lang="uk-UA" sz="2000" dirty="0"/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ucida Sans" panose="020B0602030504020204" pitchFamily="34" charset="0"/>
              </a:rPr>
              <a:t>2. За отриманими розрахунками встановили: створ №1. Клас води II, </a:t>
            </a:r>
            <a:r>
              <a:rPr lang="uk-UA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ucida Sans" panose="020B0602030504020204" pitchFamily="34" charset="0"/>
              </a:rPr>
              <a:t>Олігосапробная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ucida Sans" panose="020B0602030504020204" pitchFamily="34" charset="0"/>
              </a:rPr>
              <a:t> зона, вода чиста; створ №2. Клас води II </a:t>
            </a:r>
            <a:r>
              <a:rPr lang="uk-UA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ucida Sans" panose="020B0602030504020204" pitchFamily="34" charset="0"/>
              </a:rPr>
              <a:t>Олігосапробная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ucida Sans" panose="020B0602030504020204" pitchFamily="34" charset="0"/>
              </a:rPr>
              <a:t> зона, вода чиста;</a:t>
            </a:r>
            <a:r>
              <a:rPr lang="uk-UA" sz="2000" kern="100" dirty="0">
                <a:solidFill>
                  <a:srgbClr val="F9F9F9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 </a:t>
            </a:r>
            <a:r>
              <a:rPr lang="uk-UA" sz="2000" kern="0" dirty="0">
                <a:solidFill>
                  <a:srgbClr val="F9F9F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ucida Sans" panose="020B0602030504020204" pitchFamily="34" charset="0"/>
              </a:rPr>
              <a:t>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ucida Sans" panose="020B0602030504020204" pitchFamily="34" charset="0"/>
              </a:rPr>
              <a:t>створ №3. Клас води III, бета-</a:t>
            </a:r>
            <a:r>
              <a:rPr lang="uk-UA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ucida Sans" panose="020B0602030504020204" pitchFamily="34" charset="0"/>
              </a:rPr>
              <a:t>мезосапробная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Lucida Sans" panose="020B0602030504020204" pitchFamily="34" charset="0"/>
              </a:rPr>
              <a:t> вода задовільною чистоти.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3.</a:t>
            </a:r>
            <a:r>
              <a:rPr lang="uk-UA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NSimSun" panose="02010609030101010101" pitchFamily="49" charset="-122"/>
              </a:rPr>
              <a:t> Завдяки проведеному дослідженню було розроблено рекомендації для зменшення рівня забруднення води річки Корчик.</a:t>
            </a:r>
            <a:endParaRPr lang="uk-UA" sz="2000" kern="100" dirty="0">
              <a:latin typeface="Liberation Serif"/>
              <a:ea typeface="NSimSun" panose="02010609030101010101" pitchFamily="49" charset="-122"/>
              <a:cs typeface="Lucida Sans" panose="020B0602030504020204" pitchFamily="34" charset="0"/>
            </a:endParaRPr>
          </a:p>
          <a:p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567760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1" y="188843"/>
            <a:ext cx="9906000" cy="695740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використаних джерел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F416DDA-4085-42F5-DDDC-0D4BC9C44AED}"/>
              </a:ext>
            </a:extLst>
          </p:cNvPr>
          <p:cNvSpPr/>
          <p:nvPr/>
        </p:nvSpPr>
        <p:spPr>
          <a:xfrm>
            <a:off x="566530" y="1058862"/>
            <a:ext cx="10654748" cy="4646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uk-U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Бойчук Ю. Теоретичні основи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ентомобіоіндикації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https://www.zoology.dp.ua/z_07_135.html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Карпова Г., Зуб Л., Мельничук В., Проців Г. Оцінка екологічного стану водойм методами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Перші оцінки якості води. Бережани, 2010. 32с.</a:t>
            </a:r>
          </a:p>
          <a:p>
            <a:pPr algn="just"/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Мальцев В., Карпова Г., Зуб Л. Визначення якості води методами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біоіндикації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науково методичний посібник. К: Інститут екології НЕЦУ. 2011. 112с.</a:t>
            </a:r>
          </a:p>
          <a:p>
            <a:pPr algn="just"/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Сербулова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 Метод. вказівки.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339.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pdf</a:t>
            </a:r>
          </a:p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Хижняк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М., Євтушенко М. Методологія вивчення угрупувань водних організмів.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nCtG5ttwyfDHStHq?usp=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share_link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008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72611" y="123290"/>
            <a:ext cx="8418171" cy="6382129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uk-UA" sz="28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роботи</a:t>
            </a:r>
            <a:r>
              <a:rPr lang="uk-UA" sz="2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з’ясувати ступінь  забруднення річки Корчик, дослідивши видовий склад організмів-</a:t>
            </a:r>
            <a:r>
              <a:rPr lang="uk-UA" sz="2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біоіндикаторів</a:t>
            </a:r>
            <a:r>
              <a:rPr lang="uk-UA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мети передбачало виконання таких </a:t>
            </a:r>
            <a:r>
              <a:rPr lang="uk-UA" sz="24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визначити  якісний  склад представників членистоногих-</a:t>
            </a:r>
            <a:r>
              <a:rPr lang="uk-UA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біоіндикаторів</a:t>
            </a:r>
            <a: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досліджуваних ділянках річки Корчик;</a:t>
            </a:r>
            <a:b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 методику  біоіндикації  за індексом </a:t>
            </a:r>
            <a:r>
              <a:rPr lang="uk-UA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Майера</a:t>
            </a:r>
            <a: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за індексом по </a:t>
            </a:r>
            <a:r>
              <a:rPr lang="uk-UA" sz="24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Вудівіссу</a:t>
            </a:r>
            <a: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визначити рівень забруднення річки за біологічними показниками;</a:t>
            </a:r>
            <a:b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розробити комплекс природоохоронних заходів із запобігання забруднення водних екосистем</a:t>
            </a:r>
            <a:r>
              <a:rPr lang="uk-UA" sz="31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2108" y="3635651"/>
            <a:ext cx="2858094" cy="28814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2700" y="410559"/>
            <a:ext cx="3256911" cy="288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16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079" y="261791"/>
            <a:ext cx="6645609" cy="623247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 теми.</a:t>
            </a:r>
            <a:r>
              <a:rPr lang="uk-UA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7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водний об'єкт впливають умови формування поверхневого або підземного водного стоку, різноманітні природні явища, промисловість,  комунальне господарство, транспорт, господарська й побутова діяльність людини. Наслідком цього є перенесення у водне середовище нових, невластивих йому речовин - забруднювачів, що погіршують якість води і руйнують у водоймах існуючі біоценози та спричиняють появі нових, з іншим співвідношенням чисельності особин та набором таксонів.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5704" y="1402082"/>
            <a:ext cx="3279228" cy="395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36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972" y="567559"/>
            <a:ext cx="10059439" cy="1529529"/>
          </a:xfrm>
        </p:spPr>
        <p:txBody>
          <a:bodyPr>
            <a:normAutofit fontScale="90000"/>
          </a:bodyPr>
          <a:lstStyle/>
          <a:p>
            <a:pPr algn="just"/>
            <a:r>
              <a:rPr lang="uk-UA" kern="1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Helvetica" panose="020B0604020202020204" pitchFamily="34" charset="0"/>
              </a:rPr>
              <a:t> </a:t>
            </a:r>
            <a:r>
              <a:rPr lang="uk-UA" sz="2700" b="1" kern="1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Helvetica" panose="020B0604020202020204" pitchFamily="34" charset="0"/>
              </a:rPr>
              <a:t>В </a:t>
            </a:r>
            <a:r>
              <a:rPr lang="uk-UA" sz="2700" b="1" kern="1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Хмельницькій області бере початок річка Корчик та протікає через місто Корець разом з притокою </a:t>
            </a:r>
            <a:r>
              <a:rPr lang="uk-UA" sz="2700" b="1" kern="1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Ювок</a:t>
            </a:r>
            <a:r>
              <a:rPr lang="uk-UA" sz="2700" b="1" kern="1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Lucida Sans" panose="020B0602030504020204" pitchFamily="34" charset="0"/>
              </a:rPr>
              <a:t>. Упадає Корчик у Случ у с. Устя Корецької ОТГ.  протяжність  річки корчик 30 км. </a:t>
            </a:r>
            <a:endParaRPr lang="uk-UA" sz="27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4414" r="6568" b="9703"/>
          <a:stretch/>
        </p:blipFill>
        <p:spPr>
          <a:xfrm>
            <a:off x="703385" y="2461845"/>
            <a:ext cx="5739618" cy="37279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012" y="2461845"/>
            <a:ext cx="4051704" cy="358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80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8283" y="1849821"/>
            <a:ext cx="4407391" cy="240412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1000"/>
              </a:spcAft>
            </a:pPr>
            <a:r>
              <a:rPr lang="uk-UA" sz="1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 </a:t>
            </a:r>
            <a:br>
              <a:rPr lang="uk-UA" sz="1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</a:br>
            <a:br>
              <a:rPr lang="uk-UA" sz="1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</a:br>
            <a:br>
              <a:rPr lang="uk-UA" sz="1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</a:br>
            <a:r>
              <a:rPr lang="uk-UA" sz="1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«</a:t>
            </a:r>
            <a:r>
              <a:rPr lang="uk-UA" sz="18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Біоіндикація</a:t>
            </a:r>
            <a:r>
              <a:rPr lang="uk-UA" sz="1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 – це індикація абіотичних і біотичних факторів за допомогою біологічних систем.  </a:t>
            </a:r>
            <a:r>
              <a:rPr lang="uk-UA" sz="18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Біоіндикаторами</a:t>
            </a:r>
            <a:r>
              <a:rPr lang="uk-UA" sz="1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 називають організми, що використовуються для </a:t>
            </a:r>
            <a:r>
              <a:rPr lang="uk-UA" sz="18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біоіндикації</a:t>
            </a:r>
            <a:r>
              <a:rPr lang="uk-UA" sz="1600" kern="100" dirty="0">
                <a:solidFill>
                  <a:schemeClr val="bg2"/>
                </a:solidFill>
                <a:latin typeface="Times New Roman" panose="02020603050405020304" pitchFamily="18" charset="0"/>
                <a:ea typeface="NSimSun" panose="02010609030101010101" pitchFamily="49" charset="-122"/>
              </a:rPr>
              <a:t> </a:t>
            </a:r>
            <a:r>
              <a:rPr lang="en-US" sz="16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</a:rPr>
              <a:t>[</a:t>
            </a:r>
            <a:r>
              <a:rPr lang="uk-UA" sz="16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</a:rPr>
              <a:t>1</a:t>
            </a:r>
            <a:r>
              <a:rPr lang="en-US" sz="16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</a:rPr>
              <a:t>]</a:t>
            </a:r>
            <a:r>
              <a:rPr lang="uk-UA" sz="16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</a:rPr>
              <a:t>».</a:t>
            </a:r>
            <a:br>
              <a:rPr lang="uk-UA" sz="1600" kern="100" dirty="0">
                <a:latin typeface="Times New Roman" panose="02020603050405020304" pitchFamily="18" charset="0"/>
                <a:ea typeface="NSimSun" panose="02010609030101010101" pitchFamily="49" charset="-122"/>
              </a:rPr>
            </a:br>
            <a:r>
              <a:rPr lang="uk-UA" sz="1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</a:rPr>
              <a:t>Представники типу Членистоногих є найзручнішими для використання в біоіндикації. </a:t>
            </a:r>
            <a:br>
              <a:rPr lang="uk-UA" sz="1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</a:br>
            <a:endParaRPr lang="uk-UA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363" y="1241930"/>
            <a:ext cx="3153057" cy="4847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834" y="1241930"/>
            <a:ext cx="3318035" cy="48634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26942" y="267285"/>
            <a:ext cx="10592972" cy="787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kern="100" cap="all" dirty="0">
                <a:solidFill>
                  <a:prstClr val="black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Щоб дослідити екологічний стан води річки Корчик ми вирішили застосувати методи </a:t>
            </a:r>
            <a:r>
              <a:rPr lang="uk-UA" sz="1600" b="1" kern="100" cap="all" dirty="0" err="1">
                <a:solidFill>
                  <a:prstClr val="black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біоіндикації</a:t>
            </a:r>
            <a:r>
              <a:rPr lang="uk-UA" sz="1600" b="1" kern="100" cap="all" dirty="0">
                <a:solidFill>
                  <a:prstClr val="black"/>
                </a:solidFill>
                <a:latin typeface="Times New Roman" panose="02020603050405020304" pitchFamily="18" charset="0"/>
                <a:ea typeface="NSimSun" panose="02010609030101010101" pitchFamily="49" charset="-122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288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3721" y="154112"/>
            <a:ext cx="9682800" cy="811659"/>
          </a:xfrm>
        </p:spPr>
        <p:txBody>
          <a:bodyPr>
            <a:normAutofit/>
          </a:bodyPr>
          <a:lstStyle/>
          <a:p>
            <a:pPr marL="548640" lvl="0" indent="-411480" algn="ctr">
              <a:lnSpc>
                <a:spcPct val="100000"/>
              </a:lnSpc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  <a:buFont typeface="Wingdings 2"/>
              <a:buChar char=""/>
            </a:pPr>
            <a:r>
              <a:rPr lang="uk-UA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ОЦІНКИ СТАНУ </a:t>
            </a:r>
            <a:r>
              <a:rPr lang="uk-UA" sz="2400" b="1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ВОДОЙМи</a:t>
            </a:r>
            <a:r>
              <a:rPr lang="uk-UA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5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                   </a:t>
            </a:r>
            <a:endParaRPr lang="uk-UA" sz="1400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64387" y="585626"/>
            <a:ext cx="5855414" cy="1654140"/>
          </a:xfrm>
        </p:spPr>
        <p:txBody>
          <a:bodyPr>
            <a:noAutofit/>
          </a:bodyPr>
          <a:lstStyle/>
          <a:p>
            <a:pPr algn="just"/>
            <a:r>
              <a:rPr lang="uk-UA" sz="1400" b="1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1.Біотичний індекс </a:t>
            </a:r>
            <a:r>
              <a:rPr lang="uk-UA" sz="1400" b="1" cap="none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Вудівісса</a:t>
            </a:r>
            <a:r>
              <a:rPr lang="uk-UA" sz="1400" b="1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(Індекс річки </a:t>
            </a:r>
            <a:r>
              <a:rPr lang="uk-UA" sz="1400" b="1" cap="none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Трент</a:t>
            </a:r>
            <a:r>
              <a:rPr lang="uk-UA" sz="1400" b="1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)</a:t>
            </a:r>
            <a:r>
              <a:rPr lang="en-US" sz="1400" b="1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[</a:t>
            </a:r>
            <a:r>
              <a:rPr lang="uk-UA" sz="1400" b="1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3</a:t>
            </a:r>
            <a:r>
              <a:rPr lang="en-US" sz="1400" b="1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c.47]</a:t>
            </a:r>
            <a:endParaRPr lang="uk-UA" sz="1400" cap="none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uk-UA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Індекс </a:t>
            </a:r>
            <a:r>
              <a:rPr lang="uk-UA" sz="1400" cap="none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Вудівісса</a:t>
            </a:r>
            <a:r>
              <a:rPr lang="uk-UA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враховує відразу два параметра </a:t>
            </a:r>
            <a:r>
              <a:rPr lang="uk-UA" sz="1400" cap="none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бентосний</a:t>
            </a:r>
            <a:r>
              <a:rPr lang="uk-UA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спільноти: загальне різноманітність безхребетних і наявність у водоймі організмів, що належать до «індикаторним» групам. У ці групи об'єднані тварини, які характеризуються певним ступенем </a:t>
            </a:r>
            <a:r>
              <a:rPr lang="uk-UA" sz="1400" cap="none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сапробності</a:t>
            </a:r>
            <a:r>
              <a:rPr lang="uk-UA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[</a:t>
            </a:r>
            <a:r>
              <a:rPr lang="uk-UA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3</a:t>
            </a:r>
            <a:r>
              <a:rPr lang="en-US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c.57]</a:t>
            </a:r>
            <a:r>
              <a:rPr lang="uk-UA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 При підвищенні ступеня забрудненості водойми представники цих груп зникають з нього приблизно в тому порядку, в якому вони наведені в табл. 10. </a:t>
            </a:r>
            <a:r>
              <a:rPr lang="en-US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[</a:t>
            </a:r>
            <a:r>
              <a:rPr lang="uk-UA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4</a:t>
            </a:r>
            <a:r>
              <a:rPr lang="en-US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, c.</a:t>
            </a:r>
            <a:r>
              <a:rPr lang="uk-UA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60</a:t>
            </a:r>
            <a:r>
              <a:rPr lang="en-US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]</a:t>
            </a:r>
            <a:r>
              <a:rPr lang="uk-UA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</a:rPr>
              <a:t>.</a:t>
            </a:r>
            <a:endParaRPr lang="uk-UA" sz="1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72199" y="585626"/>
            <a:ext cx="5873655" cy="1551399"/>
          </a:xfrm>
        </p:spPr>
        <p:txBody>
          <a:bodyPr>
            <a:normAutofit fontScale="92500"/>
          </a:bodyPr>
          <a:lstStyle/>
          <a:p>
            <a:pPr algn="just"/>
            <a:r>
              <a:rPr lang="uk-UA" sz="1400" b="1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2.Індекс </a:t>
            </a:r>
            <a:r>
              <a:rPr lang="uk-UA" sz="1400" b="1" cap="none" dirty="0" err="1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Майера</a:t>
            </a:r>
            <a:r>
              <a:rPr lang="en-US" sz="1400" b="1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 [</a:t>
            </a:r>
            <a:r>
              <a:rPr lang="uk-UA" sz="1400" b="1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3</a:t>
            </a:r>
            <a:r>
              <a:rPr lang="en-US" sz="1400" b="1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, c.49]</a:t>
            </a:r>
            <a:endParaRPr lang="uk-UA" sz="1400" b="1" cap="none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j-ea"/>
              <a:cs typeface="+mj-cs"/>
            </a:endParaRPr>
          </a:p>
          <a:p>
            <a:pPr algn="just"/>
            <a:br>
              <a:rPr lang="ru-RU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lang="uk-UA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        Це більш проста методика, основні переваги якої: ніяких безхребетних не потрібно визначати з точністю до виду; методика годиться для будь-яких типів водойм. Метод використовує приуроченість різних груп водних безхребетних до водойм з певним рівнем забрудненості. Організми-індикатори віднесені до одного з трьох розділів (див. Табл. </a:t>
            </a:r>
            <a:r>
              <a:rPr lang="en-US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6</a:t>
            </a:r>
            <a:r>
              <a:rPr lang="uk-UA" sz="1400" cap="none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j-ea"/>
                <a:cs typeface="+mj-cs"/>
              </a:rPr>
              <a:t>).</a:t>
            </a:r>
            <a:endParaRPr lang="uk-UA" sz="1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74174"/>
              </p:ext>
            </p:extLst>
          </p:nvPr>
        </p:nvGraphicFramePr>
        <p:xfrm>
          <a:off x="287677" y="2430799"/>
          <a:ext cx="5732122" cy="378504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57758">
                  <a:extLst>
                    <a:ext uri="{9D8B030D-6E8A-4147-A177-3AD203B41FA5}">
                      <a16:colId xmlns:a16="http://schemas.microsoft.com/office/drawing/2014/main" val="1249448327"/>
                    </a:ext>
                  </a:extLst>
                </a:gridCol>
                <a:gridCol w="957758">
                  <a:extLst>
                    <a:ext uri="{9D8B030D-6E8A-4147-A177-3AD203B41FA5}">
                      <a16:colId xmlns:a16="http://schemas.microsoft.com/office/drawing/2014/main" val="2687985813"/>
                    </a:ext>
                  </a:extLst>
                </a:gridCol>
                <a:gridCol w="636101">
                  <a:extLst>
                    <a:ext uri="{9D8B030D-6E8A-4147-A177-3AD203B41FA5}">
                      <a16:colId xmlns:a16="http://schemas.microsoft.com/office/drawing/2014/main" val="2490037597"/>
                    </a:ext>
                  </a:extLst>
                </a:gridCol>
                <a:gridCol w="636101">
                  <a:extLst>
                    <a:ext uri="{9D8B030D-6E8A-4147-A177-3AD203B41FA5}">
                      <a16:colId xmlns:a16="http://schemas.microsoft.com/office/drawing/2014/main" val="1638195828"/>
                    </a:ext>
                  </a:extLst>
                </a:gridCol>
                <a:gridCol w="636101">
                  <a:extLst>
                    <a:ext uri="{9D8B030D-6E8A-4147-A177-3AD203B41FA5}">
                      <a16:colId xmlns:a16="http://schemas.microsoft.com/office/drawing/2014/main" val="2276524993"/>
                    </a:ext>
                  </a:extLst>
                </a:gridCol>
                <a:gridCol w="636101">
                  <a:extLst>
                    <a:ext uri="{9D8B030D-6E8A-4147-A177-3AD203B41FA5}">
                      <a16:colId xmlns:a16="http://schemas.microsoft.com/office/drawing/2014/main" val="1816238362"/>
                    </a:ext>
                  </a:extLst>
                </a:gridCol>
                <a:gridCol w="636101">
                  <a:extLst>
                    <a:ext uri="{9D8B030D-6E8A-4147-A177-3AD203B41FA5}">
                      <a16:colId xmlns:a16="http://schemas.microsoft.com/office/drawing/2014/main" val="535256316"/>
                    </a:ext>
                  </a:extLst>
                </a:gridCol>
                <a:gridCol w="636101">
                  <a:extLst>
                    <a:ext uri="{9D8B030D-6E8A-4147-A177-3AD203B41FA5}">
                      <a16:colId xmlns:a16="http://schemas.microsoft.com/office/drawing/2014/main" val="2316179792"/>
                    </a:ext>
                  </a:extLst>
                </a:gridCol>
              </a:tblGrid>
              <a:tr h="511125">
                <a:tc>
                  <a:txBody>
                    <a:bodyPr/>
                    <a:lstStyle/>
                    <a:p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Наявність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видів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індикаторів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видів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індикаторів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Загальна</a:t>
                      </a:r>
                      <a:r>
                        <a:rPr lang="ru-RU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кількість</a:t>
                      </a:r>
                      <a:r>
                        <a:rPr lang="ru-RU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присутніх</a:t>
                      </a:r>
                      <a:r>
                        <a:rPr lang="ru-RU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груп</a:t>
                      </a:r>
                      <a:r>
                        <a:rPr lang="ru-RU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бентосних</a:t>
                      </a:r>
                      <a:r>
                        <a:rPr lang="ru-RU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організмів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009541"/>
                  </a:ext>
                </a:extLst>
              </a:tr>
              <a:tr h="295913">
                <a:tc rowSpan="2">
                  <a:txBody>
                    <a:bodyPr/>
                    <a:lstStyle/>
                    <a:p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Німфи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веснянок</a:t>
                      </a:r>
                      <a:b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Plecoptera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uk-UA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Більш 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7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8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10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11-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606693"/>
                  </a:ext>
                </a:extLst>
              </a:tr>
              <a:tr h="3166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uk-UA" sz="800" b="1" baseline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6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7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8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10-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285986"/>
                  </a:ext>
                </a:extLst>
              </a:tr>
              <a:tr h="295913">
                <a:tc rowSpan="2">
                  <a:txBody>
                    <a:bodyPr/>
                    <a:lstStyle/>
                    <a:p>
                      <a:r>
                        <a:rPr kumimoji="0" lang="uk-UA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Німфи одноденок</a:t>
                      </a:r>
                      <a:b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Ephemeroptera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1 вид 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6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7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8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9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10-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474796"/>
                  </a:ext>
                </a:extLst>
              </a:tr>
              <a:tr h="3228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6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7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8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9-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58287"/>
                  </a:ext>
                </a:extLst>
              </a:tr>
              <a:tr h="295913">
                <a:tc rowSpan="2">
                  <a:txBody>
                    <a:bodyPr/>
                    <a:lstStyle/>
                    <a:p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Личинки ручейник</a:t>
                      </a:r>
                      <a:r>
                        <a:rPr kumimoji="0" lang="uk-UA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і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b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 </a:t>
                      </a:r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Trichoptera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) 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kumimoji="0" lang="uk-UA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Більш 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6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7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8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9-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112000"/>
                  </a:ext>
                </a:extLst>
              </a:tr>
              <a:tr h="430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4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4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uk-UA" sz="800" b="1" baseline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uk-UA" sz="800" b="1" baseline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7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8-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611039"/>
                  </a:ext>
                </a:extLst>
              </a:tr>
              <a:tr h="295913">
                <a:tc>
                  <a:txBody>
                    <a:bodyPr/>
                    <a:lstStyle/>
                    <a:p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Бокоплав</a:t>
                      </a:r>
                      <a:r>
                        <a:rPr kumimoji="0" lang="uk-UA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1 вид 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3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4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uk-UA" sz="800" b="1" baseline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7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8-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31449"/>
                  </a:ext>
                </a:extLst>
              </a:tr>
              <a:tr h="295913">
                <a:tc>
                  <a:txBody>
                    <a:bodyPr/>
                    <a:lstStyle/>
                    <a:p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Водян</a:t>
                      </a:r>
                      <a:r>
                        <a:rPr kumimoji="0" lang="uk-UA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ий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ослик 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4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uk-UA" sz="800" b="1" baseline="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7-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00421"/>
                  </a:ext>
                </a:extLst>
              </a:tr>
              <a:tr h="192835">
                <a:tc>
                  <a:txBody>
                    <a:bodyPr/>
                    <a:lstStyle/>
                    <a:p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Олігохети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2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3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4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5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6-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35268"/>
                  </a:ext>
                </a:extLst>
              </a:tr>
              <a:tr h="511125">
                <a:tc>
                  <a:txBody>
                    <a:bodyPr/>
                    <a:lstStyle/>
                    <a:p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Відсутні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всі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названі</a:t>
                      </a:r>
                      <a:r>
                        <a:rPr kumimoji="0" lang="ru-RU" sz="800" b="1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800" b="1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групи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800" b="1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0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1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2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3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4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800" b="1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5-</a:t>
                      </a:r>
                      <a:endParaRPr lang="ru-RU" sz="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863683"/>
                  </a:ext>
                </a:extLst>
              </a:tr>
            </a:tbl>
          </a:graphicData>
        </a:graphic>
      </p:graphicFrame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8334" y="2445249"/>
            <a:ext cx="5332286" cy="37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14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283" y="236234"/>
            <a:ext cx="11608520" cy="183045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відібрали гідробіологічні проби води в межах міста Корця в трьох створах:</a:t>
            </a:r>
            <a:b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 №1 </a:t>
            </a:r>
            <a:r>
              <a:rPr lang="uk-UA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розміщений в межах забудови, 0,5 м вище від виявлених джерел забруднень (нечистоти з прилеглих будівель, домогосподарств)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1443" y="2153221"/>
            <a:ext cx="4025465" cy="4274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4722" y="2319745"/>
            <a:ext cx="4025464" cy="394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21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265" y="318025"/>
            <a:ext cx="10759735" cy="1253447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 №2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 км вище скиду і</a:t>
            </a:r>
            <a:b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 №3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0,5 км нижче скиду  очисних споруд підприємства «Корецьжитловодоканал»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303" y="1955086"/>
            <a:ext cx="4181582" cy="3702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1961" y="1808358"/>
            <a:ext cx="4181583" cy="3996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9014" y="2020691"/>
            <a:ext cx="4181583" cy="35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98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418" y="102742"/>
            <a:ext cx="11476234" cy="87330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межах першого створу знайдені 8 видів представників членистоногих.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879794"/>
              </p:ext>
            </p:extLst>
          </p:nvPr>
        </p:nvGraphicFramePr>
        <p:xfrm>
          <a:off x="395790" y="933368"/>
          <a:ext cx="5465853" cy="3456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1329">
                  <a:extLst>
                    <a:ext uri="{9D8B030D-6E8A-4147-A177-3AD203B41FA5}">
                      <a16:colId xmlns:a16="http://schemas.microsoft.com/office/drawing/2014/main" val="2969962978"/>
                    </a:ext>
                  </a:extLst>
                </a:gridCol>
                <a:gridCol w="1090676">
                  <a:extLst>
                    <a:ext uri="{9D8B030D-6E8A-4147-A177-3AD203B41FA5}">
                      <a16:colId xmlns:a16="http://schemas.microsoft.com/office/drawing/2014/main" val="377301935"/>
                    </a:ext>
                  </a:extLst>
                </a:gridCol>
                <a:gridCol w="1091924">
                  <a:extLst>
                    <a:ext uri="{9D8B030D-6E8A-4147-A177-3AD203B41FA5}">
                      <a16:colId xmlns:a16="http://schemas.microsoft.com/office/drawing/2014/main" val="2511032876"/>
                    </a:ext>
                  </a:extLst>
                </a:gridCol>
                <a:gridCol w="1091924">
                  <a:extLst>
                    <a:ext uri="{9D8B030D-6E8A-4147-A177-3AD203B41FA5}">
                      <a16:colId xmlns:a16="http://schemas.microsoft.com/office/drawing/2014/main" val="4013031372"/>
                    </a:ext>
                  </a:extLst>
                </a:gridCol>
              </a:tblGrid>
              <a:tr h="22747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Індикаторні групи  тварин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Створ №1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70592"/>
                  </a:ext>
                </a:extLst>
              </a:tr>
              <a:tr h="17487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26.06.2023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15.08.2023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25.09.23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521370418"/>
                  </a:ext>
                </a:extLst>
              </a:tr>
              <a:tr h="3497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2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одноденок Ephemera vulgate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4266343897"/>
                  </a:ext>
                </a:extLst>
              </a:tr>
              <a:tr h="3419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Личинки </a:t>
                      </a:r>
                      <a:r>
                        <a:rPr lang="uk-UA" sz="1100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волохокрильці</a:t>
                      </a:r>
                      <a:r>
                        <a:rPr lang="uk-UA" sz="1100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100" kern="1200" dirty="0" err="1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Trichoptera</a:t>
                      </a:r>
                      <a:r>
                        <a:rPr lang="uk-UA" sz="1100" kern="12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1908703203"/>
                  </a:ext>
                </a:extLst>
              </a:tr>
              <a:tr h="3497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веснянок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Plecoptera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2151228129"/>
                  </a:ext>
                </a:extLst>
              </a:tr>
              <a:tr h="3497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вислокрильців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Megaloptera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3222640526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бабок </a:t>
                      </a:r>
                      <a:r>
                        <a:rPr lang="en-US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Odonata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3578943959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Бокоплави Amphipoda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2234096976"/>
                  </a:ext>
                </a:extLst>
              </a:tr>
              <a:tr h="174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Річковий рак Astacus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3808041974"/>
                  </a:ext>
                </a:extLst>
              </a:tr>
              <a:tr h="3497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комарів-дзвінців (Chironomidae)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2107233035"/>
                  </a:ext>
                </a:extLst>
              </a:tr>
              <a:tr h="3419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Водяний віслючок Asellus aquaticus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166576189"/>
                  </a:ext>
                </a:extLst>
              </a:tr>
              <a:tr h="349749">
                <a:tc>
                  <a:txBody>
                    <a:bodyPr/>
                    <a:lstStyle/>
                    <a:p>
                      <a:pPr marR="7175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Личинки мошок 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Simuliidae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000" dirty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uk-UA" sz="10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823" marR="60823" marT="0" marB="0"/>
                </a:tc>
                <a:extLst>
                  <a:ext uri="{0D108BD9-81ED-4DB2-BD59-A6C34878D82A}">
                    <a16:rowId xmlns:a16="http://schemas.microsoft.com/office/drawing/2014/main" val="3634335710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145" y="4305208"/>
            <a:ext cx="2214079" cy="2414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297" y="4489004"/>
            <a:ext cx="1954433" cy="21304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6430" y="4579460"/>
            <a:ext cx="2120518" cy="2024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5412" y="4386767"/>
            <a:ext cx="2214082" cy="24185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685" y="954707"/>
            <a:ext cx="5196987" cy="34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660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926</TotalTime>
  <Words>1480</Words>
  <Application>Microsoft Office PowerPoint</Application>
  <PresentationFormat>Широкий екран</PresentationFormat>
  <Paragraphs>261</Paragraphs>
  <Slides>15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3" baseType="lpstr">
      <vt:lpstr>Arial</vt:lpstr>
      <vt:lpstr>Calibri</vt:lpstr>
      <vt:lpstr>Liberation Serif</vt:lpstr>
      <vt:lpstr>Times New Roman</vt:lpstr>
      <vt:lpstr>Tw Cen MT</vt:lpstr>
      <vt:lpstr>Wingdings</vt:lpstr>
      <vt:lpstr>Wingdings 2</vt:lpstr>
      <vt:lpstr>Контур</vt:lpstr>
      <vt:lpstr>Дослідження рівня забруднення річки Корчик (в межах міста Корця) методом біоіндикації </vt:lpstr>
      <vt:lpstr>Мета роботи: з’ясувати ступінь  забруднення річки Корчик, дослідивши видовий склад організмів-біоіндикаторів.  Досягнення мети передбачало виконання таких завдань:  1. визначити  якісний  склад представників членистоногих-біоіндикаторів у досліджуваних ділянках річки Корчик;  2. провести методику  біоіндикації  за індексом Майера та за індексом по Вудівіссу;  3. визначити рівень забруднення річки за біологічними показниками;  4. розробити комплекс природоохоронних заходів із запобігання забруднення водних екосистем. </vt:lpstr>
      <vt:lpstr>Актуальність теми. На водний об'єкт впливають умови формування поверхневого або підземного водного стоку, різноманітні природні явища, промисловість,  комунальне господарство, транспорт, господарська й побутова діяльність людини. Наслідком цього є перенесення у водне середовище нових, невластивих йому речовин - забруднювачів, що погіршують якість води і руйнують у водоймах існуючі біоценози та спричиняють появі нових, з іншим співвідношенням чисельності особин та набором таксонів. </vt:lpstr>
      <vt:lpstr> В Хмельницькій області бере початок річка Корчик та протікає через місто Корець разом з притокою Ювок. Упадає Корчик у Случ у с. Устя Корецької ОТГ.  протяжність  річки корчик 30 км. </vt:lpstr>
      <vt:lpstr>    «Біоіндикація – це індикація абіотичних і біотичних факторів за допомогою біологічних систем.  Біоіндикаторами називають організми, що використовуються для біоіндикації [1]». Представники типу Членистоногих є найзручнішими для використання в біоіндикації.  </vt:lpstr>
      <vt:lpstr>МЕТОДИКИ ОЦІНКИ СТАНУ ВОДОЙМи.                     </vt:lpstr>
      <vt:lpstr>відібрали гідробіологічні проби води в межах міста Корця в трьох створах:   створ №1 розміщений в межах забудови, 0,5 м вище від виявлених джерел забруднень (нечистоти з прилеглих будівель, домогосподарств)</vt:lpstr>
      <vt:lpstr>Створ №2 – 0,5 км вище скиду і створ №3 – 0,5 км нижче скиду  очисних споруд підприємства «Корецьжитловодоканал»</vt:lpstr>
      <vt:lpstr>У межах першого створу знайдені 8 видів представників членистоногих. </vt:lpstr>
      <vt:lpstr>У створі №2 було визначено 9 видів представників членистоногих</vt:lpstr>
      <vt:lpstr>У створі №3 було визначено 6 видів представників членистоногих</vt:lpstr>
      <vt:lpstr>Аналіз Якості води річки Корчик за методами біоіндикації: </vt:lpstr>
      <vt:lpstr>рекомендації задля зменшення рівня забруднення води  річки Корчик: </vt:lpstr>
      <vt:lpstr>Висновки:</vt:lpstr>
      <vt:lpstr>Список використаних джерел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TPCUser</dc:creator>
  <cp:lastModifiedBy>Ірина Миколайчук</cp:lastModifiedBy>
  <cp:revision>74</cp:revision>
  <dcterms:created xsi:type="dcterms:W3CDTF">2024-04-03T14:52:23Z</dcterms:created>
  <dcterms:modified xsi:type="dcterms:W3CDTF">2024-04-12T17:25:13Z</dcterms:modified>
</cp:coreProperties>
</file>