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4" r:id="rId8"/>
    <p:sldId id="265" r:id="rId9"/>
    <p:sldId id="262" r:id="rId10"/>
    <p:sldId id="266" r:id="rId11"/>
    <p:sldId id="263"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3249" autoAdjust="0"/>
  </p:normalViewPr>
  <p:slideViewPr>
    <p:cSldViewPr>
      <p:cViewPr>
        <p:scale>
          <a:sx n="84" d="100"/>
          <a:sy n="84" d="100"/>
        </p:scale>
        <p:origin x="-1258" y="-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09334-C481-4C8F-93AA-3673148FBE00}" type="datetimeFigureOut">
              <a:rPr lang="ru-RU" smtClean="0"/>
              <a:t>08.04.2024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2DF04D-42EB-4C00-A2DA-84714775D83C}" type="slidenum">
              <a:rPr lang="ru-RU" smtClean="0"/>
              <a:t>‹#›</a:t>
            </a:fld>
            <a:endParaRPr lang="ru-RU"/>
          </a:p>
        </p:txBody>
      </p:sp>
    </p:spTree>
    <p:extLst>
      <p:ext uri="{BB962C8B-B14F-4D97-AF65-F5344CB8AC3E}">
        <p14:creationId xmlns:p14="http://schemas.microsoft.com/office/powerpoint/2010/main" val="4093420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62DF04D-42EB-4C00-A2DA-84714775D83C}" type="slidenum">
              <a:rPr lang="ru-RU" smtClean="0"/>
              <a:t>1</a:t>
            </a:fld>
            <a:endParaRPr lang="ru-RU"/>
          </a:p>
        </p:txBody>
      </p:sp>
    </p:spTree>
    <p:extLst>
      <p:ext uri="{BB962C8B-B14F-4D97-AF65-F5344CB8AC3E}">
        <p14:creationId xmlns:p14="http://schemas.microsoft.com/office/powerpoint/2010/main" val="965648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62DF04D-42EB-4C00-A2DA-84714775D83C}" type="slidenum">
              <a:rPr lang="ru-RU" smtClean="0"/>
              <a:t>10</a:t>
            </a:fld>
            <a:endParaRPr lang="ru-RU"/>
          </a:p>
        </p:txBody>
      </p:sp>
    </p:spTree>
    <p:extLst>
      <p:ext uri="{BB962C8B-B14F-4D97-AF65-F5344CB8AC3E}">
        <p14:creationId xmlns:p14="http://schemas.microsoft.com/office/powerpoint/2010/main" val="965648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62DF04D-42EB-4C00-A2DA-84714775D83C}" type="slidenum">
              <a:rPr lang="ru-RU" smtClean="0"/>
              <a:t>11</a:t>
            </a:fld>
            <a:endParaRPr lang="ru-RU"/>
          </a:p>
        </p:txBody>
      </p:sp>
    </p:spTree>
    <p:extLst>
      <p:ext uri="{BB962C8B-B14F-4D97-AF65-F5344CB8AC3E}">
        <p14:creationId xmlns:p14="http://schemas.microsoft.com/office/powerpoint/2010/main" val="965648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62DF04D-42EB-4C00-A2DA-84714775D83C}" type="slidenum">
              <a:rPr lang="ru-RU" smtClean="0"/>
              <a:t>2</a:t>
            </a:fld>
            <a:endParaRPr lang="ru-RU"/>
          </a:p>
        </p:txBody>
      </p:sp>
    </p:spTree>
    <p:extLst>
      <p:ext uri="{BB962C8B-B14F-4D97-AF65-F5344CB8AC3E}">
        <p14:creationId xmlns:p14="http://schemas.microsoft.com/office/powerpoint/2010/main" val="965648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62DF04D-42EB-4C00-A2DA-84714775D83C}" type="slidenum">
              <a:rPr lang="ru-RU" smtClean="0"/>
              <a:t>3</a:t>
            </a:fld>
            <a:endParaRPr lang="ru-RU"/>
          </a:p>
        </p:txBody>
      </p:sp>
    </p:spTree>
    <p:extLst>
      <p:ext uri="{BB962C8B-B14F-4D97-AF65-F5344CB8AC3E}">
        <p14:creationId xmlns:p14="http://schemas.microsoft.com/office/powerpoint/2010/main" val="965648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62DF04D-42EB-4C00-A2DA-84714775D83C}" type="slidenum">
              <a:rPr lang="ru-RU" smtClean="0"/>
              <a:t>4</a:t>
            </a:fld>
            <a:endParaRPr lang="ru-RU"/>
          </a:p>
        </p:txBody>
      </p:sp>
    </p:spTree>
    <p:extLst>
      <p:ext uri="{BB962C8B-B14F-4D97-AF65-F5344CB8AC3E}">
        <p14:creationId xmlns:p14="http://schemas.microsoft.com/office/powerpoint/2010/main" val="965648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62DF04D-42EB-4C00-A2DA-84714775D83C}" type="slidenum">
              <a:rPr lang="ru-RU" smtClean="0"/>
              <a:t>5</a:t>
            </a:fld>
            <a:endParaRPr lang="ru-RU"/>
          </a:p>
        </p:txBody>
      </p:sp>
    </p:spTree>
    <p:extLst>
      <p:ext uri="{BB962C8B-B14F-4D97-AF65-F5344CB8AC3E}">
        <p14:creationId xmlns:p14="http://schemas.microsoft.com/office/powerpoint/2010/main" val="965648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62DF04D-42EB-4C00-A2DA-84714775D83C}" type="slidenum">
              <a:rPr lang="ru-RU" smtClean="0"/>
              <a:t>6</a:t>
            </a:fld>
            <a:endParaRPr lang="ru-RU"/>
          </a:p>
        </p:txBody>
      </p:sp>
    </p:spTree>
    <p:extLst>
      <p:ext uri="{BB962C8B-B14F-4D97-AF65-F5344CB8AC3E}">
        <p14:creationId xmlns:p14="http://schemas.microsoft.com/office/powerpoint/2010/main" val="965648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62DF04D-42EB-4C00-A2DA-84714775D83C}" type="slidenum">
              <a:rPr lang="ru-RU" smtClean="0"/>
              <a:t>7</a:t>
            </a:fld>
            <a:endParaRPr lang="ru-RU"/>
          </a:p>
        </p:txBody>
      </p:sp>
    </p:spTree>
    <p:extLst>
      <p:ext uri="{BB962C8B-B14F-4D97-AF65-F5344CB8AC3E}">
        <p14:creationId xmlns:p14="http://schemas.microsoft.com/office/powerpoint/2010/main" val="965648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62DF04D-42EB-4C00-A2DA-84714775D83C}" type="slidenum">
              <a:rPr lang="ru-RU" smtClean="0"/>
              <a:t>8</a:t>
            </a:fld>
            <a:endParaRPr lang="ru-RU"/>
          </a:p>
        </p:txBody>
      </p:sp>
    </p:spTree>
    <p:extLst>
      <p:ext uri="{BB962C8B-B14F-4D97-AF65-F5344CB8AC3E}">
        <p14:creationId xmlns:p14="http://schemas.microsoft.com/office/powerpoint/2010/main" val="965648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62DF04D-42EB-4C00-A2DA-84714775D83C}" type="slidenum">
              <a:rPr lang="ru-RU" smtClean="0"/>
              <a:t>9</a:t>
            </a:fld>
            <a:endParaRPr lang="ru-RU"/>
          </a:p>
        </p:txBody>
      </p:sp>
    </p:spTree>
    <p:extLst>
      <p:ext uri="{BB962C8B-B14F-4D97-AF65-F5344CB8AC3E}">
        <p14:creationId xmlns:p14="http://schemas.microsoft.com/office/powerpoint/2010/main" val="965648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08.04.2024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08.04.2024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08.04.2024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08.04.2024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08.04.2024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08.04.2024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08.04.2024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5" r="5408"/>
          <a:stretch/>
        </p:blipFill>
        <p:spPr bwMode="auto">
          <a:xfrm>
            <a:off x="833" y="0"/>
            <a:ext cx="9259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51520" y="764704"/>
            <a:ext cx="8784976" cy="5878532"/>
          </a:xfrm>
          <a:prstGeom prst="rect">
            <a:avLst/>
          </a:prstGeom>
        </p:spPr>
        <p:txBody>
          <a:bodyPr wrap="square">
            <a:spAutoFit/>
          </a:bodyPr>
          <a:lstStyle/>
          <a:p>
            <a:pPr algn="ctr"/>
            <a:r>
              <a:rPr lang="uk-UA" sz="4400" b="1" dirty="0">
                <a:solidFill>
                  <a:schemeClr val="bg1"/>
                </a:solidFill>
                <a:latin typeface="Times New Roman" panose="02020603050405020304" pitchFamily="18" charset="0"/>
                <a:cs typeface="Times New Roman" panose="02020603050405020304" pitchFamily="18" charset="0"/>
              </a:rPr>
              <a:t>АНТРОПОГЕННИЙ ВПЛИВ  НА ПЛАВНЕВІ ЗЕМЛІ </a:t>
            </a:r>
            <a:endParaRPr lang="ru-RU" sz="4400" b="1" dirty="0">
              <a:solidFill>
                <a:schemeClr val="bg1"/>
              </a:solidFill>
              <a:latin typeface="Times New Roman" panose="02020603050405020304" pitchFamily="18" charset="0"/>
              <a:cs typeface="Times New Roman" panose="02020603050405020304" pitchFamily="18" charset="0"/>
            </a:endParaRPr>
          </a:p>
          <a:p>
            <a:pPr algn="ctr"/>
            <a:r>
              <a:rPr lang="uk-UA" sz="4400" b="1" dirty="0">
                <a:solidFill>
                  <a:schemeClr val="bg1"/>
                </a:solidFill>
                <a:latin typeface="Times New Roman" panose="02020603050405020304" pitchFamily="18" charset="0"/>
                <a:cs typeface="Times New Roman" panose="02020603050405020304" pitchFamily="18" charset="0"/>
              </a:rPr>
              <a:t>НАВКОЛО СЕЛА КОМИШІВКА ЗА ОСТАНІ 75 РОКІВ  </a:t>
            </a:r>
            <a:endParaRPr lang="ru-RU" sz="4400" b="1" dirty="0">
              <a:solidFill>
                <a:schemeClr val="bg1"/>
              </a:solidFill>
              <a:latin typeface="Times New Roman" panose="02020603050405020304" pitchFamily="18" charset="0"/>
              <a:cs typeface="Times New Roman" panose="02020603050405020304" pitchFamily="18" charset="0"/>
            </a:endParaRPr>
          </a:p>
          <a:p>
            <a:pPr algn="r"/>
            <a:r>
              <a:rPr lang="uk-UA" sz="2000" b="1" dirty="0">
                <a:solidFill>
                  <a:schemeClr val="bg1"/>
                </a:solidFill>
                <a:latin typeface="Times New Roman" panose="02020603050405020304" pitchFamily="18" charset="0"/>
                <a:cs typeface="Times New Roman" panose="02020603050405020304" pitchFamily="18" charset="0"/>
              </a:rPr>
              <a:t> </a:t>
            </a:r>
            <a:r>
              <a:rPr lang="uk-UA" sz="2000" dirty="0">
                <a:solidFill>
                  <a:schemeClr val="bg1"/>
                </a:solidFill>
                <a:latin typeface="Times New Roman" panose="02020603050405020304" pitchFamily="18" charset="0"/>
                <a:cs typeface="Times New Roman" panose="02020603050405020304" pitchFamily="18" charset="0"/>
              </a:rPr>
              <a:t>Роботу виконала</a:t>
            </a:r>
            <a:r>
              <a:rPr lang="uk-UA" sz="2000" b="1" dirty="0">
                <a:solidFill>
                  <a:schemeClr val="bg1"/>
                </a:solidFill>
                <a:latin typeface="Times New Roman" panose="02020603050405020304" pitchFamily="18" charset="0"/>
                <a:cs typeface="Times New Roman" panose="02020603050405020304" pitchFamily="18" charset="0"/>
              </a:rPr>
              <a:t>:</a:t>
            </a:r>
            <a:endParaRPr lang="ru-RU" sz="2000" dirty="0">
              <a:solidFill>
                <a:schemeClr val="bg1"/>
              </a:solidFill>
              <a:latin typeface="Times New Roman" panose="02020603050405020304" pitchFamily="18" charset="0"/>
              <a:cs typeface="Times New Roman" panose="02020603050405020304" pitchFamily="18" charset="0"/>
            </a:endParaRPr>
          </a:p>
          <a:p>
            <a:pPr algn="r"/>
            <a:r>
              <a:rPr lang="uk-UA" sz="2000" dirty="0" err="1" smtClean="0">
                <a:solidFill>
                  <a:schemeClr val="bg1"/>
                </a:solidFill>
                <a:latin typeface="Times New Roman" panose="02020603050405020304" pitchFamily="18" charset="0"/>
                <a:cs typeface="Times New Roman" panose="02020603050405020304" pitchFamily="18" charset="0"/>
              </a:rPr>
              <a:t>Піонткевич</a:t>
            </a:r>
            <a:r>
              <a:rPr lang="uk-UA" sz="2000" dirty="0" smtClean="0">
                <a:solidFill>
                  <a:schemeClr val="bg1"/>
                </a:solidFill>
                <a:latin typeface="Times New Roman" panose="02020603050405020304" pitchFamily="18" charset="0"/>
                <a:cs typeface="Times New Roman" panose="02020603050405020304" pitchFamily="18" charset="0"/>
              </a:rPr>
              <a:t> </a:t>
            </a:r>
            <a:r>
              <a:rPr lang="uk-UA" sz="2000" dirty="0" smtClean="0">
                <a:solidFill>
                  <a:schemeClr val="bg1"/>
                </a:solidFill>
                <a:latin typeface="Times New Roman" panose="02020603050405020304" pitchFamily="18" charset="0"/>
                <a:cs typeface="Times New Roman" panose="02020603050405020304" pitchFamily="18" charset="0"/>
              </a:rPr>
              <a:t>Анна </a:t>
            </a:r>
            <a:r>
              <a:rPr lang="uk-UA" sz="2000" dirty="0">
                <a:solidFill>
                  <a:schemeClr val="bg1"/>
                </a:solidFill>
                <a:latin typeface="Times New Roman" panose="02020603050405020304" pitchFamily="18" charset="0"/>
                <a:cs typeface="Times New Roman" panose="02020603050405020304" pitchFamily="18" charset="0"/>
              </a:rPr>
              <a:t>Костянтинівна</a:t>
            </a:r>
            <a:endParaRPr lang="ru-RU" sz="2000" dirty="0">
              <a:solidFill>
                <a:schemeClr val="bg1"/>
              </a:solidFill>
              <a:latin typeface="Times New Roman" panose="02020603050405020304" pitchFamily="18" charset="0"/>
              <a:cs typeface="Times New Roman" panose="02020603050405020304" pitchFamily="18" charset="0"/>
            </a:endParaRPr>
          </a:p>
          <a:p>
            <a:pPr algn="r"/>
            <a:r>
              <a:rPr lang="uk-UA" sz="2000" dirty="0">
                <a:solidFill>
                  <a:schemeClr val="bg1"/>
                </a:solidFill>
                <a:latin typeface="Times New Roman" panose="02020603050405020304" pitchFamily="18" charset="0"/>
                <a:cs typeface="Times New Roman" panose="02020603050405020304" pitchFamily="18" charset="0"/>
              </a:rPr>
              <a:t>учениця </a:t>
            </a:r>
            <a:r>
              <a:rPr lang="uk-UA" sz="2000" dirty="0" smtClean="0">
                <a:solidFill>
                  <a:schemeClr val="bg1"/>
                </a:solidFill>
                <a:latin typeface="Times New Roman" panose="02020603050405020304" pitchFamily="18" charset="0"/>
                <a:cs typeface="Times New Roman" panose="02020603050405020304" pitchFamily="18" charset="0"/>
              </a:rPr>
              <a:t>10 </a:t>
            </a:r>
            <a:r>
              <a:rPr lang="uk-UA" sz="2000" dirty="0">
                <a:solidFill>
                  <a:schemeClr val="bg1"/>
                </a:solidFill>
                <a:latin typeface="Times New Roman" panose="02020603050405020304" pitchFamily="18" charset="0"/>
                <a:cs typeface="Times New Roman" panose="02020603050405020304" pitchFamily="18" charset="0"/>
              </a:rPr>
              <a:t>класу  </a:t>
            </a:r>
            <a:r>
              <a:rPr lang="uk-UA" sz="2000" dirty="0" err="1">
                <a:solidFill>
                  <a:schemeClr val="bg1"/>
                </a:solidFill>
                <a:latin typeface="Times New Roman" panose="02020603050405020304" pitchFamily="18" charset="0"/>
                <a:cs typeface="Times New Roman" panose="02020603050405020304" pitchFamily="18" charset="0"/>
              </a:rPr>
              <a:t>Комишівського</a:t>
            </a:r>
            <a:r>
              <a:rPr lang="uk-UA" sz="2000" dirty="0">
                <a:solidFill>
                  <a:schemeClr val="bg1"/>
                </a:solidFill>
                <a:latin typeface="Times New Roman" panose="02020603050405020304" pitchFamily="18" charset="0"/>
                <a:cs typeface="Times New Roman" panose="02020603050405020304" pitchFamily="18" charset="0"/>
              </a:rPr>
              <a:t> ЗЗСО                                                                                                                                                                          </a:t>
            </a:r>
            <a:r>
              <a:rPr lang="uk-UA" sz="2000" dirty="0" err="1">
                <a:solidFill>
                  <a:schemeClr val="bg1"/>
                </a:solidFill>
                <a:latin typeface="Times New Roman" panose="02020603050405020304" pitchFamily="18" charset="0"/>
                <a:cs typeface="Times New Roman" panose="02020603050405020304" pitchFamily="18" charset="0"/>
              </a:rPr>
              <a:t>Саф´янівської</a:t>
            </a:r>
            <a:r>
              <a:rPr lang="uk-UA" sz="2000" dirty="0">
                <a:solidFill>
                  <a:schemeClr val="bg1"/>
                </a:solidFill>
                <a:latin typeface="Times New Roman" panose="02020603050405020304" pitchFamily="18" charset="0"/>
                <a:cs typeface="Times New Roman" panose="02020603050405020304" pitchFamily="18" charset="0"/>
              </a:rPr>
              <a:t> сільської ради                                                                 Ізмаїльського району  Одеської області</a:t>
            </a:r>
            <a:endParaRPr lang="ru-RU" sz="2000" dirty="0">
              <a:solidFill>
                <a:schemeClr val="bg1"/>
              </a:solidFill>
              <a:latin typeface="Times New Roman" panose="02020603050405020304" pitchFamily="18" charset="0"/>
              <a:cs typeface="Times New Roman" panose="02020603050405020304" pitchFamily="18" charset="0"/>
            </a:endParaRPr>
          </a:p>
          <a:p>
            <a:pPr algn="r"/>
            <a:r>
              <a:rPr lang="uk-UA" sz="2000" dirty="0">
                <a:solidFill>
                  <a:schemeClr val="bg1"/>
                </a:solidFill>
                <a:latin typeface="Times New Roman" panose="02020603050405020304" pitchFamily="18" charset="0"/>
                <a:cs typeface="Times New Roman" panose="02020603050405020304" pitchFamily="18" charset="0"/>
              </a:rPr>
              <a:t>Керівник:</a:t>
            </a:r>
            <a:endParaRPr lang="ru-RU" sz="2000" dirty="0">
              <a:solidFill>
                <a:schemeClr val="bg1"/>
              </a:solidFill>
              <a:latin typeface="Times New Roman" panose="02020603050405020304" pitchFamily="18" charset="0"/>
              <a:cs typeface="Times New Roman" panose="02020603050405020304" pitchFamily="18" charset="0"/>
            </a:endParaRPr>
          </a:p>
          <a:p>
            <a:pPr algn="r"/>
            <a:r>
              <a:rPr lang="uk-UA" sz="2000" dirty="0" err="1">
                <a:solidFill>
                  <a:schemeClr val="bg1"/>
                </a:solidFill>
                <a:latin typeface="Times New Roman" panose="02020603050405020304" pitchFamily="18" charset="0"/>
                <a:cs typeface="Times New Roman" panose="02020603050405020304" pitchFamily="18" charset="0"/>
              </a:rPr>
              <a:t>Гельман</a:t>
            </a:r>
            <a:r>
              <a:rPr lang="uk-UA" sz="2000" dirty="0">
                <a:solidFill>
                  <a:schemeClr val="bg1"/>
                </a:solidFill>
                <a:latin typeface="Times New Roman" panose="02020603050405020304" pitchFamily="18" charset="0"/>
                <a:cs typeface="Times New Roman" panose="02020603050405020304" pitchFamily="18" charset="0"/>
              </a:rPr>
              <a:t> Віктор Мартинович вчитель </a:t>
            </a:r>
            <a:endParaRPr lang="ru-RU" sz="2000" dirty="0">
              <a:solidFill>
                <a:schemeClr val="bg1"/>
              </a:solidFill>
              <a:latin typeface="Times New Roman" panose="02020603050405020304" pitchFamily="18" charset="0"/>
              <a:cs typeface="Times New Roman" panose="02020603050405020304" pitchFamily="18" charset="0"/>
            </a:endParaRPr>
          </a:p>
          <a:p>
            <a:pPr algn="r"/>
            <a:r>
              <a:rPr lang="uk-UA" sz="2000" dirty="0">
                <a:solidFill>
                  <a:schemeClr val="bg1"/>
                </a:solidFill>
                <a:latin typeface="Times New Roman" panose="02020603050405020304" pitchFamily="18" charset="0"/>
                <a:cs typeface="Times New Roman" panose="02020603050405020304" pitchFamily="18" charset="0"/>
              </a:rPr>
              <a:t>біології та хімії </a:t>
            </a:r>
            <a:r>
              <a:rPr lang="uk-UA" sz="2000" dirty="0" err="1">
                <a:solidFill>
                  <a:schemeClr val="bg1"/>
                </a:solidFill>
                <a:latin typeface="Times New Roman" panose="02020603050405020304" pitchFamily="18" charset="0"/>
                <a:cs typeface="Times New Roman" panose="02020603050405020304" pitchFamily="18" charset="0"/>
              </a:rPr>
              <a:t>Комишівського</a:t>
            </a:r>
            <a:r>
              <a:rPr lang="uk-UA" sz="2000" dirty="0">
                <a:solidFill>
                  <a:schemeClr val="bg1"/>
                </a:solidFill>
                <a:latin typeface="Times New Roman" panose="02020603050405020304" pitchFamily="18" charset="0"/>
                <a:cs typeface="Times New Roman" panose="02020603050405020304" pitchFamily="18" charset="0"/>
              </a:rPr>
              <a:t> ЗЗСО</a:t>
            </a:r>
            <a:endParaRPr lang="ru-RU" sz="2000" dirty="0">
              <a:solidFill>
                <a:schemeClr val="bg1"/>
              </a:solidFill>
              <a:latin typeface="Times New Roman" panose="02020603050405020304" pitchFamily="18" charset="0"/>
              <a:cs typeface="Times New Roman" panose="02020603050405020304" pitchFamily="18" charset="0"/>
            </a:endParaRPr>
          </a:p>
          <a:p>
            <a:pPr algn="r"/>
            <a:r>
              <a:rPr lang="uk-UA" sz="2000" dirty="0" err="1">
                <a:solidFill>
                  <a:schemeClr val="bg1"/>
                </a:solidFill>
                <a:latin typeface="Times New Roman" panose="02020603050405020304" pitchFamily="18" charset="0"/>
                <a:cs typeface="Times New Roman" panose="02020603050405020304" pitchFamily="18" charset="0"/>
              </a:rPr>
              <a:t>Саф´янівської</a:t>
            </a:r>
            <a:r>
              <a:rPr lang="uk-UA" sz="2000" dirty="0">
                <a:solidFill>
                  <a:schemeClr val="bg1"/>
                </a:solidFill>
                <a:latin typeface="Times New Roman" panose="02020603050405020304" pitchFamily="18" charset="0"/>
                <a:cs typeface="Times New Roman" panose="02020603050405020304" pitchFamily="18" charset="0"/>
              </a:rPr>
              <a:t> сільської ради                                                                 Ізмаїльського район</a:t>
            </a:r>
            <a:r>
              <a:rPr lang="uk-UA" sz="2000" dirty="0">
                <a:solidFill>
                  <a:schemeClr val="bg1"/>
                </a:solidFill>
              </a:rPr>
              <a:t>у  Одеської області</a:t>
            </a:r>
            <a:endParaRPr lang="ru-RU" sz="2000" dirty="0">
              <a:solidFill>
                <a:schemeClr val="bg1"/>
              </a:solidFill>
              <a:effectLst/>
            </a:endParaRPr>
          </a:p>
        </p:txBody>
      </p:sp>
    </p:spTree>
    <p:extLst>
      <p:ext uri="{BB962C8B-B14F-4D97-AF65-F5344CB8AC3E}">
        <p14:creationId xmlns:p14="http://schemas.microsoft.com/office/powerpoint/2010/main" val="3591578249"/>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5" r="5408"/>
          <a:stretch/>
        </p:blipFill>
        <p:spPr bwMode="auto">
          <a:xfrm>
            <a:off x="0" y="-18688"/>
            <a:ext cx="9259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833" y="0"/>
            <a:ext cx="9143168" cy="1384995"/>
          </a:xfrm>
          <a:prstGeom prst="rect">
            <a:avLst/>
          </a:prstGeom>
        </p:spPr>
        <p:txBody>
          <a:bodyPr wrap="square">
            <a:spAutoFit/>
          </a:bodyPr>
          <a:lstStyle/>
          <a:p>
            <a:pPr lvl="0" algn="ctr">
              <a:spcAft>
                <a:spcPts val="0"/>
              </a:spcAft>
            </a:pPr>
            <a:r>
              <a:rPr lang="uk-UA" sz="2800" b="1" u="sng" dirty="0" smtClean="0">
                <a:solidFill>
                  <a:prstClr val="white"/>
                </a:solidFill>
                <a:latin typeface="Times New Roman"/>
                <a:ea typeface="Calibri"/>
                <a:cs typeface="Times New Roman"/>
              </a:rPr>
              <a:t>З н а ч е н </a:t>
            </a:r>
            <a:r>
              <a:rPr lang="uk-UA" sz="2800" b="1" u="sng" dirty="0" err="1" smtClean="0">
                <a:solidFill>
                  <a:prstClr val="white"/>
                </a:solidFill>
                <a:latin typeface="Times New Roman"/>
                <a:ea typeface="Calibri"/>
                <a:cs typeface="Times New Roman"/>
              </a:rPr>
              <a:t>н</a:t>
            </a:r>
            <a:r>
              <a:rPr lang="uk-UA" sz="2800" b="1" u="sng" dirty="0" smtClean="0">
                <a:solidFill>
                  <a:prstClr val="white"/>
                </a:solidFill>
                <a:latin typeface="Times New Roman"/>
                <a:ea typeface="Calibri"/>
                <a:cs typeface="Times New Roman"/>
              </a:rPr>
              <a:t> я    п л а в н і в</a:t>
            </a:r>
            <a:endParaRPr lang="uk-UA" sz="2800" u="sng" dirty="0" smtClean="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7.Плавні </a:t>
            </a:r>
            <a:r>
              <a:rPr lang="uk-UA" sz="2800" dirty="0">
                <a:solidFill>
                  <a:schemeClr val="bg1"/>
                </a:solidFill>
                <a:latin typeface="Times New Roman" panose="02020603050405020304" pitchFamily="18" charset="0"/>
                <a:ea typeface="Calibri"/>
                <a:cs typeface="Times New Roman" panose="02020603050405020304" pitchFamily="18" charset="0"/>
              </a:rPr>
              <a:t>можна використовувати для активного відпочинку – рибалка та полювання.</a:t>
            </a:r>
            <a:endParaRPr lang="ru-RU" sz="2800" dirty="0">
              <a:solidFill>
                <a:schemeClr val="bg1"/>
              </a:solidFill>
              <a:latin typeface="Times New Roman" panose="02020603050405020304" pitchFamily="18" charset="0"/>
              <a:ea typeface="Calibri"/>
              <a:cs typeface="Times New Roman" panose="02020603050405020304" pitchFamily="18" charset="0"/>
            </a:endParaRPr>
          </a:p>
        </p:txBody>
      </p:sp>
      <p:sp>
        <p:nvSpPr>
          <p:cNvPr id="7" name="Прямоугольник 6"/>
          <p:cNvSpPr/>
          <p:nvPr/>
        </p:nvSpPr>
        <p:spPr>
          <a:xfrm>
            <a:off x="0" y="993718"/>
            <a:ext cx="9260210" cy="556434"/>
          </a:xfrm>
          <a:prstGeom prst="rect">
            <a:avLst/>
          </a:prstGeom>
        </p:spPr>
        <p:txBody>
          <a:bodyPr wrap="square">
            <a:spAutoFit/>
          </a:bodyPr>
          <a:lstStyle/>
          <a:p>
            <a:pPr>
              <a:lnSpc>
                <a:spcPct val="115000"/>
              </a:lnSpc>
              <a:spcAft>
                <a:spcPts val="0"/>
              </a:spcAft>
            </a:pPr>
            <a:r>
              <a:rPr lang="uk-UA" sz="2800" b="1" dirty="0" smtClean="0">
                <a:solidFill>
                  <a:schemeClr val="bg1"/>
                </a:solidFill>
                <a:latin typeface="Times New Roman"/>
                <a:ea typeface="Calibri"/>
                <a:cs typeface="Times New Roman"/>
              </a:rPr>
              <a:t>   </a:t>
            </a:r>
            <a:endParaRPr lang="ru-RU" sz="2800" dirty="0">
              <a:solidFill>
                <a:schemeClr val="bg1"/>
              </a:solidFill>
              <a:ea typeface="Calibri"/>
              <a:cs typeface="Times New Roman"/>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5" y="1365386"/>
            <a:ext cx="3744416" cy="2620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522" y="3958309"/>
            <a:ext cx="3884112" cy="2881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7296" y="1392972"/>
            <a:ext cx="3884529" cy="2592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6" y="3985895"/>
            <a:ext cx="3744416" cy="2853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071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barn(inVertical)">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barn(inVertical)">
                                      <p:cBhvr>
                                        <p:cTn id="19" dur="500"/>
                                        <p:tgtEl>
                                          <p:spTgt spid="10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5" r="5408"/>
          <a:stretch/>
        </p:blipFill>
        <p:spPr bwMode="auto">
          <a:xfrm>
            <a:off x="833" y="0"/>
            <a:ext cx="9259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0" y="993718"/>
            <a:ext cx="9260210" cy="556434"/>
          </a:xfrm>
          <a:prstGeom prst="rect">
            <a:avLst/>
          </a:prstGeom>
        </p:spPr>
        <p:txBody>
          <a:bodyPr wrap="square">
            <a:spAutoFit/>
          </a:bodyPr>
          <a:lstStyle/>
          <a:p>
            <a:pPr>
              <a:lnSpc>
                <a:spcPct val="115000"/>
              </a:lnSpc>
              <a:spcAft>
                <a:spcPts val="0"/>
              </a:spcAft>
            </a:pPr>
            <a:r>
              <a:rPr lang="uk-UA" sz="2800" b="1" dirty="0" smtClean="0">
                <a:solidFill>
                  <a:schemeClr val="bg1"/>
                </a:solidFill>
                <a:latin typeface="Times New Roman"/>
                <a:ea typeface="Calibri"/>
                <a:cs typeface="Times New Roman"/>
              </a:rPr>
              <a:t>   </a:t>
            </a:r>
            <a:endParaRPr lang="ru-RU" sz="2800" dirty="0">
              <a:solidFill>
                <a:schemeClr val="bg1"/>
              </a:solidFill>
              <a:ea typeface="Calibri"/>
              <a:cs typeface="Times New Roman"/>
            </a:endParaRPr>
          </a:p>
        </p:txBody>
      </p:sp>
      <p:sp>
        <p:nvSpPr>
          <p:cNvPr id="2" name="Прямоугольник 1"/>
          <p:cNvSpPr/>
          <p:nvPr/>
        </p:nvSpPr>
        <p:spPr>
          <a:xfrm>
            <a:off x="833" y="0"/>
            <a:ext cx="9259376" cy="6986528"/>
          </a:xfrm>
          <a:prstGeom prst="rect">
            <a:avLst/>
          </a:prstGeom>
        </p:spPr>
        <p:txBody>
          <a:bodyPr wrap="square">
            <a:spAutoFit/>
          </a:bodyPr>
          <a:lstStyle/>
          <a:p>
            <a:pPr algn="ctr">
              <a:spcAft>
                <a:spcPts val="0"/>
              </a:spcAft>
            </a:pPr>
            <a:r>
              <a:rPr lang="uk-UA" sz="3200" b="1" dirty="0" smtClean="0">
                <a:solidFill>
                  <a:schemeClr val="bg1"/>
                </a:solidFill>
                <a:latin typeface="Times New Roman" panose="02020603050405020304" pitchFamily="18" charset="0"/>
                <a:ea typeface="Calibri"/>
                <a:cs typeface="Times New Roman" panose="02020603050405020304" pitchFamily="18" charset="0"/>
              </a:rPr>
              <a:t>В и с н о в к и</a:t>
            </a:r>
            <a:r>
              <a:rPr lang="uk-UA" sz="3200" b="1" dirty="0">
                <a:solidFill>
                  <a:schemeClr val="bg1"/>
                </a:solidFill>
                <a:latin typeface="Times New Roman" panose="02020603050405020304" pitchFamily="18" charset="0"/>
                <a:ea typeface="Calibri"/>
                <a:cs typeface="Times New Roman" panose="02020603050405020304" pitchFamily="18" charset="0"/>
              </a:rPr>
              <a:t>.</a:t>
            </a:r>
            <a:endParaRPr lang="ru-RU" sz="3200" dirty="0">
              <a:solidFill>
                <a:schemeClr val="bg1"/>
              </a:solidFill>
              <a:latin typeface="Times New Roman" panose="02020603050405020304" pitchFamily="18" charset="0"/>
              <a:ea typeface="Calibri"/>
              <a:cs typeface="Times New Roman" panose="02020603050405020304" pitchFamily="18" charset="0"/>
            </a:endParaRPr>
          </a:p>
          <a:p>
            <a:pPr>
              <a:spcAft>
                <a:spcPts val="0"/>
              </a:spcAft>
            </a:pPr>
            <a:r>
              <a:rPr lang="uk-UA" sz="2800" dirty="0">
                <a:solidFill>
                  <a:schemeClr val="bg1"/>
                </a:solidFill>
                <a:latin typeface="Times New Roman" panose="02020603050405020304" pitchFamily="18" charset="0"/>
                <a:ea typeface="Calibri"/>
                <a:cs typeface="Times New Roman" panose="02020603050405020304" pitchFamily="18" charset="0"/>
              </a:rPr>
              <a:t>Аналізуючи зроблене мною дослідження можна зробити такі висновки:</a:t>
            </a:r>
            <a:endParaRPr lang="ru-RU" sz="2800" dirty="0">
              <a:solidFill>
                <a:schemeClr val="bg1"/>
              </a:solidFill>
              <a:latin typeface="Times New Roman" panose="02020603050405020304" pitchFamily="18" charset="0"/>
              <a:ea typeface="Calibri"/>
              <a:cs typeface="Times New Roman" panose="02020603050405020304" pitchFamily="18" charset="0"/>
            </a:endParaRPr>
          </a:p>
          <a:p>
            <a:pPr>
              <a:spcAft>
                <a:spcPts val="0"/>
              </a:spcAft>
            </a:pPr>
            <a:r>
              <a:rPr lang="uk-UA" sz="2800" dirty="0">
                <a:solidFill>
                  <a:schemeClr val="bg1"/>
                </a:solidFill>
                <a:latin typeface="Times New Roman" panose="02020603050405020304" pitchFamily="18" charset="0"/>
                <a:ea typeface="Calibri"/>
                <a:cs typeface="Times New Roman" panose="02020603050405020304" pitchFamily="18" charset="0"/>
              </a:rPr>
              <a:t>  - освоєні на початку 50 років </a:t>
            </a:r>
            <a:r>
              <a:rPr lang="uk-UA" sz="2800" dirty="0" smtClean="0">
                <a:solidFill>
                  <a:schemeClr val="bg1"/>
                </a:solidFill>
                <a:latin typeface="Times New Roman" panose="02020603050405020304" pitchFamily="18" charset="0"/>
                <a:ea typeface="Calibri"/>
                <a:cs typeface="Times New Roman" panose="02020603050405020304" pitchFamily="18" charset="0"/>
              </a:rPr>
              <a:t>ХХ</a:t>
            </a:r>
            <a:r>
              <a:rPr lang="uk-UA" sz="2800" dirty="0" smtClean="0">
                <a:solidFill>
                  <a:schemeClr val="bg1"/>
                </a:solidFill>
                <a:latin typeface="Times New Roman" panose="02020603050405020304" pitchFamily="18" charset="0"/>
                <a:ea typeface="Calibri"/>
                <a:cs typeface="Times New Roman" panose="02020603050405020304" pitchFamily="18" charset="0"/>
              </a:rPr>
              <a:t> </a:t>
            </a:r>
            <a:r>
              <a:rPr lang="uk-UA" sz="2800" dirty="0">
                <a:solidFill>
                  <a:schemeClr val="bg1"/>
                </a:solidFill>
                <a:latin typeface="Times New Roman" panose="02020603050405020304" pitchFamily="18" charset="0"/>
                <a:ea typeface="Calibri"/>
                <a:cs typeface="Times New Roman" panose="02020603050405020304" pitchFamily="18" charset="0"/>
              </a:rPr>
              <a:t>століття плавневі землі навколо села </a:t>
            </a:r>
            <a:r>
              <a:rPr lang="uk-UA" sz="2800" dirty="0" err="1">
                <a:solidFill>
                  <a:schemeClr val="bg1"/>
                </a:solidFill>
                <a:latin typeface="Times New Roman" panose="02020603050405020304" pitchFamily="18" charset="0"/>
                <a:ea typeface="Calibri"/>
                <a:cs typeface="Times New Roman" panose="02020603050405020304" pitchFamily="18" charset="0"/>
              </a:rPr>
              <a:t>Комишівка</a:t>
            </a:r>
            <a:r>
              <a:rPr lang="uk-UA" sz="2800" dirty="0">
                <a:solidFill>
                  <a:schemeClr val="bg1"/>
                </a:solidFill>
                <a:latin typeface="Times New Roman" panose="02020603050405020304" pitchFamily="18" charset="0"/>
                <a:ea typeface="Calibri"/>
                <a:cs typeface="Times New Roman" panose="02020603050405020304" pitchFamily="18" charset="0"/>
              </a:rPr>
              <a:t>  використовувалися  без, усвідомлення необхідності збереження навколишнього середовища природи;</a:t>
            </a:r>
            <a:endParaRPr lang="ru-RU" sz="2800" dirty="0">
              <a:solidFill>
                <a:schemeClr val="bg1"/>
              </a:solidFill>
              <a:latin typeface="Times New Roman" panose="02020603050405020304" pitchFamily="18" charset="0"/>
              <a:ea typeface="Calibri"/>
              <a:cs typeface="Times New Roman" panose="02020603050405020304" pitchFamily="18" charset="0"/>
            </a:endParaRPr>
          </a:p>
          <a:p>
            <a:pPr>
              <a:spcAft>
                <a:spcPts val="0"/>
              </a:spcAft>
            </a:pPr>
            <a:r>
              <a:rPr lang="uk-UA" sz="2800" dirty="0">
                <a:solidFill>
                  <a:schemeClr val="bg1"/>
                </a:solidFill>
                <a:latin typeface="Times New Roman" panose="02020603050405020304" pitchFamily="18" charset="0"/>
                <a:ea typeface="Calibri"/>
                <a:cs typeface="Times New Roman" panose="02020603050405020304" pitchFamily="18" charset="0"/>
              </a:rPr>
              <a:t>  - в результаті цього використовування  практично було повністю знищена флора і фауна характерна для </a:t>
            </a:r>
            <a:r>
              <a:rPr lang="uk-UA" sz="2800" dirty="0" smtClean="0">
                <a:solidFill>
                  <a:schemeClr val="bg1"/>
                </a:solidFill>
                <a:latin typeface="Times New Roman" panose="02020603050405020304" pitchFamily="18" charset="0"/>
                <a:ea typeface="Calibri"/>
                <a:cs typeface="Times New Roman" panose="02020603050405020304" pitchFamily="18" charset="0"/>
              </a:rPr>
              <a:t>плавнів;</a:t>
            </a:r>
            <a:endParaRPr lang="ru-RU" sz="2800" dirty="0">
              <a:solidFill>
                <a:schemeClr val="bg1"/>
              </a:solidFill>
              <a:latin typeface="Times New Roman" panose="02020603050405020304" pitchFamily="18" charset="0"/>
              <a:ea typeface="Calibri"/>
              <a:cs typeface="Times New Roman" panose="02020603050405020304" pitchFamily="18" charset="0"/>
            </a:endParaRPr>
          </a:p>
          <a:p>
            <a:pPr>
              <a:spcAft>
                <a:spcPts val="0"/>
              </a:spcAft>
            </a:pPr>
            <a:r>
              <a:rPr lang="uk-UA" sz="2800" dirty="0">
                <a:solidFill>
                  <a:schemeClr val="bg1"/>
                </a:solidFill>
                <a:latin typeface="Times New Roman" panose="02020603050405020304" pitchFamily="18" charset="0"/>
                <a:ea typeface="Calibri"/>
                <a:cs typeface="Times New Roman" panose="02020603050405020304" pitchFamily="18" charset="0"/>
              </a:rPr>
              <a:t>   - але в третьому періоді, 1990 рік по 2011  з припиненням вирощування рису, у скидних та зрошувальних каналах почалося поступове відродження флори та фауни характерної для плавнів;</a:t>
            </a:r>
            <a:endParaRPr lang="ru-RU" sz="2800" dirty="0">
              <a:solidFill>
                <a:schemeClr val="bg1"/>
              </a:solidFill>
              <a:latin typeface="Times New Roman" panose="02020603050405020304" pitchFamily="18" charset="0"/>
              <a:ea typeface="Calibri"/>
              <a:cs typeface="Times New Roman" panose="02020603050405020304" pitchFamily="18" charset="0"/>
            </a:endParaRPr>
          </a:p>
          <a:p>
            <a:pPr>
              <a:spcAft>
                <a:spcPts val="0"/>
              </a:spcAft>
            </a:pPr>
            <a:r>
              <a:rPr lang="uk-UA" sz="2800" dirty="0">
                <a:solidFill>
                  <a:schemeClr val="bg1"/>
                </a:solidFill>
                <a:latin typeface="Times New Roman" panose="02020603050405020304" pitchFamily="18" charset="0"/>
                <a:ea typeface="Calibri"/>
                <a:cs typeface="Times New Roman" panose="02020603050405020304" pitchFamily="18" charset="0"/>
              </a:rPr>
              <a:t>   - вважаю що в майбутньому розум візьме у верх та плавні і озеро Китай повернуться в обіймах </a:t>
            </a:r>
            <a:r>
              <a:rPr lang="uk-UA" sz="2800" dirty="0" err="1" smtClean="0">
                <a:solidFill>
                  <a:schemeClr val="bg1"/>
                </a:solidFill>
                <a:latin typeface="Times New Roman" panose="02020603050405020304" pitchFamily="18" charset="0"/>
                <a:ea typeface="Calibri"/>
                <a:cs typeface="Times New Roman" panose="02020603050405020304" pitchFamily="18" charset="0"/>
              </a:rPr>
              <a:t>Дуная</a:t>
            </a:r>
            <a:r>
              <a:rPr lang="uk-UA" sz="2800" dirty="0" smtClean="0">
                <a:solidFill>
                  <a:schemeClr val="bg1"/>
                </a:solidFill>
                <a:latin typeface="Times New Roman" panose="02020603050405020304" pitchFamily="18" charset="0"/>
                <a:ea typeface="Calibri"/>
                <a:cs typeface="Times New Roman" panose="02020603050405020304" pitchFamily="18" charset="0"/>
              </a:rPr>
              <a:t>,  </a:t>
            </a:r>
            <a:r>
              <a:rPr lang="uk-UA" sz="2800" dirty="0">
                <a:solidFill>
                  <a:schemeClr val="bg1"/>
                </a:solidFill>
                <a:latin typeface="Times New Roman" panose="02020603050405020304" pitchFamily="18" charset="0"/>
                <a:ea typeface="Calibri"/>
                <a:cs typeface="Times New Roman" panose="02020603050405020304" pitchFamily="18" charset="0"/>
              </a:rPr>
              <a:t>та людство почне розумно використовувати природні ресурси.</a:t>
            </a:r>
            <a:endParaRPr lang="ru-RU" sz="2800" dirty="0">
              <a:solidFill>
                <a:schemeClr val="bg1"/>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508511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ircle(in)">
                                      <p:cBhvr>
                                        <p:cTn id="7" dur="2000"/>
                                        <p:tgtEl>
                                          <p:spTgt spid="2">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circle(in)">
                                      <p:cBhvr>
                                        <p:cTn id="10" dur="2000"/>
                                        <p:tgtEl>
                                          <p:spTgt spid="2">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circle(in)">
                                      <p:cBhvr>
                                        <p:cTn id="13" dur="2000"/>
                                        <p:tgtEl>
                                          <p:spTgt spid="2">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circle(in)">
                                      <p:cBhvr>
                                        <p:cTn id="16" dur="2000"/>
                                        <p:tgtEl>
                                          <p:spTgt spid="2">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circle(in)">
                                      <p:cBhvr>
                                        <p:cTn id="19"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5" r="5408"/>
          <a:stretch/>
        </p:blipFill>
        <p:spPr bwMode="auto">
          <a:xfrm>
            <a:off x="833" y="0"/>
            <a:ext cx="9259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51520" y="764704"/>
            <a:ext cx="8784976" cy="400110"/>
          </a:xfrm>
          <a:prstGeom prst="rect">
            <a:avLst/>
          </a:prstGeom>
        </p:spPr>
        <p:txBody>
          <a:bodyPr wrap="square">
            <a:spAutoFit/>
          </a:bodyPr>
          <a:lstStyle/>
          <a:p>
            <a:pPr algn="ctr"/>
            <a:endParaRPr lang="ru-RU" sz="2000" dirty="0">
              <a:solidFill>
                <a:schemeClr val="bg1"/>
              </a:solidFill>
              <a:effectLst/>
            </a:endParaRPr>
          </a:p>
        </p:txBody>
      </p:sp>
      <p:sp>
        <p:nvSpPr>
          <p:cNvPr id="4" name="Прямоугольник 3"/>
          <p:cNvSpPr/>
          <p:nvPr/>
        </p:nvSpPr>
        <p:spPr>
          <a:xfrm>
            <a:off x="251520" y="474345"/>
            <a:ext cx="8892480" cy="6001643"/>
          </a:xfrm>
          <a:prstGeom prst="rect">
            <a:avLst/>
          </a:prstGeom>
        </p:spPr>
        <p:txBody>
          <a:bodyPr wrap="square">
            <a:spAutoFit/>
          </a:bodyPr>
          <a:lstStyle/>
          <a:p>
            <a:r>
              <a:rPr lang="uk-UA" sz="2400" b="1" u="sng" dirty="0">
                <a:solidFill>
                  <a:schemeClr val="bg1"/>
                </a:solidFill>
                <a:latin typeface="Times New Roman" panose="02020603050405020304" pitchFamily="18" charset="0"/>
                <a:cs typeface="Times New Roman" panose="02020603050405020304" pitchFamily="18" charset="0"/>
              </a:rPr>
              <a:t>Ціль моїх досліджень</a:t>
            </a:r>
            <a:endParaRPr lang="ru-RU" sz="2400" u="sng" dirty="0">
              <a:solidFill>
                <a:schemeClr val="bg1"/>
              </a:solidFill>
              <a:latin typeface="Times New Roman" panose="02020603050405020304" pitchFamily="18" charset="0"/>
              <a:cs typeface="Times New Roman" panose="02020603050405020304" pitchFamily="18" charset="0"/>
            </a:endParaRPr>
          </a:p>
          <a:p>
            <a:r>
              <a:rPr lang="uk-UA" sz="2400" dirty="0">
                <a:solidFill>
                  <a:schemeClr val="bg1"/>
                </a:solidFill>
                <a:latin typeface="Times New Roman" panose="02020603050405020304" pitchFamily="18" charset="0"/>
                <a:cs typeface="Times New Roman" panose="02020603050405020304" pitchFamily="18" charset="0"/>
              </a:rPr>
              <a:t>    - дослідити історію процесів перетворення плавневих земель, навколо села </a:t>
            </a:r>
            <a:r>
              <a:rPr lang="uk-UA" sz="2400" dirty="0" err="1">
                <a:solidFill>
                  <a:schemeClr val="bg1"/>
                </a:solidFill>
                <a:latin typeface="Times New Roman" panose="02020603050405020304" pitchFamily="18" charset="0"/>
                <a:cs typeface="Times New Roman" panose="02020603050405020304" pitchFamily="18" charset="0"/>
              </a:rPr>
              <a:t>Комишівка</a:t>
            </a:r>
            <a:r>
              <a:rPr lang="uk-UA" sz="2400" dirty="0">
                <a:solidFill>
                  <a:schemeClr val="bg1"/>
                </a:solidFill>
                <a:latin typeface="Times New Roman" panose="02020603050405020304" pitchFamily="18" charset="0"/>
                <a:cs typeface="Times New Roman" panose="02020603050405020304" pitchFamily="18" charset="0"/>
              </a:rPr>
              <a:t> з 1950 по 2023 роки, під впливом людської діяльності; </a:t>
            </a:r>
            <a:endParaRPr lang="ru-RU" sz="2400" dirty="0">
              <a:solidFill>
                <a:schemeClr val="bg1"/>
              </a:solidFill>
              <a:latin typeface="Times New Roman" panose="02020603050405020304" pitchFamily="18" charset="0"/>
              <a:cs typeface="Times New Roman" panose="02020603050405020304" pitchFamily="18" charset="0"/>
            </a:endParaRPr>
          </a:p>
          <a:p>
            <a:r>
              <a:rPr lang="uk-UA" sz="2400" dirty="0">
                <a:solidFill>
                  <a:schemeClr val="bg1"/>
                </a:solidFill>
                <a:latin typeface="Times New Roman" panose="02020603050405020304" pitchFamily="18" charset="0"/>
                <a:cs typeface="Times New Roman" panose="02020603050405020304" pitchFamily="18" charset="0"/>
              </a:rPr>
              <a:t>   - вивчити представників флори та фауни плавнів земель навколо села </a:t>
            </a:r>
            <a:r>
              <a:rPr lang="uk-UA" sz="2400" dirty="0" err="1">
                <a:solidFill>
                  <a:schemeClr val="bg1"/>
                </a:solidFill>
                <a:latin typeface="Times New Roman" panose="02020603050405020304" pitchFamily="18" charset="0"/>
                <a:cs typeface="Times New Roman" panose="02020603050405020304" pitchFamily="18" charset="0"/>
              </a:rPr>
              <a:t>Комишівка</a:t>
            </a:r>
            <a:r>
              <a:rPr lang="uk-UA" sz="2400" dirty="0">
                <a:solidFill>
                  <a:schemeClr val="bg1"/>
                </a:solidFill>
                <a:latin typeface="Times New Roman" panose="02020603050405020304" pitchFamily="18" charset="0"/>
                <a:cs typeface="Times New Roman" panose="02020603050405020304" pitchFamily="18" charset="0"/>
              </a:rPr>
              <a:t>.</a:t>
            </a:r>
            <a:endParaRPr lang="ru-RU" sz="2400" dirty="0">
              <a:solidFill>
                <a:schemeClr val="bg1"/>
              </a:solidFill>
              <a:latin typeface="Times New Roman" panose="02020603050405020304" pitchFamily="18" charset="0"/>
              <a:cs typeface="Times New Roman" panose="02020603050405020304" pitchFamily="18" charset="0"/>
            </a:endParaRPr>
          </a:p>
          <a:p>
            <a:r>
              <a:rPr lang="uk-UA" sz="2400" b="1" u="sng" dirty="0">
                <a:solidFill>
                  <a:schemeClr val="bg1"/>
                </a:solidFill>
                <a:latin typeface="Times New Roman" panose="02020603050405020304" pitchFamily="18" charset="0"/>
                <a:cs typeface="Times New Roman" panose="02020603050405020304" pitchFamily="18" charset="0"/>
              </a:rPr>
              <a:t>Завдання;</a:t>
            </a:r>
            <a:endParaRPr lang="ru-RU" sz="2400" u="sng" dirty="0">
              <a:solidFill>
                <a:schemeClr val="bg1"/>
              </a:solidFill>
              <a:latin typeface="Times New Roman" panose="02020603050405020304" pitchFamily="18" charset="0"/>
              <a:cs typeface="Times New Roman" panose="02020603050405020304" pitchFamily="18" charset="0"/>
            </a:endParaRPr>
          </a:p>
          <a:p>
            <a:r>
              <a:rPr lang="uk-UA" sz="2400" dirty="0">
                <a:solidFill>
                  <a:schemeClr val="bg1"/>
                </a:solidFill>
                <a:latin typeface="Times New Roman" panose="02020603050405020304" pitchFamily="18" charset="0"/>
                <a:cs typeface="Times New Roman" panose="02020603050405020304" pitchFamily="18" charset="0"/>
              </a:rPr>
              <a:t> - дослідити зміни які відбулись на території плавневих земель навколо села </a:t>
            </a:r>
            <a:r>
              <a:rPr lang="uk-UA" sz="2400" dirty="0" err="1">
                <a:solidFill>
                  <a:schemeClr val="bg1"/>
                </a:solidFill>
                <a:latin typeface="Times New Roman" panose="02020603050405020304" pitchFamily="18" charset="0"/>
                <a:cs typeface="Times New Roman" panose="02020603050405020304" pitchFamily="18" charset="0"/>
              </a:rPr>
              <a:t>Камишівка</a:t>
            </a:r>
            <a:r>
              <a:rPr lang="uk-UA" sz="2400" dirty="0">
                <a:solidFill>
                  <a:schemeClr val="bg1"/>
                </a:solidFill>
                <a:latin typeface="Times New Roman" panose="02020603050405020304" pitchFamily="18" charset="0"/>
                <a:cs typeface="Times New Roman" panose="02020603050405020304" pitchFamily="18" charset="0"/>
              </a:rPr>
              <a:t> у період з 1950 по 2023 роки.</a:t>
            </a:r>
            <a:endParaRPr lang="ru-RU" sz="2400" dirty="0">
              <a:solidFill>
                <a:schemeClr val="bg1"/>
              </a:solidFill>
              <a:latin typeface="Times New Roman" panose="02020603050405020304" pitchFamily="18" charset="0"/>
              <a:cs typeface="Times New Roman" panose="02020603050405020304" pitchFamily="18" charset="0"/>
            </a:endParaRPr>
          </a:p>
          <a:p>
            <a:r>
              <a:rPr lang="uk-UA" sz="2400" dirty="0">
                <a:solidFill>
                  <a:schemeClr val="bg1"/>
                </a:solidFill>
                <a:latin typeface="Times New Roman" panose="02020603050405020304" pitchFamily="18" charset="0"/>
                <a:cs typeface="Times New Roman" panose="02020603050405020304" pitchFamily="18" charset="0"/>
              </a:rPr>
              <a:t> - вивчити інтенсивність впливу людської діяльності  на території плавневих земель навколо села </a:t>
            </a:r>
            <a:r>
              <a:rPr lang="uk-UA" sz="2400" dirty="0" err="1">
                <a:solidFill>
                  <a:schemeClr val="bg1"/>
                </a:solidFill>
                <a:latin typeface="Times New Roman" panose="02020603050405020304" pitchFamily="18" charset="0"/>
                <a:cs typeface="Times New Roman" panose="02020603050405020304" pitchFamily="18" charset="0"/>
              </a:rPr>
              <a:t>Камишівка</a:t>
            </a:r>
            <a:r>
              <a:rPr lang="uk-UA" sz="2400" dirty="0">
                <a:solidFill>
                  <a:schemeClr val="bg1"/>
                </a:solidFill>
                <a:latin typeface="Times New Roman" panose="02020603050405020304" pitchFamily="18" charset="0"/>
                <a:cs typeface="Times New Roman" panose="02020603050405020304" pitchFamily="18" charset="0"/>
              </a:rPr>
              <a:t> у період з 1950 по 2023 роки.</a:t>
            </a:r>
            <a:endParaRPr lang="ru-RU" sz="2400" dirty="0">
              <a:solidFill>
                <a:schemeClr val="bg1"/>
              </a:solidFill>
              <a:latin typeface="Times New Roman" panose="02020603050405020304" pitchFamily="18" charset="0"/>
              <a:cs typeface="Times New Roman" panose="02020603050405020304" pitchFamily="18" charset="0"/>
            </a:endParaRPr>
          </a:p>
          <a:p>
            <a:r>
              <a:rPr lang="uk-UA" sz="2400" dirty="0">
                <a:solidFill>
                  <a:schemeClr val="bg1"/>
                </a:solidFill>
                <a:latin typeface="Times New Roman" panose="02020603050405020304" pitchFamily="18" charset="0"/>
                <a:cs typeface="Times New Roman" panose="02020603050405020304" pitchFamily="18" charset="0"/>
              </a:rPr>
              <a:t> - виявити  представників флори і фауни зрошувальних та скидних </a:t>
            </a:r>
            <a:r>
              <a:rPr lang="uk-UA" sz="2400" dirty="0" err="1">
                <a:solidFill>
                  <a:schemeClr val="bg1"/>
                </a:solidFill>
                <a:latin typeface="Times New Roman" panose="02020603050405020304" pitchFamily="18" charset="0"/>
                <a:cs typeface="Times New Roman" panose="02020603050405020304" pitchFamily="18" charset="0"/>
              </a:rPr>
              <a:t>канала</a:t>
            </a:r>
            <a:r>
              <a:rPr lang="uk-UA" sz="2400" dirty="0">
                <a:solidFill>
                  <a:schemeClr val="bg1"/>
                </a:solidFill>
                <a:latin typeface="Times New Roman" panose="02020603050405020304" pitchFamily="18" charset="0"/>
                <a:cs typeface="Times New Roman" panose="02020603050405020304" pitchFamily="18" charset="0"/>
              </a:rPr>
              <a:t>.</a:t>
            </a:r>
            <a:endParaRPr lang="ru-RU" sz="2400" dirty="0">
              <a:solidFill>
                <a:schemeClr val="bg1"/>
              </a:solidFill>
              <a:latin typeface="Times New Roman" panose="02020603050405020304" pitchFamily="18" charset="0"/>
              <a:cs typeface="Times New Roman" panose="02020603050405020304" pitchFamily="18" charset="0"/>
            </a:endParaRPr>
          </a:p>
          <a:p>
            <a:r>
              <a:rPr lang="uk-UA" sz="2400" b="1" u="sng" dirty="0">
                <a:solidFill>
                  <a:schemeClr val="bg1"/>
                </a:solidFill>
                <a:latin typeface="Times New Roman" panose="02020603050405020304" pitchFamily="18" charset="0"/>
                <a:cs typeface="Times New Roman" panose="02020603050405020304" pitchFamily="18" charset="0"/>
              </a:rPr>
              <a:t>Об'єкт дослідження</a:t>
            </a:r>
            <a:r>
              <a:rPr lang="uk-UA" sz="2400" u="sng" dirty="0">
                <a:solidFill>
                  <a:schemeClr val="bg1"/>
                </a:solidFill>
                <a:latin typeface="Times New Roman" panose="02020603050405020304" pitchFamily="18" charset="0"/>
                <a:cs typeface="Times New Roman" panose="02020603050405020304" pitchFamily="18" charset="0"/>
              </a:rPr>
              <a:t> </a:t>
            </a:r>
            <a:r>
              <a:rPr lang="uk-UA" sz="2400" dirty="0">
                <a:solidFill>
                  <a:schemeClr val="bg1"/>
                </a:solidFill>
                <a:latin typeface="Times New Roman" panose="02020603050405020304" pitchFamily="18" charset="0"/>
                <a:cs typeface="Times New Roman" panose="02020603050405020304" pitchFamily="18" charset="0"/>
              </a:rPr>
              <a:t>– плавневі землі села </a:t>
            </a:r>
            <a:r>
              <a:rPr lang="uk-UA" sz="2400" dirty="0" err="1" smtClean="0">
                <a:solidFill>
                  <a:schemeClr val="bg1"/>
                </a:solidFill>
                <a:latin typeface="Times New Roman" panose="02020603050405020304" pitchFamily="18" charset="0"/>
                <a:cs typeface="Times New Roman" panose="02020603050405020304" pitchFamily="18" charset="0"/>
              </a:rPr>
              <a:t>Комишівка</a:t>
            </a:r>
            <a:r>
              <a:rPr lang="uk-UA" sz="2400" dirty="0">
                <a:solidFill>
                  <a:schemeClr val="bg1"/>
                </a:solidFill>
                <a:latin typeface="Times New Roman" panose="02020603050405020304" pitchFamily="18" charset="0"/>
                <a:cs typeface="Times New Roman" panose="02020603050405020304" pitchFamily="18" charset="0"/>
              </a:rPr>
              <a:t>;</a:t>
            </a:r>
            <a:endParaRPr lang="ru-RU" sz="2400" dirty="0">
              <a:solidFill>
                <a:schemeClr val="bg1"/>
              </a:solidFill>
              <a:latin typeface="Times New Roman" panose="02020603050405020304" pitchFamily="18" charset="0"/>
              <a:cs typeface="Times New Roman" panose="02020603050405020304" pitchFamily="18" charset="0"/>
            </a:endParaRPr>
          </a:p>
          <a:p>
            <a:r>
              <a:rPr lang="uk-UA" sz="2400" b="1" u="sng" dirty="0">
                <a:solidFill>
                  <a:schemeClr val="bg1"/>
                </a:solidFill>
                <a:latin typeface="Times New Roman" panose="02020603050405020304" pitchFamily="18" charset="0"/>
                <a:cs typeface="Times New Roman" panose="02020603050405020304" pitchFamily="18" charset="0"/>
              </a:rPr>
              <a:t>Предмет дослідження </a:t>
            </a:r>
            <a:r>
              <a:rPr lang="uk-UA" sz="2400" dirty="0">
                <a:solidFill>
                  <a:schemeClr val="bg1"/>
                </a:solidFill>
                <a:latin typeface="Times New Roman" panose="02020603050405020304" pitchFamily="18" charset="0"/>
                <a:cs typeface="Times New Roman" panose="02020603050405020304" pitchFamily="18" charset="0"/>
              </a:rPr>
              <a:t>- плавневі землі села </a:t>
            </a:r>
            <a:r>
              <a:rPr lang="uk-UA" sz="2400" dirty="0" err="1" smtClean="0">
                <a:solidFill>
                  <a:schemeClr val="bg1"/>
                </a:solidFill>
                <a:latin typeface="Times New Roman" panose="02020603050405020304" pitchFamily="18" charset="0"/>
                <a:cs typeface="Times New Roman" panose="02020603050405020304" pitchFamily="18" charset="0"/>
              </a:rPr>
              <a:t>Комишівка</a:t>
            </a:r>
            <a:r>
              <a:rPr lang="uk-UA" sz="2400" dirty="0">
                <a:solidFill>
                  <a:schemeClr val="bg1"/>
                </a:solidFill>
                <a:latin typeface="Times New Roman" panose="02020603050405020304" pitchFamily="18" charset="0"/>
                <a:cs typeface="Times New Roman" panose="02020603050405020304" pitchFamily="18" charset="0"/>
              </a:rPr>
              <a:t>;</a:t>
            </a:r>
            <a:endParaRPr lang="ru-RU"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96032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heel(1)">
                                      <p:cBhvr>
                                        <p:cTn id="10" dur="2000"/>
                                        <p:tgtEl>
                                          <p:spTgt spid="4">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heel(1)">
                                      <p:cBhvr>
                                        <p:cTn id="13" dur="20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heel(1)">
                                      <p:cBhvr>
                                        <p:cTn id="18" dur="2000"/>
                                        <p:tgtEl>
                                          <p:spTgt spid="4">
                                            <p:txEl>
                                              <p:pRg st="3" end="3"/>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heel(1)">
                                      <p:cBhvr>
                                        <p:cTn id="21" dur="2000"/>
                                        <p:tgtEl>
                                          <p:spTgt spid="4">
                                            <p:txEl>
                                              <p:pRg st="4" end="4"/>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wheel(1)">
                                      <p:cBhvr>
                                        <p:cTn id="24" dur="2000"/>
                                        <p:tgtEl>
                                          <p:spTgt spid="4">
                                            <p:txEl>
                                              <p:pRg st="5" end="5"/>
                                            </p:txEl>
                                          </p:spTgt>
                                        </p:tgtEl>
                                      </p:cBhvr>
                                    </p:animEffect>
                                  </p:childTnLst>
                                </p:cTn>
                              </p:par>
                              <p:par>
                                <p:cTn id="25" presetID="21" presetClass="entr" presetSubtype="1"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heel(1)">
                                      <p:cBhvr>
                                        <p:cTn id="27" dur="20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wheel(1)">
                                      <p:cBhvr>
                                        <p:cTn id="32" dur="2000"/>
                                        <p:tgtEl>
                                          <p:spTgt spid="4">
                                            <p:txEl>
                                              <p:pRg st="7" end="7"/>
                                            </p:txEl>
                                          </p:spTgt>
                                        </p:tgtEl>
                                      </p:cBhvr>
                                    </p:animEffect>
                                  </p:childTnLst>
                                </p:cTn>
                              </p:par>
                              <p:par>
                                <p:cTn id="33" presetID="21" presetClass="entr" presetSubtype="1"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wheel(1)">
                                      <p:cBhvr>
                                        <p:cTn id="35"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5" r="5408"/>
          <a:stretch/>
        </p:blipFill>
        <p:spPr bwMode="auto">
          <a:xfrm>
            <a:off x="833" y="0"/>
            <a:ext cx="9259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95536" y="0"/>
            <a:ext cx="8640960" cy="707886"/>
          </a:xfrm>
          <a:prstGeom prst="rect">
            <a:avLst/>
          </a:prstGeom>
        </p:spPr>
        <p:txBody>
          <a:bodyPr wrap="square">
            <a:spAutoFit/>
          </a:bodyPr>
          <a:lstStyle/>
          <a:p>
            <a:pPr algn="ctr"/>
            <a:r>
              <a:rPr lang="uk-UA" sz="4000" b="1" dirty="0" smtClean="0">
                <a:solidFill>
                  <a:schemeClr val="bg1"/>
                </a:solidFill>
                <a:latin typeface="Times New Roman" panose="02020603050405020304" pitchFamily="18" charset="0"/>
                <a:cs typeface="Times New Roman" panose="02020603050405020304" pitchFamily="18" charset="0"/>
              </a:rPr>
              <a:t>П Р И Д У Н А В 'Я</a:t>
            </a:r>
            <a:endParaRPr lang="ru-RU" sz="4000" b="1" dirty="0">
              <a:solidFill>
                <a:schemeClr val="bg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6825"/>
          <a:stretch/>
        </p:blipFill>
        <p:spPr bwMode="auto">
          <a:xfrm>
            <a:off x="4036028" y="4221087"/>
            <a:ext cx="3776331" cy="26171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7504" y="682094"/>
            <a:ext cx="9036496" cy="3970318"/>
          </a:xfrm>
          <a:prstGeom prst="rect">
            <a:avLst/>
          </a:prstGeom>
        </p:spPr>
        <p:txBody>
          <a:bodyPr wrap="square">
            <a:spAutoFit/>
          </a:bodyPr>
          <a:lstStyle/>
          <a:p>
            <a:pPr>
              <a:spcAft>
                <a:spcPts val="0"/>
              </a:spcAft>
            </a:pPr>
            <a:r>
              <a:rPr lang="uk-UA" sz="2800" dirty="0" err="1">
                <a:solidFill>
                  <a:schemeClr val="bg1"/>
                </a:solidFill>
                <a:latin typeface="Times New Roman" panose="02020603050405020304" pitchFamily="18" charset="0"/>
                <a:ea typeface="Calibri"/>
                <a:cs typeface="Times New Roman" panose="02020603050405020304" pitchFamily="18" charset="0"/>
              </a:rPr>
              <a:t>Придунав'я</a:t>
            </a:r>
            <a:r>
              <a:rPr lang="uk-UA" sz="2800" dirty="0">
                <a:solidFill>
                  <a:schemeClr val="bg1"/>
                </a:solidFill>
                <a:latin typeface="Times New Roman" panose="02020603050405020304" pitchFamily="18" charset="0"/>
                <a:ea typeface="Calibri"/>
                <a:cs typeface="Times New Roman" panose="02020603050405020304" pitchFamily="18" charset="0"/>
              </a:rPr>
              <a:t> - Бессарабія, Буджак, </a:t>
            </a:r>
            <a:r>
              <a:rPr lang="uk-UA" sz="2800" dirty="0" err="1">
                <a:solidFill>
                  <a:schemeClr val="bg1"/>
                </a:solidFill>
                <a:latin typeface="Times New Roman" panose="02020603050405020304" pitchFamily="18" charset="0"/>
                <a:ea typeface="Calibri"/>
                <a:cs typeface="Times New Roman" panose="02020603050405020304" pitchFamily="18" charset="0"/>
              </a:rPr>
              <a:t>Буджакськи</a:t>
            </a:r>
            <a:r>
              <a:rPr lang="uk-UA" sz="2800" dirty="0">
                <a:solidFill>
                  <a:schemeClr val="bg1"/>
                </a:solidFill>
                <a:latin typeface="Times New Roman" panose="02020603050405020304" pitchFamily="18" charset="0"/>
                <a:ea typeface="Calibri"/>
                <a:cs typeface="Times New Roman" panose="02020603050405020304" pitchFamily="18" charset="0"/>
              </a:rPr>
              <a:t> степи, як його тільки не називають, регіон України, розташований на лівій частині річки Дунай, що протікає кордоном між Україною та Румунією.  Це південна частина Одеської області, яка охоплює територію понад 12 тисяч км². Розділена ця територія на три адміністративних районів.</a:t>
            </a:r>
            <a:endParaRPr lang="ru-RU" sz="2800" dirty="0">
              <a:solidFill>
                <a:schemeClr val="bg1"/>
              </a:solidFill>
              <a:latin typeface="Times New Roman" panose="02020603050405020304" pitchFamily="18" charset="0"/>
              <a:ea typeface="Calibri"/>
              <a:cs typeface="Times New Roman" panose="02020603050405020304" pitchFamily="18" charset="0"/>
            </a:endParaRPr>
          </a:p>
          <a:p>
            <a:pPr>
              <a:spcAft>
                <a:spcPts val="0"/>
              </a:spcAft>
            </a:pPr>
            <a:r>
              <a:rPr lang="uk-UA" sz="2800" dirty="0">
                <a:solidFill>
                  <a:schemeClr val="bg1"/>
                </a:solidFill>
                <a:latin typeface="Times New Roman" panose="02020603050405020304" pitchFamily="18" charset="0"/>
                <a:ea typeface="Calibri"/>
                <a:cs typeface="Times New Roman" panose="02020603050405020304" pitchFamily="18" charset="0"/>
              </a:rPr>
              <a:t>   Південний, якій безпосередньо розташований на березі річки Дунай це:  Ізмаїльський. Землі цього </a:t>
            </a:r>
            <a:r>
              <a:rPr lang="uk-UA" sz="2800" dirty="0" err="1" smtClean="0">
                <a:solidFill>
                  <a:schemeClr val="bg1"/>
                </a:solidFill>
                <a:latin typeface="Times New Roman" panose="02020603050405020304" pitchFamily="18" charset="0"/>
                <a:ea typeface="Calibri"/>
                <a:cs typeface="Times New Roman" panose="02020603050405020304" pitchFamily="18" charset="0"/>
              </a:rPr>
              <a:t>района</a:t>
            </a:r>
            <a:r>
              <a:rPr lang="uk-UA" sz="2800" dirty="0" smtClean="0">
                <a:solidFill>
                  <a:schemeClr val="bg1"/>
                </a:solidFill>
                <a:latin typeface="Times New Roman" panose="02020603050405020304" pitchFamily="18" charset="0"/>
                <a:ea typeface="Calibri"/>
                <a:cs typeface="Times New Roman" panose="02020603050405020304" pitchFamily="18" charset="0"/>
              </a:rPr>
              <a:t> </a:t>
            </a:r>
            <a:r>
              <a:rPr lang="uk-UA" sz="2800" dirty="0">
                <a:solidFill>
                  <a:schemeClr val="bg1"/>
                </a:solidFill>
                <a:latin typeface="Times New Roman" panose="02020603050405020304" pitchFamily="18" charset="0"/>
                <a:ea typeface="Calibri"/>
                <a:cs typeface="Times New Roman" panose="02020603050405020304" pitchFamily="18" charset="0"/>
              </a:rPr>
              <a:t>і формують </a:t>
            </a:r>
            <a:r>
              <a:rPr lang="uk-UA" sz="2800" dirty="0" err="1">
                <a:solidFill>
                  <a:schemeClr val="bg1"/>
                </a:solidFill>
                <a:latin typeface="Times New Roman" panose="02020603050405020304" pitchFamily="18" charset="0"/>
                <a:ea typeface="Calibri"/>
                <a:cs typeface="Times New Roman" panose="02020603050405020304" pitchFamily="18" charset="0"/>
              </a:rPr>
              <a:t>Придунав'я</a:t>
            </a:r>
            <a:r>
              <a:rPr lang="uk-UA" sz="2800" dirty="0">
                <a:solidFill>
                  <a:schemeClr val="bg1"/>
                </a:solidFill>
                <a:latin typeface="Times New Roman" panose="02020603050405020304" pitchFamily="18" charset="0"/>
                <a:ea typeface="Calibri"/>
                <a:cs typeface="Times New Roman" panose="02020603050405020304" pitchFamily="18" charset="0"/>
              </a:rPr>
              <a:t>.</a:t>
            </a:r>
            <a:endParaRPr lang="ru-RU" sz="2800" dirty="0">
              <a:solidFill>
                <a:schemeClr val="bg1"/>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5647924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circle(in)">
                                      <p:cBhvr>
                                        <p:cTn id="21"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5" r="5408"/>
          <a:stretch/>
        </p:blipFill>
        <p:spPr bwMode="auto">
          <a:xfrm>
            <a:off x="-115378" y="-5680"/>
            <a:ext cx="9259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79512" y="0"/>
            <a:ext cx="8964488" cy="769441"/>
          </a:xfrm>
          <a:prstGeom prst="rect">
            <a:avLst/>
          </a:prstGeom>
        </p:spPr>
        <p:txBody>
          <a:bodyPr wrap="square">
            <a:spAutoFit/>
          </a:bodyPr>
          <a:lstStyle/>
          <a:p>
            <a:pPr algn="ctr"/>
            <a:r>
              <a:rPr lang="uk-UA" sz="4400" dirty="0">
                <a:solidFill>
                  <a:schemeClr val="bg1"/>
                </a:solidFill>
                <a:latin typeface="Times New Roman"/>
                <a:ea typeface="Calibri"/>
              </a:rPr>
              <a:t>Характеристика місця дослідження </a:t>
            </a:r>
            <a:endParaRPr lang="ru-RU" sz="4400" dirty="0">
              <a:solidFill>
                <a:schemeClr val="bg1"/>
              </a:solidFill>
            </a:endParaRPr>
          </a:p>
        </p:txBody>
      </p:sp>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956" t="23438" r="10260" b="12444"/>
          <a:stretch/>
        </p:blipFill>
        <p:spPr bwMode="auto">
          <a:xfrm>
            <a:off x="1948396" y="3551204"/>
            <a:ext cx="5287900" cy="32090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0" y="908720"/>
            <a:ext cx="9260211" cy="2677656"/>
          </a:xfrm>
          <a:prstGeom prst="rect">
            <a:avLst/>
          </a:prstGeom>
        </p:spPr>
        <p:txBody>
          <a:bodyPr wrap="square">
            <a:spAutoFit/>
          </a:bodyPr>
          <a:lstStyle/>
          <a:p>
            <a:pPr>
              <a:spcAft>
                <a:spcPts val="0"/>
              </a:spcAft>
            </a:pPr>
            <a:r>
              <a:rPr lang="uk-UA" sz="2400" dirty="0">
                <a:solidFill>
                  <a:schemeClr val="bg1"/>
                </a:solidFill>
                <a:latin typeface="Times New Roman" panose="02020603050405020304" pitchFamily="18" charset="0"/>
                <a:ea typeface="Calibri"/>
                <a:cs typeface="Times New Roman" panose="02020603050405020304" pitchFamily="18" charset="0"/>
              </a:rPr>
              <a:t>Плавні навколо села </a:t>
            </a:r>
            <a:r>
              <a:rPr lang="uk-UA" sz="2400" dirty="0" err="1">
                <a:solidFill>
                  <a:schemeClr val="bg1"/>
                </a:solidFill>
                <a:latin typeface="Times New Roman" panose="02020603050405020304" pitchFamily="18" charset="0"/>
                <a:ea typeface="Calibri"/>
                <a:cs typeface="Times New Roman" panose="02020603050405020304" pitchFamily="18" charset="0"/>
              </a:rPr>
              <a:t>Комишівка</a:t>
            </a:r>
            <a:r>
              <a:rPr lang="uk-UA" sz="2400" dirty="0">
                <a:solidFill>
                  <a:schemeClr val="bg1"/>
                </a:solidFill>
                <a:latin typeface="Times New Roman" panose="02020603050405020304" pitchFamily="18" charset="0"/>
                <a:ea typeface="Calibri"/>
                <a:cs typeface="Times New Roman" panose="02020603050405020304" pitchFamily="18" charset="0"/>
              </a:rPr>
              <a:t> це територія, яка з південного </a:t>
            </a:r>
            <a:r>
              <a:rPr lang="uk-UA" sz="2400" dirty="0" smtClean="0">
                <a:solidFill>
                  <a:schemeClr val="bg1"/>
                </a:solidFill>
                <a:latin typeface="Times New Roman" panose="02020603050405020304" pitchFamily="18" charset="0"/>
                <a:ea typeface="Calibri"/>
                <a:cs typeface="Times New Roman" panose="02020603050405020304" pitchFamily="18" charset="0"/>
              </a:rPr>
              <a:t>боку</a:t>
            </a:r>
            <a:r>
              <a:rPr lang="ru-RU" sz="2400" dirty="0" smtClean="0">
                <a:solidFill>
                  <a:schemeClr val="bg1"/>
                </a:solidFill>
                <a:latin typeface="Times New Roman" panose="02020603050405020304" pitchFamily="18" charset="0"/>
                <a:ea typeface="Calibri"/>
                <a:cs typeface="Times New Roman" panose="02020603050405020304" pitchFamily="18" charset="0"/>
              </a:rPr>
              <a:t> </a:t>
            </a:r>
            <a:r>
              <a:rPr lang="uk-UA" sz="2400" dirty="0" smtClean="0">
                <a:solidFill>
                  <a:schemeClr val="bg1"/>
                </a:solidFill>
                <a:latin typeface="Times New Roman" panose="02020603050405020304" pitchFamily="18" charset="0"/>
                <a:ea typeface="Calibri"/>
                <a:cs typeface="Times New Roman" panose="02020603050405020304" pitchFamily="18" charset="0"/>
              </a:rPr>
              <a:t>межує </a:t>
            </a:r>
            <a:r>
              <a:rPr lang="uk-UA" sz="2400" dirty="0">
                <a:solidFill>
                  <a:schemeClr val="bg1"/>
                </a:solidFill>
                <a:latin typeface="Times New Roman" panose="02020603050405020304" pitchFamily="18" charset="0"/>
                <a:ea typeface="Calibri"/>
                <a:cs typeface="Times New Roman" panose="02020603050405020304" pitchFamily="18" charset="0"/>
              </a:rPr>
              <a:t>з річкою Дунай, зі східної сторони </a:t>
            </a:r>
            <a:r>
              <a:rPr lang="uk-UA" sz="2400" dirty="0" err="1">
                <a:solidFill>
                  <a:schemeClr val="bg1"/>
                </a:solidFill>
                <a:latin typeface="Times New Roman" panose="02020603050405020304" pitchFamily="18" charset="0"/>
                <a:ea typeface="Calibri"/>
                <a:cs typeface="Times New Roman" panose="02020603050405020304" pitchFamily="18" charset="0"/>
              </a:rPr>
              <a:t>гирлою</a:t>
            </a:r>
            <a:r>
              <a:rPr lang="uk-UA" sz="2400" dirty="0">
                <a:solidFill>
                  <a:schemeClr val="bg1"/>
                </a:solidFill>
                <a:latin typeface="Times New Roman" panose="02020603050405020304" pitchFamily="18" charset="0"/>
                <a:ea typeface="Calibri"/>
                <a:cs typeface="Times New Roman" panose="02020603050405020304" pitchFamily="18" charset="0"/>
              </a:rPr>
              <a:t> </a:t>
            </a:r>
            <a:r>
              <a:rPr lang="uk-UA" sz="2400" dirty="0" err="1">
                <a:solidFill>
                  <a:schemeClr val="bg1"/>
                </a:solidFill>
                <a:latin typeface="Times New Roman" panose="02020603050405020304" pitchFamily="18" charset="0"/>
                <a:ea typeface="Calibri"/>
                <a:cs typeface="Times New Roman" panose="02020603050405020304" pitchFamily="18" charset="0"/>
              </a:rPr>
              <a:t>Кофа</a:t>
            </a:r>
            <a:r>
              <a:rPr lang="uk-UA" sz="2400" dirty="0">
                <a:solidFill>
                  <a:schemeClr val="bg1"/>
                </a:solidFill>
                <a:latin typeface="Times New Roman" panose="02020603050405020304" pitchFamily="18" charset="0"/>
                <a:ea typeface="Calibri"/>
                <a:cs typeface="Times New Roman" panose="02020603050405020304" pitchFamily="18" charset="0"/>
              </a:rPr>
              <a:t>, з </a:t>
            </a:r>
            <a:r>
              <a:rPr lang="uk-UA" sz="2400" dirty="0" smtClean="0">
                <a:solidFill>
                  <a:schemeClr val="bg1"/>
                </a:solidFill>
                <a:latin typeface="Times New Roman" panose="02020603050405020304" pitchFamily="18" charset="0"/>
                <a:ea typeface="Calibri"/>
                <a:cs typeface="Times New Roman" panose="02020603050405020304" pitchFamily="18" charset="0"/>
              </a:rPr>
              <a:t>північного</a:t>
            </a:r>
            <a:r>
              <a:rPr lang="ru-RU" sz="2400" dirty="0" smtClean="0">
                <a:solidFill>
                  <a:schemeClr val="bg1"/>
                </a:solidFill>
                <a:latin typeface="Times New Roman" panose="02020603050405020304" pitchFamily="18" charset="0"/>
                <a:ea typeface="Calibri"/>
                <a:cs typeface="Times New Roman" panose="02020603050405020304" pitchFamily="18" charset="0"/>
              </a:rPr>
              <a:t> </a:t>
            </a:r>
            <a:r>
              <a:rPr lang="uk-UA" sz="2400" dirty="0" smtClean="0">
                <a:solidFill>
                  <a:schemeClr val="bg1"/>
                </a:solidFill>
                <a:latin typeface="Times New Roman" panose="02020603050405020304" pitchFamily="18" charset="0"/>
                <a:ea typeface="Calibri"/>
                <a:cs typeface="Times New Roman" panose="02020603050405020304" pitchFamily="18" charset="0"/>
              </a:rPr>
              <a:t>боку </a:t>
            </a:r>
            <a:r>
              <a:rPr lang="uk-UA" sz="2400" dirty="0">
                <a:solidFill>
                  <a:schemeClr val="bg1"/>
                </a:solidFill>
                <a:latin typeface="Times New Roman" panose="02020603050405020304" pitchFamily="18" charset="0"/>
                <a:ea typeface="Calibri"/>
                <a:cs typeface="Times New Roman" panose="02020603050405020304" pitchFamily="18" charset="0"/>
              </a:rPr>
              <a:t>озером Китай та орними землями села </a:t>
            </a:r>
            <a:r>
              <a:rPr lang="uk-UA" sz="2400" dirty="0" err="1">
                <a:solidFill>
                  <a:schemeClr val="bg1"/>
                </a:solidFill>
                <a:latin typeface="Times New Roman" panose="02020603050405020304" pitchFamily="18" charset="0"/>
                <a:ea typeface="Calibri"/>
                <a:cs typeface="Times New Roman" panose="02020603050405020304" pitchFamily="18" charset="0"/>
              </a:rPr>
              <a:t>Комишівка</a:t>
            </a:r>
            <a:r>
              <a:rPr lang="uk-UA" sz="2400" dirty="0">
                <a:solidFill>
                  <a:schemeClr val="bg1"/>
                </a:solidFill>
                <a:latin typeface="Times New Roman" panose="02020603050405020304" pitchFamily="18" charset="0"/>
                <a:ea typeface="Calibri"/>
                <a:cs typeface="Times New Roman" panose="02020603050405020304" pitchFamily="18" charset="0"/>
              </a:rPr>
              <a:t> та </a:t>
            </a:r>
            <a:r>
              <a:rPr lang="uk-UA" sz="2400" dirty="0" smtClean="0">
                <a:solidFill>
                  <a:schemeClr val="bg1"/>
                </a:solidFill>
                <a:latin typeface="Times New Roman" panose="02020603050405020304" pitchFamily="18" charset="0"/>
                <a:ea typeface="Calibri"/>
                <a:cs typeface="Times New Roman" panose="02020603050405020304" pitchFamily="18" charset="0"/>
              </a:rPr>
              <a:t>села</a:t>
            </a:r>
            <a:r>
              <a:rPr lang="ru-RU" sz="2400" dirty="0" smtClean="0">
                <a:solidFill>
                  <a:schemeClr val="bg1"/>
                </a:solidFill>
                <a:latin typeface="Times New Roman" panose="02020603050405020304" pitchFamily="18" charset="0"/>
                <a:ea typeface="Calibri"/>
                <a:cs typeface="Times New Roman" panose="02020603050405020304" pitchFamily="18" charset="0"/>
              </a:rPr>
              <a:t> </a:t>
            </a:r>
            <a:r>
              <a:rPr lang="uk-UA" sz="2400" dirty="0" smtClean="0">
                <a:solidFill>
                  <a:schemeClr val="bg1"/>
                </a:solidFill>
                <a:latin typeface="Times New Roman" panose="02020603050405020304" pitchFamily="18" charset="0"/>
                <a:ea typeface="Calibri"/>
                <a:cs typeface="Times New Roman" panose="02020603050405020304" pitchFamily="18" charset="0"/>
              </a:rPr>
              <a:t>Кислиця</a:t>
            </a:r>
            <a:r>
              <a:rPr lang="uk-UA" sz="2400" dirty="0">
                <a:solidFill>
                  <a:schemeClr val="bg1"/>
                </a:solidFill>
                <a:latin typeface="Times New Roman" panose="02020603050405020304" pitchFamily="18" charset="0"/>
                <a:ea typeface="Calibri"/>
                <a:cs typeface="Times New Roman" panose="02020603050405020304" pitchFamily="18" charset="0"/>
              </a:rPr>
              <a:t>, зі східного боку присадибними ділянками села Кислиця.</a:t>
            </a:r>
            <a:endParaRPr lang="ru-RU" sz="2400" dirty="0">
              <a:solidFill>
                <a:schemeClr val="bg1"/>
              </a:solidFill>
              <a:latin typeface="Times New Roman" panose="02020603050405020304" pitchFamily="18" charset="0"/>
              <a:ea typeface="Calibri"/>
              <a:cs typeface="Times New Roman" panose="02020603050405020304" pitchFamily="18" charset="0"/>
            </a:endParaRPr>
          </a:p>
          <a:p>
            <a:r>
              <a:rPr lang="uk-UA" sz="2400" dirty="0">
                <a:solidFill>
                  <a:schemeClr val="bg1"/>
                </a:solidFill>
                <a:latin typeface="Times New Roman" panose="02020603050405020304" pitchFamily="18" charset="0"/>
                <a:ea typeface="Calibri"/>
                <a:cs typeface="Times New Roman" panose="02020603050405020304" pitchFamily="18" charset="0"/>
              </a:rPr>
              <a:t>Ця територія займає площу </a:t>
            </a:r>
            <a:r>
              <a:rPr lang="uk-UA" sz="2400" dirty="0" smtClean="0">
                <a:solidFill>
                  <a:schemeClr val="bg1"/>
                </a:solidFill>
                <a:latin typeface="Times New Roman" panose="02020603050405020304" pitchFamily="18" charset="0"/>
                <a:ea typeface="Calibri"/>
                <a:cs typeface="Times New Roman" panose="02020603050405020304" pitchFamily="18" charset="0"/>
              </a:rPr>
              <a:t>розміром </a:t>
            </a:r>
            <a:r>
              <a:rPr lang="uk-UA" sz="2400" dirty="0">
                <a:solidFill>
                  <a:schemeClr val="bg1"/>
                </a:solidFill>
                <a:latin typeface="Times New Roman" panose="02020603050405020304" pitchFamily="18" charset="0"/>
                <a:ea typeface="Calibri"/>
                <a:cs typeface="Times New Roman" panose="02020603050405020304" pitchFamily="18" charset="0"/>
              </a:rPr>
              <a:t>2600 гектарів. </a:t>
            </a:r>
            <a:endParaRPr lang="uk-UA" sz="2400" dirty="0" smtClean="0">
              <a:solidFill>
                <a:schemeClr val="bg1"/>
              </a:solidFill>
              <a:latin typeface="Times New Roman" panose="02020603050405020304" pitchFamily="18" charset="0"/>
              <a:ea typeface="Calibri"/>
              <a:cs typeface="Times New Roman" panose="02020603050405020304" pitchFamily="18" charset="0"/>
            </a:endParaRPr>
          </a:p>
          <a:p>
            <a:r>
              <a:rPr lang="uk-UA" sz="2400" dirty="0" smtClean="0">
                <a:solidFill>
                  <a:schemeClr val="bg1"/>
                </a:solidFill>
                <a:latin typeface="Times New Roman" panose="02020603050405020304" pitchFamily="18" charset="0"/>
                <a:ea typeface="Calibri"/>
                <a:cs typeface="Times New Roman" panose="02020603050405020304" pitchFamily="18" charset="0"/>
              </a:rPr>
              <a:t>Це </a:t>
            </a:r>
            <a:r>
              <a:rPr lang="uk-UA" sz="2400" dirty="0">
                <a:solidFill>
                  <a:schemeClr val="bg1"/>
                </a:solidFill>
                <a:latin typeface="Times New Roman" panose="02020603050405020304" pitchFamily="18" charset="0"/>
                <a:ea typeface="Calibri"/>
                <a:cs typeface="Times New Roman" panose="02020603050405020304" pitchFamily="18" charset="0"/>
              </a:rPr>
              <a:t>рисові поля, які розбиті </a:t>
            </a:r>
            <a:r>
              <a:rPr lang="uk-UA" sz="2400" dirty="0" smtClean="0">
                <a:solidFill>
                  <a:schemeClr val="bg1"/>
                </a:solidFill>
                <a:latin typeface="Times New Roman" panose="02020603050405020304" pitchFamily="18" charset="0"/>
                <a:ea typeface="Calibri"/>
                <a:cs typeface="Times New Roman" panose="02020603050405020304" pitchFamily="18" charset="0"/>
              </a:rPr>
              <a:t>на </a:t>
            </a:r>
            <a:r>
              <a:rPr lang="uk-UA" sz="2400" dirty="0">
                <a:solidFill>
                  <a:schemeClr val="bg1"/>
                </a:solidFill>
                <a:latin typeface="Times New Roman" panose="02020603050405020304" pitchFamily="18" charset="0"/>
                <a:ea typeface="Calibri"/>
                <a:cs typeface="Times New Roman" panose="02020603050405020304" pitchFamily="18" charset="0"/>
              </a:rPr>
              <a:t>чеки для вирощування </a:t>
            </a:r>
            <a:endParaRPr lang="uk-UA" sz="2400" dirty="0" smtClean="0">
              <a:solidFill>
                <a:schemeClr val="bg1"/>
              </a:solidFill>
              <a:latin typeface="Times New Roman" panose="02020603050405020304" pitchFamily="18" charset="0"/>
              <a:ea typeface="Calibri"/>
              <a:cs typeface="Times New Roman" panose="02020603050405020304" pitchFamily="18" charset="0"/>
            </a:endParaRPr>
          </a:p>
          <a:p>
            <a:r>
              <a:rPr lang="uk-UA" sz="2400" dirty="0" smtClean="0">
                <a:solidFill>
                  <a:schemeClr val="bg1"/>
                </a:solidFill>
                <a:latin typeface="Times New Roman" panose="02020603050405020304" pitchFamily="18" charset="0"/>
                <a:ea typeface="Calibri"/>
                <a:cs typeface="Times New Roman" panose="02020603050405020304" pitchFamily="18" charset="0"/>
              </a:rPr>
              <a:t>рису</a:t>
            </a:r>
            <a:r>
              <a:rPr lang="uk-UA" sz="2400" dirty="0">
                <a:solidFill>
                  <a:schemeClr val="bg1"/>
                </a:solidFill>
                <a:latin typeface="Times New Roman" panose="02020603050405020304" pitchFamily="18" charset="0"/>
                <a:ea typeface="Calibri"/>
                <a:cs typeface="Times New Roman" panose="02020603050405020304" pitchFamily="18" charset="0"/>
              </a:rPr>
              <a:t>, пронизані мережею </a:t>
            </a:r>
            <a:r>
              <a:rPr lang="uk-UA" sz="2400" dirty="0" smtClean="0">
                <a:solidFill>
                  <a:schemeClr val="bg1"/>
                </a:solidFill>
                <a:latin typeface="Times New Roman" panose="02020603050405020304" pitchFamily="18" charset="0"/>
                <a:ea typeface="Calibri"/>
                <a:cs typeface="Times New Roman" panose="02020603050405020304" pitchFamily="18" charset="0"/>
              </a:rPr>
              <a:t>зрошувальних </a:t>
            </a:r>
            <a:r>
              <a:rPr lang="uk-UA" sz="2400" dirty="0">
                <a:solidFill>
                  <a:schemeClr val="bg1"/>
                </a:solidFill>
                <a:latin typeface="Times New Roman" panose="02020603050405020304" pitchFamily="18" charset="0"/>
                <a:ea typeface="Calibri"/>
                <a:cs typeface="Times New Roman" panose="02020603050405020304" pitchFamily="18" charset="0"/>
              </a:rPr>
              <a:t>та скидних </a:t>
            </a:r>
            <a:r>
              <a:rPr lang="uk-UA" sz="2400" dirty="0" smtClean="0">
                <a:solidFill>
                  <a:schemeClr val="bg1"/>
                </a:solidFill>
                <a:latin typeface="Times New Roman" panose="02020603050405020304" pitchFamily="18" charset="0"/>
                <a:ea typeface="Calibri"/>
                <a:cs typeface="Times New Roman" panose="02020603050405020304" pitchFamily="18" charset="0"/>
              </a:rPr>
              <a:t>каналів</a:t>
            </a:r>
            <a:r>
              <a:rPr lang="uk-UA" sz="2400" dirty="0">
                <a:solidFill>
                  <a:schemeClr val="bg1"/>
                </a:solidFill>
                <a:latin typeface="Times New Roman" panose="02020603050405020304" pitchFamily="18" charset="0"/>
                <a:ea typeface="Calibri"/>
                <a:cs typeface="Times New Roman" panose="02020603050405020304" pitchFamily="18" charset="0"/>
              </a:rPr>
              <a:t>. </a:t>
            </a:r>
            <a:endParaRPr lang="ru-RU"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44235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anim calcmode="lin" valueType="num">
                                      <p:cBhvr>
                                        <p:cTn id="13"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5">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anim calcmode="lin" valueType="num">
                                      <p:cBhvr>
                                        <p:cTn id="18"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5">
                                            <p:txEl>
                                              <p:pRg st="2" end="2"/>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anim calcmode="lin" valueType="num">
                                      <p:cBhvr>
                                        <p:cTn id="23" dur="2000" fill="hold"/>
                                        <p:tgtEl>
                                          <p:spTgt spid="5">
                                            <p:txEl>
                                              <p:pRg st="3" end="3"/>
                                            </p:txEl>
                                          </p:spTgt>
                                        </p:tgtEl>
                                        <p:attrNameLst>
                                          <p:attrName>ppt_w</p:attrName>
                                        </p:attrNameLst>
                                      </p:cBhvr>
                                      <p:tavLst>
                                        <p:tav tm="0" fmla="#ppt_w*sin(2.5*pi*$)">
                                          <p:val>
                                            <p:fltVal val="0"/>
                                          </p:val>
                                        </p:tav>
                                        <p:tav tm="100000">
                                          <p:val>
                                            <p:fltVal val="1"/>
                                          </p:val>
                                        </p:tav>
                                      </p:tavLst>
                                    </p:anim>
                                    <p:anim calcmode="lin" valueType="num">
                                      <p:cBhvr>
                                        <p:cTn id="24" dur="20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5" r="5408"/>
          <a:stretch/>
        </p:blipFill>
        <p:spPr bwMode="auto">
          <a:xfrm>
            <a:off x="833" y="0"/>
            <a:ext cx="9259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833" y="476672"/>
            <a:ext cx="9143167" cy="769441"/>
          </a:xfrm>
          <a:prstGeom prst="rect">
            <a:avLst/>
          </a:prstGeom>
        </p:spPr>
        <p:txBody>
          <a:bodyPr wrap="square">
            <a:spAutoFit/>
          </a:bodyPr>
          <a:lstStyle/>
          <a:p>
            <a:pPr algn="ctr"/>
            <a:r>
              <a:rPr lang="uk-UA" sz="4400" dirty="0" smtClean="0">
                <a:solidFill>
                  <a:schemeClr val="bg1"/>
                </a:solidFill>
                <a:latin typeface="Times New Roman"/>
                <a:ea typeface="Calibri"/>
              </a:rPr>
              <a:t> </a:t>
            </a:r>
            <a:endParaRPr lang="ru-RU" sz="4400" dirty="0">
              <a:solidFill>
                <a:schemeClr val="bg1"/>
              </a:solidFill>
            </a:endParaRPr>
          </a:p>
        </p:txBody>
      </p:sp>
      <p:sp>
        <p:nvSpPr>
          <p:cNvPr id="2" name="Прямоугольник 1"/>
          <p:cNvSpPr/>
          <p:nvPr/>
        </p:nvSpPr>
        <p:spPr>
          <a:xfrm>
            <a:off x="832" y="116632"/>
            <a:ext cx="9143167" cy="830997"/>
          </a:xfrm>
          <a:prstGeom prst="rect">
            <a:avLst/>
          </a:prstGeom>
        </p:spPr>
        <p:txBody>
          <a:bodyPr wrap="square">
            <a:spAutoFit/>
          </a:bodyPr>
          <a:lstStyle/>
          <a:p>
            <a:pPr algn="ctr"/>
            <a:r>
              <a:rPr lang="uk-UA" sz="4800" dirty="0">
                <a:solidFill>
                  <a:schemeClr val="bg1"/>
                </a:solidFill>
                <a:latin typeface="Times New Roman"/>
                <a:ea typeface="Calibri"/>
              </a:rPr>
              <a:t>Матеріал і </a:t>
            </a:r>
            <a:r>
              <a:rPr lang="uk-UA" sz="4800" dirty="0" smtClean="0">
                <a:solidFill>
                  <a:schemeClr val="bg1"/>
                </a:solidFill>
                <a:latin typeface="Times New Roman"/>
                <a:ea typeface="Calibri"/>
              </a:rPr>
              <a:t>методи </a:t>
            </a:r>
            <a:r>
              <a:rPr lang="uk-UA" sz="4800" dirty="0">
                <a:solidFill>
                  <a:schemeClr val="bg1"/>
                </a:solidFill>
                <a:latin typeface="Times New Roman"/>
                <a:ea typeface="Calibri"/>
              </a:rPr>
              <a:t>дослідження</a:t>
            </a:r>
            <a:endParaRPr lang="ru-RU" sz="4800" dirty="0">
              <a:solidFill>
                <a:schemeClr val="bg1"/>
              </a:solidFill>
            </a:endParaRPr>
          </a:p>
        </p:txBody>
      </p:sp>
      <p:sp>
        <p:nvSpPr>
          <p:cNvPr id="5" name="Прямоугольник 4"/>
          <p:cNvSpPr/>
          <p:nvPr/>
        </p:nvSpPr>
        <p:spPr>
          <a:xfrm>
            <a:off x="179512" y="1163653"/>
            <a:ext cx="9080698" cy="5262979"/>
          </a:xfrm>
          <a:prstGeom prst="rect">
            <a:avLst/>
          </a:prstGeom>
        </p:spPr>
        <p:txBody>
          <a:bodyPr wrap="square">
            <a:spAutoFit/>
          </a:bodyPr>
          <a:lstStyle/>
          <a:p>
            <a:pPr>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Для </a:t>
            </a:r>
            <a:r>
              <a:rPr lang="uk-UA" sz="2800" dirty="0">
                <a:solidFill>
                  <a:schemeClr val="bg1"/>
                </a:solidFill>
                <a:latin typeface="Times New Roman" panose="02020603050405020304" pitchFamily="18" charset="0"/>
                <a:ea typeface="Calibri"/>
                <a:cs typeface="Times New Roman" panose="02020603050405020304" pitchFamily="18" charset="0"/>
              </a:rPr>
              <a:t>вивчення історії перетворення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плавнів</a:t>
            </a:r>
            <a:r>
              <a:rPr lang="uk-UA" sz="2800" dirty="0">
                <a:solidFill>
                  <a:schemeClr val="bg1"/>
                </a:solidFill>
                <a:latin typeface="Times New Roman" panose="02020603050405020304" pitchFamily="18" charset="0"/>
                <a:ea typeface="Calibri"/>
                <a:cs typeface="Times New Roman" panose="02020603050405020304" pitchFamily="18" charset="0"/>
              </a:rPr>
              <a:t>, починаючи з 1947 року, я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збирала </a:t>
            </a:r>
            <a:r>
              <a:rPr lang="uk-UA" sz="2800" dirty="0">
                <a:solidFill>
                  <a:schemeClr val="bg1"/>
                </a:solidFill>
                <a:latin typeface="Times New Roman" panose="02020603050405020304" pitchFamily="18" charset="0"/>
                <a:ea typeface="Calibri"/>
                <a:cs typeface="Times New Roman" panose="02020603050405020304" pitchFamily="18" charset="0"/>
              </a:rPr>
              <a:t>інформацію у старожилів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села </a:t>
            </a:r>
            <a:r>
              <a:rPr lang="uk-UA" sz="2800" dirty="0" err="1" smtClean="0">
                <a:solidFill>
                  <a:schemeClr val="bg1"/>
                </a:solidFill>
                <a:latin typeface="Times New Roman" panose="02020603050405020304" pitchFamily="18" charset="0"/>
                <a:ea typeface="Calibri"/>
                <a:cs typeface="Times New Roman" panose="02020603050405020304" pitchFamily="18" charset="0"/>
              </a:rPr>
              <a:t>Комишівка</a:t>
            </a:r>
            <a:r>
              <a:rPr lang="uk-UA" sz="2800" dirty="0">
                <a:solidFill>
                  <a:schemeClr val="bg1"/>
                </a:solidFill>
                <a:latin typeface="Times New Roman" panose="02020603050405020304" pitchFamily="18" charset="0"/>
                <a:ea typeface="Calibri"/>
                <a:cs typeface="Times New Roman" panose="02020603050405020304" pitchFamily="18" charset="0"/>
              </a:rPr>
              <a:t>,  які безпосередньо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брали </a:t>
            </a:r>
            <a:r>
              <a:rPr lang="uk-UA" sz="2800" dirty="0">
                <a:solidFill>
                  <a:schemeClr val="bg1"/>
                </a:solidFill>
                <a:latin typeface="Times New Roman" panose="02020603050405020304" pitchFamily="18" charset="0"/>
                <a:ea typeface="Calibri"/>
                <a:cs typeface="Times New Roman" panose="02020603050405020304" pitchFamily="18" charset="0"/>
              </a:rPr>
              <a:t>участь у проведенні цих </a:t>
            </a:r>
            <a:r>
              <a:rPr lang="uk-UA" sz="2800" dirty="0" smtClean="0">
                <a:solidFill>
                  <a:schemeClr val="bg1"/>
                </a:solidFill>
                <a:latin typeface="Times New Roman" panose="02020603050405020304" pitchFamily="18" charset="0"/>
                <a:ea typeface="Calibri"/>
                <a:cs typeface="Times New Roman" panose="02020603050405020304" pitchFamily="18" charset="0"/>
              </a:rPr>
              <a:t>робіт</a:t>
            </a:r>
            <a:r>
              <a:rPr lang="uk-UA" sz="2800" dirty="0">
                <a:solidFill>
                  <a:schemeClr val="bg1"/>
                </a:solidFill>
                <a:latin typeface="Times New Roman" panose="02020603050405020304" pitchFamily="18" charset="0"/>
                <a:ea typeface="Calibri"/>
                <a:cs typeface="Times New Roman" panose="02020603050405020304" pitchFamily="18" charset="0"/>
              </a:rPr>
              <a:t>.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a:spcAft>
                <a:spcPts val="0"/>
              </a:spcAft>
            </a:pPr>
            <a:endParaRPr lang="ru-RU" sz="2800" dirty="0">
              <a:solidFill>
                <a:schemeClr val="bg1"/>
              </a:solidFill>
              <a:latin typeface="Times New Roman" panose="02020603050405020304" pitchFamily="18" charset="0"/>
              <a:ea typeface="Calibri"/>
              <a:cs typeface="Times New Roman" panose="02020603050405020304" pitchFamily="18" charset="0"/>
            </a:endParaRPr>
          </a:p>
          <a:p>
            <a:pPr>
              <a:spcAft>
                <a:spcPts val="0"/>
              </a:spcAft>
            </a:pPr>
            <a:r>
              <a:rPr lang="uk-UA" sz="2800" dirty="0">
                <a:solidFill>
                  <a:schemeClr val="bg1"/>
                </a:solidFill>
                <a:latin typeface="Times New Roman" panose="02020603050405020304" pitchFamily="18" charset="0"/>
                <a:ea typeface="Calibri"/>
                <a:cs typeface="Times New Roman" panose="02020603050405020304" pitchFamily="18" charset="0"/>
              </a:rPr>
              <a:t>   Визначення видів рослин проводили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за </a:t>
            </a:r>
            <a:r>
              <a:rPr lang="uk-UA" sz="2800" dirty="0">
                <a:solidFill>
                  <a:schemeClr val="bg1"/>
                </a:solidFill>
                <a:latin typeface="Times New Roman" panose="02020603050405020304" pitchFamily="18" charset="0"/>
                <a:ea typeface="Calibri"/>
                <a:cs typeface="Times New Roman" panose="02020603050405020304" pitchFamily="18" charset="0"/>
              </a:rPr>
              <a:t>визначальними таблицями, що наводяться в різних регіональних та загальних визначниках, флорах та фауни</a:t>
            </a:r>
            <a:r>
              <a:rPr lang="uk-UA" sz="2800" dirty="0" smtClean="0">
                <a:solidFill>
                  <a:schemeClr val="bg1"/>
                </a:solidFill>
                <a:latin typeface="Times New Roman" panose="02020603050405020304" pitchFamily="18" charset="0"/>
                <a:ea typeface="Calibri"/>
                <a:cs typeface="Times New Roman" panose="02020603050405020304" pitchFamily="18" charset="0"/>
              </a:rPr>
              <a:t>.</a:t>
            </a:r>
          </a:p>
          <a:p>
            <a:pPr>
              <a:spcAft>
                <a:spcPts val="0"/>
              </a:spcAft>
            </a:pPr>
            <a:endParaRPr lang="ru-RU" sz="2800" dirty="0">
              <a:solidFill>
                <a:schemeClr val="bg1"/>
              </a:solidFill>
              <a:latin typeface="Times New Roman" panose="02020603050405020304" pitchFamily="18" charset="0"/>
              <a:ea typeface="Calibri"/>
              <a:cs typeface="Times New Roman" panose="02020603050405020304" pitchFamily="18" charset="0"/>
            </a:endParaRPr>
          </a:p>
          <a:p>
            <a:pPr>
              <a:spcAft>
                <a:spcPts val="0"/>
              </a:spcAft>
            </a:pPr>
            <a:r>
              <a:rPr lang="uk-UA" sz="2800" dirty="0">
                <a:solidFill>
                  <a:schemeClr val="bg1"/>
                </a:solidFill>
                <a:latin typeface="Times New Roman" panose="02020603050405020304" pitchFamily="18" charset="0"/>
                <a:ea typeface="Calibri"/>
                <a:cs typeface="Times New Roman" panose="02020603050405020304" pitchFamily="18" charset="0"/>
              </a:rPr>
              <a:t>    Матеріал зібраний, разом із учителем </a:t>
            </a:r>
            <a:r>
              <a:rPr lang="uk-UA" sz="2800" dirty="0" smtClean="0">
                <a:solidFill>
                  <a:schemeClr val="bg1"/>
                </a:solidFill>
                <a:latin typeface="Times New Roman" panose="02020603050405020304" pitchFamily="18" charset="0"/>
                <a:ea typeface="Calibri"/>
                <a:cs typeface="Times New Roman" panose="02020603050405020304" pitchFamily="18" charset="0"/>
              </a:rPr>
              <a:t>біології, </a:t>
            </a:r>
            <a:r>
              <a:rPr lang="uk-UA" sz="2800" dirty="0">
                <a:solidFill>
                  <a:schemeClr val="bg1"/>
                </a:solidFill>
                <a:latin typeface="Times New Roman" panose="02020603050405020304" pitchFamily="18" charset="0"/>
                <a:ea typeface="Calibri"/>
                <a:cs typeface="Times New Roman" panose="02020603050405020304" pitchFamily="18" charset="0"/>
              </a:rPr>
              <a:t>моїми </a:t>
            </a:r>
            <a:r>
              <a:rPr lang="uk-UA" sz="2800" dirty="0" err="1" smtClean="0">
                <a:solidFill>
                  <a:schemeClr val="bg1"/>
                </a:solidFill>
                <a:latin typeface="Times New Roman" panose="02020603050405020304" pitchFamily="18" charset="0"/>
                <a:ea typeface="Calibri"/>
                <a:cs typeface="Times New Roman" panose="02020603050405020304" pitchFamily="18" charset="0"/>
              </a:rPr>
              <a:t>одокласниками</a:t>
            </a:r>
            <a:r>
              <a:rPr lang="uk-UA" sz="2800" dirty="0" smtClean="0">
                <a:solidFill>
                  <a:schemeClr val="bg1"/>
                </a:solidFill>
                <a:latin typeface="Times New Roman" panose="02020603050405020304" pitchFamily="18" charset="0"/>
                <a:ea typeface="Calibri"/>
                <a:cs typeface="Times New Roman" panose="02020603050405020304" pitchFamily="18" charset="0"/>
              </a:rPr>
              <a:t> </a:t>
            </a:r>
            <a:r>
              <a:rPr lang="uk-UA" sz="2800" dirty="0">
                <a:solidFill>
                  <a:schemeClr val="bg1"/>
                </a:solidFill>
                <a:latin typeface="Times New Roman" panose="02020603050405020304" pitchFamily="18" charset="0"/>
                <a:ea typeface="Calibri"/>
                <a:cs typeface="Times New Roman" panose="02020603050405020304" pitchFamily="18" charset="0"/>
              </a:rPr>
              <a:t>під час літніх канікул у 2022 – 2023роках. </a:t>
            </a:r>
            <a:endParaRPr lang="ru-RU" sz="2800" dirty="0">
              <a:solidFill>
                <a:schemeClr val="bg1"/>
              </a:solidFill>
              <a:latin typeface="Times New Roman" panose="02020603050405020304" pitchFamily="18" charset="0"/>
              <a:ea typeface="Calibri"/>
              <a:cs typeface="Times New Roman" panose="02020603050405020304" pitchFamily="18" charset="0"/>
            </a:endParaRPr>
          </a:p>
        </p:txBody>
      </p:sp>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613"/>
          <a:stretch/>
        </p:blipFill>
        <p:spPr bwMode="auto">
          <a:xfrm>
            <a:off x="6228184" y="957352"/>
            <a:ext cx="2915816" cy="316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84149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ircle(in)">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ircle(in)">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anim calcmode="lin" valueType="num">
                                      <p:cBhvr>
                                        <p:cTn id="33" dur="2000" fill="hold"/>
                                        <p:tgtEl>
                                          <p:spTgt spid="4"/>
                                        </p:tgtEl>
                                        <p:attrNameLst>
                                          <p:attrName>ppt_w</p:attrName>
                                        </p:attrNameLst>
                                      </p:cBhvr>
                                      <p:tavLst>
                                        <p:tav tm="0" fmla="#ppt_w*sin(2.5*pi*$)">
                                          <p:val>
                                            <p:fltVal val="0"/>
                                          </p:val>
                                        </p:tav>
                                        <p:tav tm="100000">
                                          <p:val>
                                            <p:fltVal val="1"/>
                                          </p:val>
                                        </p:tav>
                                      </p:tavLst>
                                    </p:anim>
                                    <p:anim calcmode="lin" valueType="num">
                                      <p:cBhvr>
                                        <p:cTn id="34" dur="2000" fill="hold"/>
                                        <p:tgtEl>
                                          <p:spTgt spid="4"/>
                                        </p:tgtEl>
                                        <p:attrNameLst>
                                          <p:attrName>ppt_h</p:attrName>
                                        </p:attrNameLst>
                                      </p:cBhvr>
                                      <p:tavLst>
                                        <p:tav tm="0">
                                          <p:val>
                                            <p:strVal val="#ppt_h"/>
                                          </p:val>
                                        </p:tav>
                                        <p:tav tm="100000">
                                          <p:val>
                                            <p:strVal val="#ppt_h"/>
                                          </p:val>
                                        </p:tav>
                                      </p:tavLst>
                                    </p:anim>
                                  </p:childTnLst>
                                </p:cTn>
                              </p:par>
                              <p:par>
                                <p:cTn id="35" presetID="6" presetClass="entr" presetSubtype="16"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circle(in)">
                                      <p:cBhvr>
                                        <p:cTn id="37" dur="2000"/>
                                        <p:tgtEl>
                                          <p:spTgt spid="5">
                                            <p:txEl>
                                              <p:pRg st="6" end="6"/>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circle(in)">
                                      <p:cBhvr>
                                        <p:cTn id="40" dur="2000"/>
                                        <p:tgtEl>
                                          <p:spTgt spid="5">
                                            <p:txEl>
                                              <p:pRg st="7" end="7"/>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Effect transition="in" filter="circle(in)">
                                      <p:cBhvr>
                                        <p:cTn id="43"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5" r="5408"/>
          <a:stretch/>
        </p:blipFill>
        <p:spPr bwMode="auto">
          <a:xfrm>
            <a:off x="833" y="0"/>
            <a:ext cx="9259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833" y="476672"/>
            <a:ext cx="9143167" cy="769441"/>
          </a:xfrm>
          <a:prstGeom prst="rect">
            <a:avLst/>
          </a:prstGeom>
        </p:spPr>
        <p:txBody>
          <a:bodyPr wrap="square">
            <a:spAutoFit/>
          </a:bodyPr>
          <a:lstStyle/>
          <a:p>
            <a:pPr algn="ctr"/>
            <a:r>
              <a:rPr lang="uk-UA" sz="4400" dirty="0" smtClean="0">
                <a:solidFill>
                  <a:schemeClr val="bg1"/>
                </a:solidFill>
                <a:latin typeface="Times New Roman"/>
                <a:ea typeface="Calibri"/>
              </a:rPr>
              <a:t> </a:t>
            </a:r>
            <a:endParaRPr lang="ru-RU" sz="4400" dirty="0">
              <a:solidFill>
                <a:schemeClr val="bg1"/>
              </a:solidFill>
            </a:endParaRPr>
          </a:p>
        </p:txBody>
      </p:sp>
      <p:sp>
        <p:nvSpPr>
          <p:cNvPr id="4" name="Прямоугольник 3"/>
          <p:cNvSpPr/>
          <p:nvPr/>
        </p:nvSpPr>
        <p:spPr>
          <a:xfrm>
            <a:off x="834" y="116632"/>
            <a:ext cx="9259376" cy="646331"/>
          </a:xfrm>
          <a:prstGeom prst="rect">
            <a:avLst/>
          </a:prstGeom>
        </p:spPr>
        <p:txBody>
          <a:bodyPr wrap="square">
            <a:spAutoFit/>
          </a:bodyPr>
          <a:lstStyle/>
          <a:p>
            <a:pPr algn="ctr"/>
            <a:r>
              <a:rPr lang="uk-UA" sz="3600" b="1" dirty="0">
                <a:solidFill>
                  <a:schemeClr val="bg1"/>
                </a:solidFill>
                <a:latin typeface="Times New Roman"/>
                <a:ea typeface="Calibri"/>
              </a:rPr>
              <a:t>Отримані результати та їх обговорення</a:t>
            </a:r>
            <a:r>
              <a:rPr lang="uk-UA" b="1" dirty="0">
                <a:latin typeface="Times New Roman"/>
                <a:ea typeface="Calibri"/>
              </a:rPr>
              <a:t>.</a:t>
            </a:r>
            <a:endParaRPr lang="ru-RU" dirty="0"/>
          </a:p>
        </p:txBody>
      </p:sp>
      <p:sp>
        <p:nvSpPr>
          <p:cNvPr id="7" name="Прямоугольник 6"/>
          <p:cNvSpPr/>
          <p:nvPr/>
        </p:nvSpPr>
        <p:spPr>
          <a:xfrm>
            <a:off x="0" y="993718"/>
            <a:ext cx="9260210" cy="5543056"/>
          </a:xfrm>
          <a:prstGeom prst="rect">
            <a:avLst/>
          </a:prstGeom>
        </p:spPr>
        <p:txBody>
          <a:bodyPr wrap="square">
            <a:spAutoFit/>
          </a:bodyPr>
          <a:lstStyle/>
          <a:p>
            <a:pPr>
              <a:lnSpc>
                <a:spcPct val="115000"/>
              </a:lnSpc>
              <a:spcAft>
                <a:spcPts val="0"/>
              </a:spcAft>
            </a:pPr>
            <a:r>
              <a:rPr lang="uk-UA" sz="2800" b="1" dirty="0" smtClean="0">
                <a:solidFill>
                  <a:schemeClr val="bg1"/>
                </a:solidFill>
                <a:latin typeface="Times New Roman"/>
                <a:ea typeface="Calibri"/>
                <a:cs typeface="Times New Roman"/>
              </a:rPr>
              <a:t>   </a:t>
            </a:r>
            <a:r>
              <a:rPr lang="uk-UA" sz="2800" b="1" u="sng" dirty="0" smtClean="0">
                <a:solidFill>
                  <a:schemeClr val="bg1"/>
                </a:solidFill>
                <a:latin typeface="Times New Roman"/>
                <a:ea typeface="Calibri"/>
                <a:cs typeface="Times New Roman"/>
              </a:rPr>
              <a:t>1948 </a:t>
            </a:r>
            <a:r>
              <a:rPr lang="uk-UA" sz="2800" b="1" u="sng" dirty="0">
                <a:solidFill>
                  <a:schemeClr val="bg1"/>
                </a:solidFill>
                <a:latin typeface="Times New Roman"/>
                <a:ea typeface="Calibri"/>
                <a:cs typeface="Times New Roman"/>
              </a:rPr>
              <a:t>- 1971 </a:t>
            </a:r>
            <a:r>
              <a:rPr lang="uk-UA" sz="2800" b="1" dirty="0" smtClean="0">
                <a:solidFill>
                  <a:schemeClr val="bg1"/>
                </a:solidFill>
                <a:latin typeface="Times New Roman"/>
                <a:ea typeface="Calibri"/>
                <a:cs typeface="Times New Roman"/>
              </a:rPr>
              <a:t>роки,</a:t>
            </a:r>
            <a:r>
              <a:rPr lang="uk-UA" sz="2800" dirty="0" smtClean="0">
                <a:solidFill>
                  <a:schemeClr val="bg1"/>
                </a:solidFill>
                <a:latin typeface="Times New Roman"/>
                <a:ea typeface="Calibri"/>
                <a:cs typeface="Times New Roman"/>
              </a:rPr>
              <a:t> </a:t>
            </a:r>
            <a:r>
              <a:rPr lang="uk-UA" sz="2800" dirty="0">
                <a:solidFill>
                  <a:schemeClr val="bg1"/>
                </a:solidFill>
                <a:latin typeface="Times New Roman"/>
                <a:ea typeface="Calibri"/>
                <a:cs typeface="Times New Roman"/>
              </a:rPr>
              <a:t>(23 роки) період потужного антропогенного преса, інтенсивного осушення та знищення  очерету та вирощування сільськогосподарських культур без застосування зрошення.</a:t>
            </a:r>
            <a:endParaRPr lang="ru-RU" sz="2800" dirty="0">
              <a:solidFill>
                <a:schemeClr val="bg1"/>
              </a:solidFill>
              <a:ea typeface="Calibri"/>
              <a:cs typeface="Times New Roman"/>
            </a:endParaRPr>
          </a:p>
          <a:p>
            <a:pPr>
              <a:lnSpc>
                <a:spcPct val="115000"/>
              </a:lnSpc>
              <a:spcAft>
                <a:spcPts val="0"/>
              </a:spcAft>
            </a:pPr>
            <a:r>
              <a:rPr lang="uk-UA" sz="2800" dirty="0">
                <a:solidFill>
                  <a:schemeClr val="bg1"/>
                </a:solidFill>
                <a:latin typeface="Times New Roman"/>
                <a:ea typeface="Calibri"/>
                <a:cs typeface="Times New Roman"/>
              </a:rPr>
              <a:t> </a:t>
            </a:r>
            <a:r>
              <a:rPr lang="uk-UA" sz="2800" dirty="0" smtClean="0">
                <a:solidFill>
                  <a:schemeClr val="bg1"/>
                </a:solidFill>
                <a:latin typeface="Times New Roman"/>
                <a:ea typeface="Calibri"/>
                <a:cs typeface="Times New Roman"/>
              </a:rPr>
              <a:t>  </a:t>
            </a:r>
            <a:r>
              <a:rPr lang="uk-UA" sz="2800" b="1" u="sng" dirty="0">
                <a:solidFill>
                  <a:schemeClr val="bg1"/>
                </a:solidFill>
                <a:latin typeface="Times New Roman"/>
                <a:ea typeface="Calibri"/>
                <a:cs typeface="Times New Roman"/>
              </a:rPr>
              <a:t>1972 – 1990</a:t>
            </a:r>
            <a:r>
              <a:rPr lang="uk-UA" sz="2800" b="1" dirty="0">
                <a:solidFill>
                  <a:schemeClr val="bg1"/>
                </a:solidFill>
                <a:latin typeface="Times New Roman"/>
                <a:ea typeface="Calibri"/>
                <a:cs typeface="Times New Roman"/>
              </a:rPr>
              <a:t> роки,</a:t>
            </a:r>
            <a:r>
              <a:rPr lang="uk-UA" sz="2800" dirty="0">
                <a:solidFill>
                  <a:schemeClr val="bg1"/>
                </a:solidFill>
                <a:latin typeface="Times New Roman"/>
                <a:ea typeface="Calibri"/>
                <a:cs typeface="Times New Roman"/>
              </a:rPr>
              <a:t> (19 років) період потужного </a:t>
            </a:r>
            <a:r>
              <a:rPr lang="uk-UA" sz="2800" dirty="0" err="1" smtClean="0">
                <a:solidFill>
                  <a:schemeClr val="bg1"/>
                </a:solidFill>
                <a:latin typeface="Times New Roman"/>
                <a:ea typeface="Calibri"/>
                <a:cs typeface="Times New Roman"/>
              </a:rPr>
              <a:t>антропо</a:t>
            </a:r>
            <a:r>
              <a:rPr lang="uk-UA" sz="2800" dirty="0">
                <a:solidFill>
                  <a:schemeClr val="bg1"/>
                </a:solidFill>
                <a:latin typeface="Times New Roman"/>
                <a:ea typeface="Calibri"/>
                <a:cs typeface="Times New Roman"/>
              </a:rPr>
              <a:t>-</a:t>
            </a:r>
            <a:endParaRPr lang="uk-UA" sz="2800" dirty="0" smtClean="0">
              <a:solidFill>
                <a:schemeClr val="bg1"/>
              </a:solidFill>
              <a:latin typeface="Times New Roman"/>
              <a:ea typeface="Calibri"/>
              <a:cs typeface="Times New Roman"/>
            </a:endParaRPr>
          </a:p>
          <a:p>
            <a:pPr>
              <a:lnSpc>
                <a:spcPct val="115000"/>
              </a:lnSpc>
              <a:spcAft>
                <a:spcPts val="0"/>
              </a:spcAft>
            </a:pPr>
            <a:r>
              <a:rPr lang="uk-UA" sz="2800" dirty="0" smtClean="0">
                <a:solidFill>
                  <a:schemeClr val="bg1"/>
                </a:solidFill>
                <a:latin typeface="Times New Roman"/>
                <a:ea typeface="Calibri"/>
                <a:cs typeface="Times New Roman"/>
              </a:rPr>
              <a:t>генного</a:t>
            </a:r>
            <a:r>
              <a:rPr lang="ru-RU" sz="2800" dirty="0" smtClean="0">
                <a:solidFill>
                  <a:schemeClr val="bg1"/>
                </a:solidFill>
                <a:ea typeface="Calibri"/>
                <a:cs typeface="Times New Roman"/>
              </a:rPr>
              <a:t> </a:t>
            </a:r>
            <a:r>
              <a:rPr lang="uk-UA" sz="2800" dirty="0" smtClean="0">
                <a:solidFill>
                  <a:schemeClr val="bg1"/>
                </a:solidFill>
                <a:latin typeface="Times New Roman"/>
                <a:ea typeface="Calibri"/>
                <a:cs typeface="Times New Roman"/>
              </a:rPr>
              <a:t>преса</a:t>
            </a:r>
            <a:r>
              <a:rPr lang="uk-UA" sz="2800" dirty="0">
                <a:solidFill>
                  <a:schemeClr val="bg1"/>
                </a:solidFill>
                <a:latin typeface="Times New Roman"/>
                <a:ea typeface="Calibri"/>
                <a:cs typeface="Times New Roman"/>
              </a:rPr>
              <a:t>, інтенсивного використання зрошення.</a:t>
            </a:r>
            <a:endParaRPr lang="ru-RU" sz="2800" dirty="0">
              <a:solidFill>
                <a:schemeClr val="bg1"/>
              </a:solidFill>
              <a:ea typeface="Calibri"/>
              <a:cs typeface="Times New Roman"/>
            </a:endParaRPr>
          </a:p>
          <a:p>
            <a:pPr>
              <a:lnSpc>
                <a:spcPct val="115000"/>
              </a:lnSpc>
              <a:spcAft>
                <a:spcPts val="0"/>
              </a:spcAft>
            </a:pPr>
            <a:r>
              <a:rPr lang="uk-UA" sz="2800" dirty="0">
                <a:solidFill>
                  <a:schemeClr val="bg1"/>
                </a:solidFill>
                <a:latin typeface="Times New Roman"/>
                <a:ea typeface="Calibri"/>
                <a:cs typeface="Times New Roman"/>
              </a:rPr>
              <a:t>  </a:t>
            </a:r>
            <a:r>
              <a:rPr lang="uk-UA" sz="2800" dirty="0" smtClean="0">
                <a:solidFill>
                  <a:schemeClr val="bg1"/>
                </a:solidFill>
                <a:latin typeface="Times New Roman"/>
                <a:ea typeface="Calibri"/>
                <a:cs typeface="Times New Roman"/>
              </a:rPr>
              <a:t> </a:t>
            </a:r>
            <a:r>
              <a:rPr lang="uk-UA" sz="2800" b="1" u="sng" dirty="0" smtClean="0">
                <a:solidFill>
                  <a:schemeClr val="bg1"/>
                </a:solidFill>
                <a:latin typeface="Times New Roman"/>
                <a:ea typeface="Calibri"/>
                <a:cs typeface="Times New Roman"/>
              </a:rPr>
              <a:t>1991 </a:t>
            </a:r>
            <a:r>
              <a:rPr lang="uk-UA" sz="2800" b="1" u="sng" dirty="0">
                <a:solidFill>
                  <a:schemeClr val="bg1"/>
                </a:solidFill>
                <a:latin typeface="Times New Roman"/>
                <a:ea typeface="Calibri"/>
                <a:cs typeface="Times New Roman"/>
              </a:rPr>
              <a:t>– 2011 </a:t>
            </a:r>
            <a:r>
              <a:rPr lang="uk-UA" sz="2800" b="1" dirty="0">
                <a:solidFill>
                  <a:schemeClr val="bg1"/>
                </a:solidFill>
                <a:latin typeface="Times New Roman"/>
                <a:ea typeface="Calibri"/>
                <a:cs typeface="Times New Roman"/>
              </a:rPr>
              <a:t>роки,</a:t>
            </a:r>
            <a:r>
              <a:rPr lang="uk-UA" sz="2800" dirty="0">
                <a:solidFill>
                  <a:schemeClr val="bg1"/>
                </a:solidFill>
                <a:latin typeface="Times New Roman"/>
                <a:ea typeface="Calibri"/>
                <a:cs typeface="Times New Roman"/>
              </a:rPr>
              <a:t> (21 рік) період незначного антропогенного преса та практично виведення з сівозмін вирощування рису.</a:t>
            </a:r>
            <a:endParaRPr lang="ru-RU" sz="2800" dirty="0">
              <a:solidFill>
                <a:schemeClr val="bg1"/>
              </a:solidFill>
              <a:ea typeface="Calibri"/>
              <a:cs typeface="Times New Roman"/>
            </a:endParaRPr>
          </a:p>
          <a:p>
            <a:pPr>
              <a:lnSpc>
                <a:spcPct val="115000"/>
              </a:lnSpc>
              <a:spcAft>
                <a:spcPts val="0"/>
              </a:spcAft>
            </a:pPr>
            <a:r>
              <a:rPr lang="uk-UA" sz="2800" dirty="0" smtClean="0">
                <a:solidFill>
                  <a:schemeClr val="bg1"/>
                </a:solidFill>
                <a:latin typeface="Times New Roman"/>
                <a:ea typeface="Calibri"/>
                <a:cs typeface="Times New Roman"/>
              </a:rPr>
              <a:t>   </a:t>
            </a:r>
            <a:r>
              <a:rPr lang="uk-UA" sz="2800" b="1" u="sng" dirty="0">
                <a:solidFill>
                  <a:schemeClr val="bg1"/>
                </a:solidFill>
                <a:latin typeface="Times New Roman"/>
                <a:ea typeface="Calibri"/>
                <a:cs typeface="Times New Roman"/>
              </a:rPr>
              <a:t>2012 – 2023</a:t>
            </a:r>
            <a:r>
              <a:rPr lang="uk-UA" sz="2800" u="sng" dirty="0">
                <a:solidFill>
                  <a:schemeClr val="bg1"/>
                </a:solidFill>
                <a:latin typeface="Times New Roman"/>
                <a:ea typeface="Calibri"/>
                <a:cs typeface="Times New Roman"/>
              </a:rPr>
              <a:t> </a:t>
            </a:r>
            <a:r>
              <a:rPr lang="uk-UA" sz="2800" dirty="0">
                <a:solidFill>
                  <a:schemeClr val="bg1"/>
                </a:solidFill>
                <a:latin typeface="Times New Roman"/>
                <a:ea typeface="Calibri"/>
                <a:cs typeface="Times New Roman"/>
              </a:rPr>
              <a:t>роки ( 12 років) період більш потужного відродження вирощування рису. </a:t>
            </a:r>
            <a:endParaRPr lang="ru-RU" sz="2800" dirty="0">
              <a:solidFill>
                <a:schemeClr val="bg1"/>
              </a:solidFill>
              <a:ea typeface="Calibri"/>
              <a:cs typeface="Times New Roman"/>
            </a:endParaRPr>
          </a:p>
        </p:txBody>
      </p:sp>
    </p:spTree>
    <p:extLst>
      <p:ext uri="{BB962C8B-B14F-4D97-AF65-F5344CB8AC3E}">
        <p14:creationId xmlns:p14="http://schemas.microsoft.com/office/powerpoint/2010/main" val="1374899926"/>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5" r="5408"/>
          <a:stretch/>
        </p:blipFill>
        <p:spPr bwMode="auto">
          <a:xfrm>
            <a:off x="834" y="0"/>
            <a:ext cx="9259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833" y="476672"/>
            <a:ext cx="9143167" cy="769441"/>
          </a:xfrm>
          <a:prstGeom prst="rect">
            <a:avLst/>
          </a:prstGeom>
        </p:spPr>
        <p:txBody>
          <a:bodyPr wrap="square">
            <a:spAutoFit/>
          </a:bodyPr>
          <a:lstStyle/>
          <a:p>
            <a:pPr algn="ctr"/>
            <a:r>
              <a:rPr lang="uk-UA" sz="4400" dirty="0" smtClean="0">
                <a:solidFill>
                  <a:schemeClr val="bg1"/>
                </a:solidFill>
                <a:latin typeface="Times New Roman"/>
                <a:ea typeface="Calibri"/>
              </a:rPr>
              <a:t> </a:t>
            </a:r>
            <a:endParaRPr lang="ru-RU" sz="4400" dirty="0">
              <a:solidFill>
                <a:schemeClr val="bg1"/>
              </a:solidFill>
            </a:endParaRPr>
          </a:p>
        </p:txBody>
      </p:sp>
      <p:sp>
        <p:nvSpPr>
          <p:cNvPr id="4" name="Прямоугольник 3"/>
          <p:cNvSpPr/>
          <p:nvPr/>
        </p:nvSpPr>
        <p:spPr>
          <a:xfrm>
            <a:off x="834" y="116632"/>
            <a:ext cx="9259376" cy="646331"/>
          </a:xfrm>
          <a:prstGeom prst="rect">
            <a:avLst/>
          </a:prstGeom>
        </p:spPr>
        <p:txBody>
          <a:bodyPr wrap="square">
            <a:spAutoFit/>
          </a:bodyPr>
          <a:lstStyle/>
          <a:p>
            <a:pPr algn="ctr"/>
            <a:r>
              <a:rPr lang="uk-UA" sz="3600" b="1" dirty="0">
                <a:solidFill>
                  <a:schemeClr val="bg1"/>
                </a:solidFill>
                <a:latin typeface="Times New Roman"/>
                <a:ea typeface="Calibri"/>
              </a:rPr>
              <a:t>Отримані результати та їх обговорення</a:t>
            </a:r>
            <a:r>
              <a:rPr lang="uk-UA" b="1" dirty="0">
                <a:latin typeface="Times New Roman"/>
                <a:ea typeface="Calibri"/>
              </a:rPr>
              <a:t>.</a:t>
            </a:r>
            <a:endParaRPr lang="ru-RU" dirty="0"/>
          </a:p>
        </p:txBody>
      </p:sp>
      <p:sp>
        <p:nvSpPr>
          <p:cNvPr id="7" name="Прямоугольник 6"/>
          <p:cNvSpPr/>
          <p:nvPr/>
        </p:nvSpPr>
        <p:spPr>
          <a:xfrm>
            <a:off x="0" y="993718"/>
            <a:ext cx="9260210" cy="556434"/>
          </a:xfrm>
          <a:prstGeom prst="rect">
            <a:avLst/>
          </a:prstGeom>
        </p:spPr>
        <p:txBody>
          <a:bodyPr wrap="square">
            <a:spAutoFit/>
          </a:bodyPr>
          <a:lstStyle/>
          <a:p>
            <a:pPr>
              <a:lnSpc>
                <a:spcPct val="115000"/>
              </a:lnSpc>
              <a:spcAft>
                <a:spcPts val="0"/>
              </a:spcAft>
            </a:pPr>
            <a:r>
              <a:rPr lang="uk-UA" sz="2800" b="1" dirty="0" smtClean="0">
                <a:solidFill>
                  <a:schemeClr val="bg1"/>
                </a:solidFill>
                <a:latin typeface="Times New Roman"/>
                <a:ea typeface="Calibri"/>
                <a:cs typeface="Times New Roman"/>
              </a:rPr>
              <a:t>   </a:t>
            </a:r>
            <a:endParaRPr lang="ru-RU" sz="2800" dirty="0">
              <a:solidFill>
                <a:schemeClr val="bg1"/>
              </a:solidFill>
              <a:ea typeface="Calibri"/>
              <a:cs typeface="Times New Roman"/>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1321"/>
          <a:stretch/>
        </p:blipFill>
        <p:spPr bwMode="auto">
          <a:xfrm>
            <a:off x="301079" y="873791"/>
            <a:ext cx="3470182" cy="2051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868368"/>
            <a:ext cx="3527976" cy="2051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298" y="3799885"/>
            <a:ext cx="3641744" cy="2429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1695" y="3799885"/>
            <a:ext cx="3588185" cy="230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043608" y="3059668"/>
            <a:ext cx="1891865" cy="369332"/>
          </a:xfrm>
          <a:prstGeom prst="rect">
            <a:avLst/>
          </a:prstGeom>
        </p:spPr>
        <p:txBody>
          <a:bodyPr wrap="none">
            <a:spAutoFit/>
          </a:bodyPr>
          <a:lstStyle/>
          <a:p>
            <a:r>
              <a:rPr lang="ru-RU" dirty="0"/>
              <a:t> </a:t>
            </a:r>
            <a:r>
              <a:rPr lang="ru-RU" b="1" dirty="0">
                <a:solidFill>
                  <a:schemeClr val="bg1"/>
                </a:solidFill>
              </a:rPr>
              <a:t>1948 - 1971 </a:t>
            </a:r>
            <a:r>
              <a:rPr lang="ru-RU" b="1" dirty="0" smtClean="0">
                <a:solidFill>
                  <a:schemeClr val="bg1"/>
                </a:solidFill>
              </a:rPr>
              <a:t>роки</a:t>
            </a:r>
            <a:endParaRPr lang="" b="1">
              <a:solidFill>
                <a:schemeClr val="bg1"/>
              </a:solidFill>
            </a:endParaRPr>
          </a:p>
        </p:txBody>
      </p:sp>
      <p:sp>
        <p:nvSpPr>
          <p:cNvPr id="5" name="Прямоугольник 4"/>
          <p:cNvSpPr/>
          <p:nvPr/>
        </p:nvSpPr>
        <p:spPr>
          <a:xfrm>
            <a:off x="6120555" y="3064413"/>
            <a:ext cx="1871025" cy="369332"/>
          </a:xfrm>
          <a:prstGeom prst="rect">
            <a:avLst/>
          </a:prstGeom>
        </p:spPr>
        <p:txBody>
          <a:bodyPr wrap="none">
            <a:spAutoFit/>
          </a:bodyPr>
          <a:lstStyle/>
          <a:p>
            <a:r>
              <a:rPr lang="ru-RU" b="1" dirty="0">
                <a:solidFill>
                  <a:schemeClr val="bg1"/>
                </a:solidFill>
              </a:rPr>
              <a:t>1972 – 1990 роки</a:t>
            </a:r>
            <a:endParaRPr lang="" b="1">
              <a:solidFill>
                <a:schemeClr val="bg1"/>
              </a:solidFill>
            </a:endParaRPr>
          </a:p>
        </p:txBody>
      </p:sp>
      <p:sp>
        <p:nvSpPr>
          <p:cNvPr id="6" name="Прямоугольник 5"/>
          <p:cNvSpPr/>
          <p:nvPr/>
        </p:nvSpPr>
        <p:spPr>
          <a:xfrm>
            <a:off x="950633" y="6309320"/>
            <a:ext cx="1871025" cy="369332"/>
          </a:xfrm>
          <a:prstGeom prst="rect">
            <a:avLst/>
          </a:prstGeom>
        </p:spPr>
        <p:txBody>
          <a:bodyPr wrap="none">
            <a:spAutoFit/>
          </a:bodyPr>
          <a:lstStyle/>
          <a:p>
            <a:r>
              <a:rPr lang="ru-RU" b="1" dirty="0">
                <a:solidFill>
                  <a:schemeClr val="bg1"/>
                </a:solidFill>
              </a:rPr>
              <a:t>1991 – 2011 роки</a:t>
            </a:r>
            <a:endParaRPr lang="" b="1">
              <a:solidFill>
                <a:schemeClr val="bg1"/>
              </a:solidFill>
            </a:endParaRPr>
          </a:p>
        </p:txBody>
      </p:sp>
      <p:sp>
        <p:nvSpPr>
          <p:cNvPr id="8" name="Прямоугольник 7"/>
          <p:cNvSpPr/>
          <p:nvPr/>
        </p:nvSpPr>
        <p:spPr>
          <a:xfrm>
            <a:off x="6143826" y="6309320"/>
            <a:ext cx="1923925" cy="369332"/>
          </a:xfrm>
          <a:prstGeom prst="rect">
            <a:avLst/>
          </a:prstGeom>
        </p:spPr>
        <p:txBody>
          <a:bodyPr wrap="none">
            <a:spAutoFit/>
          </a:bodyPr>
          <a:lstStyle/>
          <a:p>
            <a:r>
              <a:rPr lang="ru-RU" b="1" dirty="0">
                <a:solidFill>
                  <a:schemeClr val="bg1"/>
                </a:solidFill>
              </a:rPr>
              <a:t>2012 – 2023 роки </a:t>
            </a:r>
            <a:endParaRPr lang="" b="1">
              <a:solidFill>
                <a:schemeClr val="bg1"/>
              </a:solidFill>
            </a:endParaRPr>
          </a:p>
        </p:txBody>
      </p:sp>
    </p:spTree>
    <p:extLst>
      <p:ext uri="{BB962C8B-B14F-4D97-AF65-F5344CB8AC3E}">
        <p14:creationId xmlns:p14="http://schemas.microsoft.com/office/powerpoint/2010/main" val="2266244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wipe(down)">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anim calcmode="lin" valueType="num">
                                      <p:cBhvr>
                                        <p:cTn id="2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53"/>
                                        </p:tgtEl>
                                        <p:attrNameLst>
                                          <p:attrName>style.visibility</p:attrName>
                                        </p:attrNameLst>
                                      </p:cBhvr>
                                      <p:to>
                                        <p:strVal val="visible"/>
                                      </p:to>
                                    </p:set>
                                    <p:animEffect transition="in" filter="wipe(down)">
                                      <p:cBhvr>
                                        <p:cTn id="31" dur="500"/>
                                        <p:tgtEl>
                                          <p:spTgt spid="205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1000"/>
                                        <p:tgtEl>
                                          <p:spTgt spid="6">
                                            <p:txEl>
                                              <p:pRg st="0" end="0"/>
                                            </p:txEl>
                                          </p:spTgt>
                                        </p:tgtEl>
                                      </p:cBhvr>
                                    </p:animEffect>
                                    <p:anim calcmode="lin" valueType="num">
                                      <p:cBhvr>
                                        <p:cTn id="3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54"/>
                                        </p:tgtEl>
                                        <p:attrNameLst>
                                          <p:attrName>style.visibility</p:attrName>
                                        </p:attrNameLst>
                                      </p:cBhvr>
                                      <p:to>
                                        <p:strVal val="visible"/>
                                      </p:to>
                                    </p:set>
                                    <p:animEffect transition="in" filter="wipe(down)">
                                      <p:cBhvr>
                                        <p:cTn id="43" dur="500"/>
                                        <p:tgtEl>
                                          <p:spTgt spid="205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xEl>
                                              <p:pRg st="0" end="0"/>
                                            </p:txEl>
                                          </p:spTgt>
                                        </p:tgtEl>
                                        <p:attrNameLst>
                                          <p:attrName>style.visibility</p:attrName>
                                        </p:attrNameLst>
                                      </p:cBhvr>
                                      <p:to>
                                        <p:strVal val="visible"/>
                                      </p:to>
                                    </p:set>
                                    <p:animEffect transition="in" filter="fade">
                                      <p:cBhvr>
                                        <p:cTn id="48" dur="1000"/>
                                        <p:tgtEl>
                                          <p:spTgt spid="8">
                                            <p:txEl>
                                              <p:pRg st="0" end="0"/>
                                            </p:txEl>
                                          </p:spTgt>
                                        </p:tgtEl>
                                      </p:cBhvr>
                                    </p:animEffect>
                                    <p:anim calcmode="lin" valueType="num">
                                      <p:cBhvr>
                                        <p:cTn id="4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5" r="5408"/>
          <a:stretch/>
        </p:blipFill>
        <p:spPr bwMode="auto">
          <a:xfrm>
            <a:off x="0" y="8709"/>
            <a:ext cx="9259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08520" y="8709"/>
            <a:ext cx="9143168" cy="7848302"/>
          </a:xfrm>
          <a:prstGeom prst="rect">
            <a:avLst/>
          </a:prstGeom>
        </p:spPr>
        <p:txBody>
          <a:bodyPr wrap="square">
            <a:spAutoFit/>
          </a:bodyPr>
          <a:lstStyle/>
          <a:p>
            <a:pPr lvl="0" algn="ctr">
              <a:spcAft>
                <a:spcPts val="0"/>
              </a:spcAft>
            </a:pPr>
            <a:r>
              <a:rPr lang="uk-UA" sz="2800" b="1" u="sng" dirty="0" smtClean="0">
                <a:solidFill>
                  <a:prstClr val="white"/>
                </a:solidFill>
                <a:latin typeface="Times New Roman"/>
                <a:ea typeface="Calibri"/>
                <a:cs typeface="Times New Roman"/>
              </a:rPr>
              <a:t>З н а ч е н </a:t>
            </a:r>
            <a:r>
              <a:rPr lang="uk-UA" sz="2800" b="1" u="sng" dirty="0" err="1" smtClean="0">
                <a:solidFill>
                  <a:prstClr val="white"/>
                </a:solidFill>
                <a:latin typeface="Times New Roman"/>
                <a:ea typeface="Calibri"/>
                <a:cs typeface="Times New Roman"/>
              </a:rPr>
              <a:t>н</a:t>
            </a:r>
            <a:r>
              <a:rPr lang="uk-UA" sz="2800" b="1" u="sng" dirty="0" smtClean="0">
                <a:solidFill>
                  <a:prstClr val="white"/>
                </a:solidFill>
                <a:latin typeface="Times New Roman"/>
                <a:ea typeface="Calibri"/>
                <a:cs typeface="Times New Roman"/>
              </a:rPr>
              <a:t> я    п л а в н і в</a:t>
            </a:r>
            <a:endParaRPr lang="uk-UA" sz="2800" u="sng" dirty="0" smtClean="0">
              <a:solidFill>
                <a:schemeClr val="bg1"/>
              </a:solidFill>
              <a:latin typeface="Times New Roman" panose="02020603050405020304" pitchFamily="18" charset="0"/>
              <a:ea typeface="Calibri"/>
              <a:cs typeface="Times New Roman" panose="02020603050405020304" pitchFamily="18" charset="0"/>
            </a:endParaRPr>
          </a:p>
          <a:p>
            <a:pPr marL="342900" lvl="0" indent="-342900">
              <a:spcAft>
                <a:spcPts val="0"/>
              </a:spcAft>
              <a:buFont typeface="+mj-lt"/>
              <a:buAutoNum type="arabicPeriod"/>
            </a:pPr>
            <a:r>
              <a:rPr lang="uk-UA" sz="2800" dirty="0" smtClean="0">
                <a:solidFill>
                  <a:schemeClr val="bg1"/>
                </a:solidFill>
                <a:latin typeface="Times New Roman" panose="02020603050405020304" pitchFamily="18" charset="0"/>
                <a:ea typeface="Calibri"/>
                <a:cs typeface="Times New Roman" panose="02020603050405020304" pitchFamily="18" charset="0"/>
              </a:rPr>
              <a:t>Плавні</a:t>
            </a:r>
            <a:r>
              <a:rPr lang="uk-UA" sz="2800" dirty="0">
                <a:solidFill>
                  <a:schemeClr val="bg1"/>
                </a:solidFill>
                <a:latin typeface="Times New Roman" panose="02020603050405020304" pitchFamily="18" charset="0"/>
                <a:ea typeface="Calibri"/>
                <a:cs typeface="Times New Roman" panose="02020603050405020304" pitchFamily="18" charset="0"/>
              </a:rPr>
              <a:t>, річка Дунай та </a:t>
            </a:r>
            <a:r>
              <a:rPr lang="uk-UA" sz="2800" dirty="0" smtClean="0">
                <a:solidFill>
                  <a:schemeClr val="bg1"/>
                </a:solidFill>
                <a:latin typeface="Times New Roman" panose="02020603050405020304" pitchFamily="18" charset="0"/>
                <a:ea typeface="Calibri"/>
                <a:cs typeface="Times New Roman" panose="02020603050405020304" pitchFamily="18" charset="0"/>
              </a:rPr>
              <a:t>озеро</a:t>
            </a: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 </a:t>
            </a:r>
            <a:r>
              <a:rPr lang="uk-UA" sz="2800" dirty="0">
                <a:solidFill>
                  <a:schemeClr val="bg1"/>
                </a:solidFill>
                <a:latin typeface="Times New Roman" panose="02020603050405020304" pitchFamily="18" charset="0"/>
                <a:ea typeface="Calibri"/>
                <a:cs typeface="Times New Roman" panose="02020603050405020304" pitchFamily="18" charset="0"/>
              </a:rPr>
              <a:t>Китай це одіне ціле, вони зв’язані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енергетичними</a:t>
            </a:r>
            <a:r>
              <a:rPr lang="uk-UA" sz="2800" dirty="0">
                <a:solidFill>
                  <a:schemeClr val="bg1"/>
                </a:solidFill>
                <a:latin typeface="Times New Roman" panose="02020603050405020304" pitchFamily="18" charset="0"/>
                <a:ea typeface="Calibri"/>
                <a:cs typeface="Times New Roman" panose="02020603050405020304" pitchFamily="18" charset="0"/>
              </a:rPr>
              <a:t>, трофічними та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репродуктивними </a:t>
            </a:r>
            <a:r>
              <a:rPr lang="uk-UA" sz="2800" dirty="0">
                <a:solidFill>
                  <a:schemeClr val="bg1"/>
                </a:solidFill>
                <a:latin typeface="Times New Roman" panose="02020603050405020304" pitchFamily="18" charset="0"/>
                <a:ea typeface="Calibri"/>
                <a:cs typeface="Times New Roman" panose="02020603050405020304" pitchFamily="18" charset="0"/>
              </a:rPr>
              <a:t>зв’язками</a:t>
            </a:r>
            <a:r>
              <a:rPr lang="uk-UA" sz="2800" dirty="0" smtClean="0">
                <a:solidFill>
                  <a:schemeClr val="bg1"/>
                </a:solidFill>
                <a:latin typeface="Times New Roman" panose="02020603050405020304" pitchFamily="18" charset="0"/>
                <a:ea typeface="Calibri"/>
                <a:cs typeface="Times New Roman" panose="02020603050405020304" pitchFamily="18" charset="0"/>
              </a:rPr>
              <a:t>.</a:t>
            </a: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 </a:t>
            </a:r>
          </a:p>
          <a:p>
            <a:pPr lvl="0">
              <a:spcAft>
                <a:spcPts val="0"/>
              </a:spcAft>
            </a:pPr>
            <a:endParaRPr lang="ru-RU" sz="2800" dirty="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2. Плавні </a:t>
            </a:r>
            <a:r>
              <a:rPr lang="uk-UA" sz="2800" dirty="0">
                <a:solidFill>
                  <a:schemeClr val="bg1"/>
                </a:solidFill>
                <a:latin typeface="Times New Roman" panose="02020603050405020304" pitchFamily="18" charset="0"/>
                <a:ea typeface="Calibri"/>
                <a:cs typeface="Times New Roman" panose="02020603050405020304" pitchFamily="18" charset="0"/>
              </a:rPr>
              <a:t>це ідеальне місце для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розведення </a:t>
            </a:r>
            <a:r>
              <a:rPr lang="uk-UA" sz="2800" dirty="0">
                <a:solidFill>
                  <a:schemeClr val="bg1"/>
                </a:solidFill>
                <a:latin typeface="Times New Roman" panose="02020603050405020304" pitchFamily="18" charset="0"/>
                <a:ea typeface="Calibri"/>
                <a:cs typeface="Times New Roman" panose="02020603050405020304" pitchFamily="18" charset="0"/>
              </a:rPr>
              <a:t>риби – нерестилище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та </a:t>
            </a:r>
            <a:r>
              <a:rPr lang="uk-UA" sz="2800" dirty="0">
                <a:solidFill>
                  <a:schemeClr val="bg1"/>
                </a:solidFill>
                <a:latin typeface="Times New Roman" panose="02020603050405020304" pitchFamily="18" charset="0"/>
                <a:ea typeface="Calibri"/>
                <a:cs typeface="Times New Roman" panose="02020603050405020304" pitchFamily="18" charset="0"/>
              </a:rPr>
              <a:t>прекрасні умови для молоді</a:t>
            </a:r>
            <a:r>
              <a:rPr lang="uk-UA" sz="2800" dirty="0" smtClean="0">
                <a:solidFill>
                  <a:schemeClr val="bg1"/>
                </a:solidFill>
                <a:latin typeface="Times New Roman" panose="02020603050405020304" pitchFamily="18" charset="0"/>
                <a:ea typeface="Calibri"/>
                <a:cs typeface="Times New Roman" panose="02020603050405020304" pitchFamily="18" charset="0"/>
              </a:rPr>
              <a:t>.</a:t>
            </a:r>
          </a:p>
          <a:p>
            <a:pPr lvl="0">
              <a:spcAft>
                <a:spcPts val="0"/>
              </a:spcAft>
            </a:pP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marL="342900" lvl="0" indent="-342900">
              <a:spcAft>
                <a:spcPts val="0"/>
              </a:spcAft>
              <a:buFont typeface="+mj-lt"/>
              <a:buAutoNum type="arabicPeriod"/>
            </a:pPr>
            <a:endParaRPr lang="ru-RU" sz="2800" dirty="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3. </a:t>
            </a:r>
            <a:r>
              <a:rPr lang="uk-UA" sz="2800" dirty="0">
                <a:solidFill>
                  <a:schemeClr val="bg1"/>
                </a:solidFill>
                <a:latin typeface="Times New Roman" panose="02020603050405020304" pitchFamily="18" charset="0"/>
                <a:ea typeface="Calibri"/>
                <a:cs typeface="Times New Roman" panose="02020603050405020304" pitchFamily="18" charset="0"/>
              </a:rPr>
              <a:t>Плавні дадуть змогу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підвищувати продуктивність</a:t>
            </a: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 </a:t>
            </a:r>
            <a:r>
              <a:rPr lang="uk-UA" sz="2800" dirty="0">
                <a:solidFill>
                  <a:schemeClr val="bg1"/>
                </a:solidFill>
                <a:latin typeface="Times New Roman" panose="02020603050405020304" pitchFamily="18" charset="0"/>
                <a:ea typeface="Calibri"/>
                <a:cs typeface="Times New Roman" panose="02020603050405020304" pitchFamily="18" charset="0"/>
              </a:rPr>
              <a:t>риби в озеро Китай, без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err="1" smtClean="0">
                <a:solidFill>
                  <a:schemeClr val="bg1"/>
                </a:solidFill>
                <a:latin typeface="Times New Roman" panose="02020603050405020304" pitchFamily="18" charset="0"/>
                <a:ea typeface="Calibri"/>
                <a:cs typeface="Times New Roman" panose="02020603050405020304" pitchFamily="18" charset="0"/>
              </a:rPr>
              <a:t>зариблювання</a:t>
            </a:r>
            <a:r>
              <a:rPr lang="uk-UA" sz="2800" dirty="0" smtClean="0">
                <a:solidFill>
                  <a:schemeClr val="bg1"/>
                </a:solidFill>
                <a:latin typeface="Times New Roman" panose="02020603050405020304" pitchFamily="18" charset="0"/>
                <a:ea typeface="Calibri"/>
                <a:cs typeface="Times New Roman" panose="02020603050405020304" pitchFamily="18" charset="0"/>
              </a:rPr>
              <a:t>.</a:t>
            </a:r>
          </a:p>
          <a:p>
            <a:pPr lvl="0">
              <a:spcAft>
                <a:spcPts val="0"/>
              </a:spcAft>
            </a:pPr>
            <a:endParaRPr lang="ru-RU" sz="2800" dirty="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endParaRPr lang="ru-RU" sz="2800" dirty="0">
              <a:solidFill>
                <a:schemeClr val="bg1"/>
              </a:solidFill>
              <a:latin typeface="Times New Roman" panose="02020603050405020304" pitchFamily="18" charset="0"/>
              <a:ea typeface="Calibri"/>
              <a:cs typeface="Times New Roman" panose="02020603050405020304" pitchFamily="18" charset="0"/>
            </a:endParaRPr>
          </a:p>
        </p:txBody>
      </p:sp>
      <p:sp>
        <p:nvSpPr>
          <p:cNvPr id="7" name="Прямоугольник 6"/>
          <p:cNvSpPr/>
          <p:nvPr/>
        </p:nvSpPr>
        <p:spPr>
          <a:xfrm>
            <a:off x="0" y="993718"/>
            <a:ext cx="9260210" cy="556434"/>
          </a:xfrm>
          <a:prstGeom prst="rect">
            <a:avLst/>
          </a:prstGeom>
        </p:spPr>
        <p:txBody>
          <a:bodyPr wrap="square">
            <a:spAutoFit/>
          </a:bodyPr>
          <a:lstStyle/>
          <a:p>
            <a:pPr>
              <a:lnSpc>
                <a:spcPct val="115000"/>
              </a:lnSpc>
              <a:spcAft>
                <a:spcPts val="0"/>
              </a:spcAft>
            </a:pPr>
            <a:r>
              <a:rPr lang="uk-UA" sz="2800" b="1" dirty="0" smtClean="0">
                <a:solidFill>
                  <a:schemeClr val="bg1"/>
                </a:solidFill>
                <a:latin typeface="Times New Roman"/>
                <a:ea typeface="Calibri"/>
                <a:cs typeface="Times New Roman"/>
              </a:rPr>
              <a:t>   </a:t>
            </a:r>
            <a:endParaRPr lang="ru-RU" sz="2800" dirty="0">
              <a:solidFill>
                <a:schemeClr val="bg1"/>
              </a:solidFill>
              <a:ea typeface="Calibri"/>
              <a:cs typeface="Times New Roman"/>
            </a:endParaRPr>
          </a:p>
        </p:txBody>
      </p:sp>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0852" y="2636912"/>
            <a:ext cx="3517876" cy="1978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3571" r="4081" b="13980"/>
          <a:stretch/>
        </p:blipFill>
        <p:spPr bwMode="auto">
          <a:xfrm>
            <a:off x="5621522" y="554029"/>
            <a:ext cx="3304932"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886"/>
          <a:stretch/>
        </p:blipFill>
        <p:spPr bwMode="auto">
          <a:xfrm>
            <a:off x="5590852" y="5013176"/>
            <a:ext cx="3517876" cy="1707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437297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27"/>
                                        </p:tgtEl>
                                        <p:attrNameLst>
                                          <p:attrName>style.visibility</p:attrName>
                                        </p:attrNameLst>
                                      </p:cBhvr>
                                      <p:to>
                                        <p:strVal val="visible"/>
                                      </p:to>
                                    </p:set>
                                    <p:anim calcmode="lin" valueType="num">
                                      <p:cBhvr additive="base">
                                        <p:cTn id="34" dur="500" fill="hold"/>
                                        <p:tgtEl>
                                          <p:spTgt spid="1027"/>
                                        </p:tgtEl>
                                        <p:attrNameLst>
                                          <p:attrName>ppt_x</p:attrName>
                                        </p:attrNameLst>
                                      </p:cBhvr>
                                      <p:tavLst>
                                        <p:tav tm="0">
                                          <p:val>
                                            <p:strVal val="#ppt_x"/>
                                          </p:val>
                                        </p:tav>
                                        <p:tav tm="100000">
                                          <p:val>
                                            <p:strVal val="#ppt_x"/>
                                          </p:val>
                                        </p:tav>
                                      </p:tavLst>
                                    </p:anim>
                                    <p:anim calcmode="lin" valueType="num">
                                      <p:cBhvr additive="base">
                                        <p:cTn id="35"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1000"/>
                                        <p:tgtEl>
                                          <p:spTgt spid="3">
                                            <p:txEl>
                                              <p:pRg st="7" end="7"/>
                                            </p:txEl>
                                          </p:spTgt>
                                        </p:tgtEl>
                                      </p:cBhvr>
                                    </p:animEffect>
                                    <p:anim calcmode="lin" valueType="num">
                                      <p:cBhvr>
                                        <p:cTn id="4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1000"/>
                                        <p:tgtEl>
                                          <p:spTgt spid="3">
                                            <p:txEl>
                                              <p:pRg st="8" end="8"/>
                                            </p:txEl>
                                          </p:spTgt>
                                        </p:tgtEl>
                                      </p:cBhvr>
                                    </p:animEffect>
                                    <p:anim calcmode="lin" valueType="num">
                                      <p:cBhvr>
                                        <p:cTn id="4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1000"/>
                                        <p:tgtEl>
                                          <p:spTgt spid="3">
                                            <p:txEl>
                                              <p:pRg st="9" end="9"/>
                                            </p:txEl>
                                          </p:spTgt>
                                        </p:tgtEl>
                                      </p:cBhvr>
                                    </p:animEffect>
                                    <p:anim calcmode="lin" valueType="num">
                                      <p:cBhvr>
                                        <p:cTn id="5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Effect transition="in" filter="fade">
                                      <p:cBhvr>
                                        <p:cTn id="63" dur="1000"/>
                                        <p:tgtEl>
                                          <p:spTgt spid="3">
                                            <p:txEl>
                                              <p:pRg st="12" end="12"/>
                                            </p:txEl>
                                          </p:spTgt>
                                        </p:tgtEl>
                                      </p:cBhvr>
                                    </p:animEffect>
                                    <p:anim calcmode="lin" valueType="num">
                                      <p:cBhvr>
                                        <p:cTn id="64"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
                                            <p:txEl>
                                              <p:pRg st="13" end="13"/>
                                            </p:txEl>
                                          </p:spTgt>
                                        </p:tgtEl>
                                        <p:attrNameLst>
                                          <p:attrName>style.visibility</p:attrName>
                                        </p:attrNameLst>
                                      </p:cBhvr>
                                      <p:to>
                                        <p:strVal val="visible"/>
                                      </p:to>
                                    </p:set>
                                    <p:animEffect transition="in" filter="fade">
                                      <p:cBhvr>
                                        <p:cTn id="68" dur="1000"/>
                                        <p:tgtEl>
                                          <p:spTgt spid="3">
                                            <p:txEl>
                                              <p:pRg st="13" end="13"/>
                                            </p:txEl>
                                          </p:spTgt>
                                        </p:tgtEl>
                                      </p:cBhvr>
                                    </p:animEffect>
                                    <p:anim calcmode="lin" valueType="num">
                                      <p:cBhvr>
                                        <p:cTn id="69"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3">
                                            <p:txEl>
                                              <p:pRg st="14" end="14"/>
                                            </p:txEl>
                                          </p:spTgt>
                                        </p:tgtEl>
                                        <p:attrNameLst>
                                          <p:attrName>style.visibility</p:attrName>
                                        </p:attrNameLst>
                                      </p:cBhvr>
                                      <p:to>
                                        <p:strVal val="visible"/>
                                      </p:to>
                                    </p:set>
                                    <p:animEffect transition="in" filter="fade">
                                      <p:cBhvr>
                                        <p:cTn id="73" dur="1000"/>
                                        <p:tgtEl>
                                          <p:spTgt spid="3">
                                            <p:txEl>
                                              <p:pRg st="14" end="14"/>
                                            </p:txEl>
                                          </p:spTgt>
                                        </p:tgtEl>
                                      </p:cBhvr>
                                    </p:animEffect>
                                    <p:anim calcmode="lin" valueType="num">
                                      <p:cBhvr>
                                        <p:cTn id="74"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3">
                                            <p:txEl>
                                              <p:pRg st="15" end="15"/>
                                            </p:txEl>
                                          </p:spTgt>
                                        </p:tgtEl>
                                        <p:attrNameLst>
                                          <p:attrName>style.visibility</p:attrName>
                                        </p:attrNameLst>
                                      </p:cBhvr>
                                      <p:to>
                                        <p:strVal val="visible"/>
                                      </p:to>
                                    </p:set>
                                    <p:animEffect transition="in" filter="fade">
                                      <p:cBhvr>
                                        <p:cTn id="78" dur="1000"/>
                                        <p:tgtEl>
                                          <p:spTgt spid="3">
                                            <p:txEl>
                                              <p:pRg st="15" end="15"/>
                                            </p:txEl>
                                          </p:spTgt>
                                        </p:tgtEl>
                                      </p:cBhvr>
                                    </p:animEffect>
                                    <p:anim calcmode="lin" valueType="num">
                                      <p:cBhvr>
                                        <p:cTn id="79"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050"/>
                                        </p:tgtEl>
                                        <p:attrNameLst>
                                          <p:attrName>style.visibility</p:attrName>
                                        </p:attrNameLst>
                                      </p:cBhvr>
                                      <p:to>
                                        <p:strVal val="visible"/>
                                      </p:to>
                                    </p:set>
                                    <p:anim calcmode="lin" valueType="num">
                                      <p:cBhvr additive="base">
                                        <p:cTn id="85" dur="500" fill="hold"/>
                                        <p:tgtEl>
                                          <p:spTgt spid="2050"/>
                                        </p:tgtEl>
                                        <p:attrNameLst>
                                          <p:attrName>ppt_x</p:attrName>
                                        </p:attrNameLst>
                                      </p:cBhvr>
                                      <p:tavLst>
                                        <p:tav tm="0">
                                          <p:val>
                                            <p:strVal val="#ppt_x"/>
                                          </p:val>
                                        </p:tav>
                                        <p:tav tm="100000">
                                          <p:val>
                                            <p:strVal val="#ppt_x"/>
                                          </p:val>
                                        </p:tav>
                                      </p:tavLst>
                                    </p:anim>
                                    <p:anim calcmode="lin" valueType="num">
                                      <p:cBhvr additive="base">
                                        <p:cTn id="8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5" r="5408"/>
          <a:stretch/>
        </p:blipFill>
        <p:spPr bwMode="auto">
          <a:xfrm>
            <a:off x="833" y="0"/>
            <a:ext cx="9259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833" y="0"/>
            <a:ext cx="9143168" cy="6555641"/>
          </a:xfrm>
          <a:prstGeom prst="rect">
            <a:avLst/>
          </a:prstGeom>
        </p:spPr>
        <p:txBody>
          <a:bodyPr wrap="square">
            <a:spAutoFit/>
          </a:bodyPr>
          <a:lstStyle/>
          <a:p>
            <a:pPr lvl="0" algn="ctr">
              <a:spcAft>
                <a:spcPts val="0"/>
              </a:spcAft>
            </a:pPr>
            <a:r>
              <a:rPr lang="uk-UA" sz="2800" b="1" u="sng" dirty="0" smtClean="0">
                <a:solidFill>
                  <a:prstClr val="white"/>
                </a:solidFill>
                <a:latin typeface="Times New Roman"/>
                <a:ea typeface="Calibri"/>
                <a:cs typeface="Times New Roman"/>
              </a:rPr>
              <a:t>З н а ч е н </a:t>
            </a:r>
            <a:r>
              <a:rPr lang="uk-UA" sz="2800" b="1" u="sng" dirty="0" err="1" smtClean="0">
                <a:solidFill>
                  <a:prstClr val="white"/>
                </a:solidFill>
                <a:latin typeface="Times New Roman"/>
                <a:ea typeface="Calibri"/>
                <a:cs typeface="Times New Roman"/>
              </a:rPr>
              <a:t>н</a:t>
            </a:r>
            <a:r>
              <a:rPr lang="uk-UA" sz="2800" b="1" u="sng" dirty="0" smtClean="0">
                <a:solidFill>
                  <a:prstClr val="white"/>
                </a:solidFill>
                <a:latin typeface="Times New Roman"/>
                <a:ea typeface="Calibri"/>
                <a:cs typeface="Times New Roman"/>
              </a:rPr>
              <a:t> я    п л а в н і в</a:t>
            </a:r>
          </a:p>
          <a:p>
            <a:pPr lvl="0" algn="ctr">
              <a:spcAft>
                <a:spcPts val="0"/>
              </a:spcAft>
            </a:pPr>
            <a:endParaRPr lang="uk-UA" sz="2800" u="sng" dirty="0" smtClean="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4.Очерет </a:t>
            </a:r>
            <a:r>
              <a:rPr lang="uk-UA" sz="2800" dirty="0">
                <a:solidFill>
                  <a:schemeClr val="bg1"/>
                </a:solidFill>
                <a:latin typeface="Times New Roman" panose="02020603050405020304" pitchFamily="18" charset="0"/>
                <a:ea typeface="Calibri"/>
                <a:cs typeface="Times New Roman" panose="02020603050405020304" pitchFamily="18" charset="0"/>
              </a:rPr>
              <a:t>є прекрасним </a:t>
            </a:r>
            <a:r>
              <a:rPr lang="uk-UA" sz="2800" dirty="0" smtClean="0">
                <a:solidFill>
                  <a:schemeClr val="bg1"/>
                </a:solidFill>
                <a:latin typeface="Times New Roman" panose="02020603050405020304" pitchFamily="18" charset="0"/>
                <a:ea typeface="Calibri"/>
                <a:cs typeface="Times New Roman" panose="02020603050405020304" pitchFamily="18" charset="0"/>
              </a:rPr>
              <a:t>екологічно</a:t>
            </a: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 </a:t>
            </a:r>
            <a:r>
              <a:rPr lang="uk-UA" sz="2800" dirty="0">
                <a:solidFill>
                  <a:schemeClr val="bg1"/>
                </a:solidFill>
                <a:latin typeface="Times New Roman" panose="02020603050405020304" pitchFamily="18" charset="0"/>
                <a:ea typeface="Calibri"/>
                <a:cs typeface="Times New Roman" panose="02020603050405020304" pitchFamily="18" charset="0"/>
              </a:rPr>
              <a:t>чистим будівельним матеріалом</a:t>
            </a:r>
            <a:r>
              <a:rPr lang="uk-UA" sz="2800" dirty="0" smtClean="0">
                <a:solidFill>
                  <a:schemeClr val="bg1"/>
                </a:solidFill>
                <a:latin typeface="Times New Roman" panose="02020603050405020304" pitchFamily="18" charset="0"/>
                <a:ea typeface="Calibri"/>
                <a:cs typeface="Times New Roman" panose="02020603050405020304" pitchFamily="18" charset="0"/>
              </a:rPr>
              <a:t>.</a:t>
            </a:r>
          </a:p>
          <a:p>
            <a:pPr lvl="0">
              <a:spcAft>
                <a:spcPts val="0"/>
              </a:spcAft>
            </a:pP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endParaRPr lang="ru-RU" sz="2800" dirty="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5.Очерет може </a:t>
            </a:r>
            <a:r>
              <a:rPr lang="uk-UA" sz="2800" dirty="0">
                <a:solidFill>
                  <a:schemeClr val="bg1"/>
                </a:solidFill>
                <a:latin typeface="Times New Roman" panose="02020603050405020304" pitchFamily="18" charset="0"/>
                <a:ea typeface="Calibri"/>
                <a:cs typeface="Times New Roman" panose="02020603050405020304" pitchFamily="18" charset="0"/>
              </a:rPr>
              <a:t>бути відміним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матеріалом </a:t>
            </a:r>
            <a:r>
              <a:rPr lang="uk-UA" sz="2800" dirty="0">
                <a:solidFill>
                  <a:schemeClr val="bg1"/>
                </a:solidFill>
                <a:latin typeface="Times New Roman" panose="02020603050405020304" pitchFamily="18" charset="0"/>
                <a:ea typeface="Calibri"/>
                <a:cs typeface="Times New Roman" panose="02020603050405020304" pitchFamily="18" charset="0"/>
              </a:rPr>
              <a:t>для легкої </a:t>
            </a: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a:solidFill>
                  <a:schemeClr val="bg1"/>
                </a:solidFill>
                <a:latin typeface="Times New Roman" panose="02020603050405020304" pitchFamily="18" charset="0"/>
                <a:ea typeface="Calibri"/>
                <a:cs typeface="Times New Roman" panose="02020603050405020304" pitchFamily="18" charset="0"/>
              </a:rPr>
              <a:t>п</a:t>
            </a:r>
            <a:r>
              <a:rPr lang="uk-UA" sz="2800" dirty="0" smtClean="0">
                <a:solidFill>
                  <a:schemeClr val="bg1"/>
                </a:solidFill>
                <a:latin typeface="Times New Roman" panose="02020603050405020304" pitchFamily="18" charset="0"/>
                <a:ea typeface="Calibri"/>
                <a:cs typeface="Times New Roman" panose="02020603050405020304" pitchFamily="18" charset="0"/>
              </a:rPr>
              <a:t>ромисловості</a:t>
            </a:r>
            <a:r>
              <a:rPr lang="uk-UA" sz="2800" dirty="0" smtClean="0">
                <a:solidFill>
                  <a:schemeClr val="bg1"/>
                </a:solidFill>
                <a:latin typeface="Times New Roman" panose="02020603050405020304" pitchFamily="18" charset="0"/>
                <a:ea typeface="Calibri"/>
                <a:cs typeface="Times New Roman" panose="02020603050405020304" pitchFamily="18" charset="0"/>
              </a:rPr>
              <a:t>.</a:t>
            </a:r>
          </a:p>
          <a:p>
            <a:pPr lvl="0">
              <a:spcAft>
                <a:spcPts val="0"/>
              </a:spcAft>
            </a:pPr>
            <a:endParaRPr lang="uk-UA" sz="2800" dirty="0" smtClean="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 </a:t>
            </a:r>
            <a:endParaRPr lang="ru-RU" sz="2800" dirty="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6.Очерет </a:t>
            </a:r>
            <a:r>
              <a:rPr lang="uk-UA" sz="2800" dirty="0">
                <a:solidFill>
                  <a:schemeClr val="bg1"/>
                </a:solidFill>
                <a:latin typeface="Times New Roman" panose="02020603050405020304" pitchFamily="18" charset="0"/>
                <a:ea typeface="Calibri"/>
                <a:cs typeface="Times New Roman" panose="02020603050405020304" pitchFamily="18" charset="0"/>
              </a:rPr>
              <a:t>відмінний </a:t>
            </a:r>
            <a:r>
              <a:rPr lang="uk-UA" sz="2800" dirty="0" smtClean="0">
                <a:solidFill>
                  <a:schemeClr val="bg1"/>
                </a:solidFill>
                <a:latin typeface="Times New Roman" panose="02020603050405020304" pitchFamily="18" charset="0"/>
                <a:ea typeface="Calibri"/>
                <a:cs typeface="Times New Roman" panose="02020603050405020304" pitchFamily="18" charset="0"/>
              </a:rPr>
              <a:t>енергетичний</a:t>
            </a: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 </a:t>
            </a:r>
            <a:r>
              <a:rPr lang="uk-UA" sz="2800" dirty="0">
                <a:solidFill>
                  <a:schemeClr val="bg1"/>
                </a:solidFill>
                <a:latin typeface="Times New Roman" panose="02020603050405020304" pitchFamily="18" charset="0"/>
                <a:ea typeface="Calibri"/>
                <a:cs typeface="Times New Roman" panose="02020603050405020304" pitchFamily="18" charset="0"/>
              </a:rPr>
              <a:t>матеріал для вироблення </a:t>
            </a:r>
            <a:r>
              <a:rPr lang="uk-UA" sz="2800" dirty="0" smtClean="0">
                <a:solidFill>
                  <a:schemeClr val="bg1"/>
                </a:solidFill>
                <a:latin typeface="Times New Roman" panose="02020603050405020304" pitchFamily="18" charset="0"/>
                <a:ea typeface="Calibri"/>
                <a:cs typeface="Times New Roman" panose="02020603050405020304" pitchFamily="18" charset="0"/>
              </a:rPr>
              <a:t>екологічно</a:t>
            </a:r>
          </a:p>
          <a:p>
            <a:pPr lvl="0">
              <a:spcAft>
                <a:spcPts val="0"/>
              </a:spcAft>
            </a:pPr>
            <a:r>
              <a:rPr lang="uk-UA" sz="2800" dirty="0" smtClean="0">
                <a:solidFill>
                  <a:schemeClr val="bg1"/>
                </a:solidFill>
                <a:latin typeface="Times New Roman" panose="02020603050405020304" pitchFamily="18" charset="0"/>
                <a:ea typeface="Calibri"/>
                <a:cs typeface="Times New Roman" panose="02020603050405020304" pitchFamily="18" charset="0"/>
              </a:rPr>
              <a:t> </a:t>
            </a:r>
            <a:r>
              <a:rPr lang="uk-UA" sz="2800" dirty="0">
                <a:solidFill>
                  <a:schemeClr val="bg1"/>
                </a:solidFill>
                <a:latin typeface="Times New Roman" panose="02020603050405020304" pitchFamily="18" charset="0"/>
                <a:ea typeface="Calibri"/>
                <a:cs typeface="Times New Roman" panose="02020603050405020304" pitchFamily="18" charset="0"/>
              </a:rPr>
              <a:t>чистого палива.</a:t>
            </a:r>
            <a:endParaRPr lang="ru-RU" sz="2800" dirty="0">
              <a:solidFill>
                <a:schemeClr val="bg1"/>
              </a:solidFill>
              <a:latin typeface="Times New Roman" panose="02020603050405020304" pitchFamily="18" charset="0"/>
              <a:ea typeface="Calibri"/>
              <a:cs typeface="Times New Roman" panose="02020603050405020304" pitchFamily="18" charset="0"/>
            </a:endParaRPr>
          </a:p>
          <a:p>
            <a:pPr lvl="0">
              <a:spcAft>
                <a:spcPts val="0"/>
              </a:spcAft>
            </a:pPr>
            <a:r>
              <a:rPr lang="uk-UA" sz="2800" dirty="0">
                <a:solidFill>
                  <a:schemeClr val="bg1"/>
                </a:solidFill>
                <a:latin typeface="Times New Roman" panose="02020603050405020304" pitchFamily="18" charset="0"/>
                <a:ea typeface="Calibri"/>
                <a:cs typeface="Times New Roman" panose="02020603050405020304" pitchFamily="18" charset="0"/>
              </a:rPr>
              <a:t>   </a:t>
            </a:r>
            <a:endParaRPr lang="ru-RU" sz="2800" dirty="0">
              <a:solidFill>
                <a:schemeClr val="bg1"/>
              </a:solidFill>
              <a:latin typeface="Times New Roman" panose="02020603050405020304" pitchFamily="18" charset="0"/>
              <a:ea typeface="Calibri"/>
              <a:cs typeface="Times New Roman" panose="02020603050405020304" pitchFamily="18" charset="0"/>
            </a:endParaRPr>
          </a:p>
        </p:txBody>
      </p:sp>
      <p:sp>
        <p:nvSpPr>
          <p:cNvPr id="7" name="Прямоугольник 6"/>
          <p:cNvSpPr/>
          <p:nvPr/>
        </p:nvSpPr>
        <p:spPr>
          <a:xfrm>
            <a:off x="0" y="993718"/>
            <a:ext cx="9260210" cy="556434"/>
          </a:xfrm>
          <a:prstGeom prst="rect">
            <a:avLst/>
          </a:prstGeom>
        </p:spPr>
        <p:txBody>
          <a:bodyPr wrap="square">
            <a:spAutoFit/>
          </a:bodyPr>
          <a:lstStyle/>
          <a:p>
            <a:pPr>
              <a:lnSpc>
                <a:spcPct val="115000"/>
              </a:lnSpc>
              <a:spcAft>
                <a:spcPts val="0"/>
              </a:spcAft>
            </a:pPr>
            <a:r>
              <a:rPr lang="uk-UA" sz="2800" b="1" dirty="0" smtClean="0">
                <a:solidFill>
                  <a:schemeClr val="bg1"/>
                </a:solidFill>
                <a:latin typeface="Times New Roman"/>
                <a:ea typeface="Calibri"/>
                <a:cs typeface="Times New Roman"/>
              </a:rPr>
              <a:t>   </a:t>
            </a:r>
            <a:endParaRPr lang="ru-RU" sz="2800" dirty="0">
              <a:solidFill>
                <a:schemeClr val="bg1"/>
              </a:solidFill>
              <a:ea typeface="Calibri"/>
              <a:cs typeface="Times New Roman"/>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4780" y="767886"/>
            <a:ext cx="2778301" cy="15645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533" y="2492896"/>
            <a:ext cx="2919708" cy="17241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6481" y="4689450"/>
            <a:ext cx="2686600" cy="18499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51767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anim calcmode="lin" valueType="num">
                                      <p:cBhvr>
                                        <p:cTn id="2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1000"/>
                                        <p:tgtEl>
                                          <p:spTgt spid="3">
                                            <p:txEl>
                                              <p:pRg st="7" end="7"/>
                                            </p:txEl>
                                          </p:spTgt>
                                        </p:tgtEl>
                                      </p:cBhvr>
                                    </p:animEffect>
                                    <p:anim calcmode="lin" valueType="num">
                                      <p:cBhvr>
                                        <p:cTn id="3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29"/>
                                        </p:tgtEl>
                                        <p:attrNameLst>
                                          <p:attrName>style.visibility</p:attrName>
                                        </p:attrNameLst>
                                      </p:cBhvr>
                                      <p:to>
                                        <p:strVal val="visible"/>
                                      </p:to>
                                    </p:set>
                                    <p:anim calcmode="lin" valueType="num">
                                      <p:cBhvr additive="base">
                                        <p:cTn id="42" dur="500" fill="hold"/>
                                        <p:tgtEl>
                                          <p:spTgt spid="1029"/>
                                        </p:tgtEl>
                                        <p:attrNameLst>
                                          <p:attrName>ppt_x</p:attrName>
                                        </p:attrNameLst>
                                      </p:cBhvr>
                                      <p:tavLst>
                                        <p:tav tm="0">
                                          <p:val>
                                            <p:strVal val="#ppt_x"/>
                                          </p:val>
                                        </p:tav>
                                        <p:tav tm="100000">
                                          <p:val>
                                            <p:strVal val="#ppt_x"/>
                                          </p:val>
                                        </p:tav>
                                      </p:tavLst>
                                    </p:anim>
                                    <p:anim calcmode="lin" valueType="num">
                                      <p:cBhvr additive="base">
                                        <p:cTn id="43"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1000"/>
                                        <p:tgtEl>
                                          <p:spTgt spid="3">
                                            <p:txEl>
                                              <p:pRg st="11" end="11"/>
                                            </p:txEl>
                                          </p:spTgt>
                                        </p:tgtEl>
                                      </p:cBhvr>
                                    </p:animEffect>
                                    <p:anim calcmode="lin" valueType="num">
                                      <p:cBhvr>
                                        <p:cTn id="49"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1000"/>
                                        <p:tgtEl>
                                          <p:spTgt spid="3">
                                            <p:txEl>
                                              <p:pRg st="12" end="12"/>
                                            </p:txEl>
                                          </p:spTgt>
                                        </p:tgtEl>
                                      </p:cBhvr>
                                    </p:animEffect>
                                    <p:anim calcmode="lin" valueType="num">
                                      <p:cBhvr>
                                        <p:cTn id="54"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13" end="13"/>
                                            </p:txEl>
                                          </p:spTgt>
                                        </p:tgtEl>
                                        <p:attrNameLst>
                                          <p:attrName>style.visibility</p:attrName>
                                        </p:attrNameLst>
                                      </p:cBhvr>
                                      <p:to>
                                        <p:strVal val="visible"/>
                                      </p:to>
                                    </p:set>
                                    <p:animEffect transition="in" filter="fade">
                                      <p:cBhvr>
                                        <p:cTn id="58" dur="1000"/>
                                        <p:tgtEl>
                                          <p:spTgt spid="3">
                                            <p:txEl>
                                              <p:pRg st="13" end="13"/>
                                            </p:txEl>
                                          </p:spTgt>
                                        </p:tgtEl>
                                      </p:cBhvr>
                                    </p:animEffect>
                                    <p:anim calcmode="lin" valueType="num">
                                      <p:cBhvr>
                                        <p:cTn id="59"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Effect transition="in" filter="fade">
                                      <p:cBhvr>
                                        <p:cTn id="63" dur="1000"/>
                                        <p:tgtEl>
                                          <p:spTgt spid="3">
                                            <p:txEl>
                                              <p:pRg st="14" end="14"/>
                                            </p:txEl>
                                          </p:spTgt>
                                        </p:tgtEl>
                                      </p:cBhvr>
                                    </p:animEffect>
                                    <p:anim calcmode="lin" valueType="num">
                                      <p:cBhvr>
                                        <p:cTn id="64"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030"/>
                                        </p:tgtEl>
                                        <p:attrNameLst>
                                          <p:attrName>style.visibility</p:attrName>
                                        </p:attrNameLst>
                                      </p:cBhvr>
                                      <p:to>
                                        <p:strVal val="visible"/>
                                      </p:to>
                                    </p:set>
                                    <p:anim calcmode="lin" valueType="num">
                                      <p:cBhvr additive="base">
                                        <p:cTn id="70" dur="500" fill="hold"/>
                                        <p:tgtEl>
                                          <p:spTgt spid="1030"/>
                                        </p:tgtEl>
                                        <p:attrNameLst>
                                          <p:attrName>ppt_x</p:attrName>
                                        </p:attrNameLst>
                                      </p:cBhvr>
                                      <p:tavLst>
                                        <p:tav tm="0">
                                          <p:val>
                                            <p:strVal val="#ppt_x"/>
                                          </p:val>
                                        </p:tav>
                                        <p:tav tm="100000">
                                          <p:val>
                                            <p:strVal val="#ppt_x"/>
                                          </p:val>
                                        </p:tav>
                                      </p:tavLst>
                                    </p:anim>
                                    <p:anim calcmode="lin" valueType="num">
                                      <p:cBhvr additive="base">
                                        <p:cTn id="71"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789</Words>
  <Application>Microsoft Office PowerPoint</Application>
  <PresentationFormat>Экран (4:3)</PresentationFormat>
  <Paragraphs>106</Paragraphs>
  <Slides>11</Slides>
  <Notes>11</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Виктор</dc:creator>
  <cp:lastModifiedBy>gelmaniv3@gmail.com</cp:lastModifiedBy>
  <cp:revision>26</cp:revision>
  <dcterms:created xsi:type="dcterms:W3CDTF">2023-11-13T20:28:31Z</dcterms:created>
  <dcterms:modified xsi:type="dcterms:W3CDTF">2024-04-08T10:29:37Z</dcterms:modified>
</cp:coreProperties>
</file>