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11.png" ContentType="image/png"/>
  <Override PartName="/ppt/media/image5.jpeg" ContentType="image/jpeg"/>
  <Override PartName="/ppt/media/image6.jpeg" ContentType="image/jpeg"/>
  <Override PartName="/ppt/media/image7.jpeg" ContentType="image/jpeg"/>
  <Override PartName="/ppt/media/image31.png" ContentType="image/png"/>
  <Override PartName="/ppt/media/image8.jpeg" ContentType="image/jpeg"/>
  <Override PartName="/ppt/media/image9.png" ContentType="image/png"/>
  <Override PartName="/ppt/media/image10.png" ContentType="image/png"/>
  <Override PartName="/ppt/media/image29.jpeg" ContentType="image/jpeg"/>
  <Override PartName="/ppt/media/image12.png" ContentType="image/pn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png" ContentType="image/pn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png" ContentType="image/pn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30.png" ContentType="image/png"/>
  <Override PartName="/ppt/media/image32.png" ContentType="image/png"/>
  <Override PartName="/ppt/media/image33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3588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переміщення сторінки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uk-UA" sz="2000" spc="-1" strike="noStrike">
                <a:latin typeface="Arial"/>
              </a:rPr>
              <a:t>Для редагування формату приміток клацніть мишею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uk-UA" sz="1400" spc="-1" strike="noStrike">
                <a:latin typeface="Times New Roman"/>
              </a:rPr>
              <a:t>&lt;верхній колонтитул&gt;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/>
            <a:r>
              <a:rPr b="0" lang="uk-UA" sz="1400" spc="-1" strike="noStrike">
                <a:latin typeface="Times New Roman"/>
              </a:rPr>
              <a:t>&lt;дата/час&gt;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uk-UA" sz="1400" spc="-1" strike="noStrike">
                <a:latin typeface="Times New Roman"/>
              </a:rPr>
              <a:t>&lt;нижній колонтитул&gt;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/>
            <a:fld id="{9E32C1BB-DBC2-4FFB-AD6A-51F4F4DC660F}" type="slidenum">
              <a:rPr b="0" lang="uk-UA" sz="1400" spc="-1" strike="noStrike">
                <a:latin typeface="Times New Roman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"/>
          <p:cNvSpPr/>
          <p:nvPr/>
        </p:nvSpPr>
        <p:spPr>
          <a:xfrm>
            <a:off x="4278240" y="10156680"/>
            <a:ext cx="3277800" cy="53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fld id="{892BD75B-F449-4C60-80BE-C7319F904CD4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&lt;номер&gt;</a:t>
            </a:fld>
            <a:endParaRPr b="0" lang="uk-UA" sz="1400" spc="-1" strike="noStrike">
              <a:latin typeface="Arial"/>
            </a:endParaRPr>
          </a:p>
        </p:txBody>
      </p:sp>
      <p:sp>
        <p:nvSpPr>
          <p:cNvPr id="135" name="PlaceHolder 1"/>
          <p:cNvSpPr>
            <a:spLocks noGrp="1"/>
          </p:cNvSpPr>
          <p:nvPr>
            <p:ph type="sldImg"/>
          </p:nvPr>
        </p:nvSpPr>
        <p:spPr>
          <a:xfrm>
            <a:off x="216000" y="812880"/>
            <a:ext cx="7127280" cy="400788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36840" cy="480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"/>
          <p:cNvSpPr/>
          <p:nvPr/>
        </p:nvSpPr>
        <p:spPr>
          <a:xfrm>
            <a:off x="4278240" y="10156680"/>
            <a:ext cx="3277800" cy="53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fld id="{2B90822F-0E4B-4289-BB23-1B9466CEF365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&lt;номер&gt;</a:t>
            </a:fld>
            <a:endParaRPr b="0" lang="uk-UA" sz="1400" spc="-1" strike="noStrike">
              <a:latin typeface="Arial"/>
            </a:endParaRPr>
          </a:p>
        </p:txBody>
      </p:sp>
      <p:sp>
        <p:nvSpPr>
          <p:cNvPr id="159" name="PlaceHolder 1"/>
          <p:cNvSpPr>
            <a:spLocks noGrp="1"/>
          </p:cNvSpPr>
          <p:nvPr>
            <p:ph type="sldImg"/>
          </p:nvPr>
        </p:nvSpPr>
        <p:spPr>
          <a:xfrm>
            <a:off x="216000" y="812880"/>
            <a:ext cx="7127280" cy="4007880"/>
          </a:xfrm>
          <a:prstGeom prst="rect">
            <a:avLst/>
          </a:prstGeom>
          <a:ln w="0">
            <a:noFill/>
          </a:ln>
        </p:spPr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36840" cy="480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"/>
          <p:cNvSpPr/>
          <p:nvPr/>
        </p:nvSpPr>
        <p:spPr>
          <a:xfrm>
            <a:off x="4278240" y="10156680"/>
            <a:ext cx="3277800" cy="53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fld id="{55BC3156-8DD0-43E0-A5EA-ED632947D850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&lt;номер&gt;</a:t>
            </a:fld>
            <a:endParaRPr b="0" lang="uk-UA" sz="1400" spc="-1" strike="noStrike">
              <a:latin typeface="Arial"/>
            </a:endParaRPr>
          </a:p>
        </p:txBody>
      </p:sp>
      <p:sp>
        <p:nvSpPr>
          <p:cNvPr id="138" name="PlaceHolder 1"/>
          <p:cNvSpPr>
            <a:spLocks noGrp="1"/>
          </p:cNvSpPr>
          <p:nvPr>
            <p:ph type="sldImg"/>
          </p:nvPr>
        </p:nvSpPr>
        <p:spPr>
          <a:xfrm>
            <a:off x="216000" y="812880"/>
            <a:ext cx="7127280" cy="4007880"/>
          </a:xfrm>
          <a:prstGeom prst="rect">
            <a:avLst/>
          </a:prstGeom>
          <a:ln w="0">
            <a:noFill/>
          </a:ln>
        </p:spPr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36840" cy="480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"/>
          <p:cNvSpPr/>
          <p:nvPr/>
        </p:nvSpPr>
        <p:spPr>
          <a:xfrm>
            <a:off x="4278240" y="10156680"/>
            <a:ext cx="3277800" cy="53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fld id="{77B752FA-EE92-4C1F-8E89-EF266E88A661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&lt;номер&gt;</a:t>
            </a:fld>
            <a:endParaRPr b="0" lang="uk-UA" sz="1400" spc="-1" strike="noStrike">
              <a:latin typeface="Arial"/>
            </a:endParaRPr>
          </a:p>
        </p:txBody>
      </p:sp>
      <p:sp>
        <p:nvSpPr>
          <p:cNvPr id="141" name="PlaceHolder 1"/>
          <p:cNvSpPr>
            <a:spLocks noGrp="1"/>
          </p:cNvSpPr>
          <p:nvPr>
            <p:ph type="sldImg"/>
          </p:nvPr>
        </p:nvSpPr>
        <p:spPr>
          <a:xfrm>
            <a:off x="216000" y="812880"/>
            <a:ext cx="7127280" cy="4007880"/>
          </a:xfrm>
          <a:prstGeom prst="rect">
            <a:avLst/>
          </a:prstGeom>
          <a:ln w="0">
            <a:noFill/>
          </a:ln>
        </p:spPr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36840" cy="480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"/>
          <p:cNvSpPr/>
          <p:nvPr/>
        </p:nvSpPr>
        <p:spPr>
          <a:xfrm>
            <a:off x="4278240" y="10156680"/>
            <a:ext cx="3277800" cy="53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fld id="{DB9946F0-396B-496E-9056-8BB341EE94D1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&lt;номер&gt;</a:t>
            </a:fld>
            <a:endParaRPr b="0" lang="uk-UA" sz="1400" spc="-1" strike="noStrike">
              <a:latin typeface="Arial"/>
            </a:endParaRPr>
          </a:p>
        </p:txBody>
      </p:sp>
      <p:sp>
        <p:nvSpPr>
          <p:cNvPr id="144" name="PlaceHolder 1"/>
          <p:cNvSpPr>
            <a:spLocks noGrp="1"/>
          </p:cNvSpPr>
          <p:nvPr>
            <p:ph type="sldImg"/>
          </p:nvPr>
        </p:nvSpPr>
        <p:spPr>
          <a:xfrm>
            <a:off x="216000" y="812880"/>
            <a:ext cx="7127280" cy="4007880"/>
          </a:xfrm>
          <a:prstGeom prst="rect">
            <a:avLst/>
          </a:prstGeom>
          <a:ln w="0">
            <a:noFill/>
          </a:ln>
        </p:spPr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36840" cy="480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"/>
          <p:cNvSpPr/>
          <p:nvPr/>
        </p:nvSpPr>
        <p:spPr>
          <a:xfrm>
            <a:off x="4278240" y="10156680"/>
            <a:ext cx="3277800" cy="53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fld id="{A196C7A3-844C-4225-A277-6D0D6F0008A3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&lt;номер&gt;</a:t>
            </a:fld>
            <a:endParaRPr b="0" lang="uk-UA" sz="1400" spc="-1" strike="noStrike">
              <a:latin typeface="Arial"/>
            </a:endParaRPr>
          </a:p>
        </p:txBody>
      </p:sp>
      <p:sp>
        <p:nvSpPr>
          <p:cNvPr id="147" name="PlaceHolder 1"/>
          <p:cNvSpPr>
            <a:spLocks noGrp="1"/>
          </p:cNvSpPr>
          <p:nvPr>
            <p:ph type="sldImg"/>
          </p:nvPr>
        </p:nvSpPr>
        <p:spPr>
          <a:xfrm>
            <a:off x="216000" y="812880"/>
            <a:ext cx="7127280" cy="4007880"/>
          </a:xfrm>
          <a:prstGeom prst="rect">
            <a:avLst/>
          </a:prstGeom>
          <a:ln w="0">
            <a:noFill/>
          </a:ln>
        </p:spPr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36840" cy="480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"/>
          <p:cNvSpPr/>
          <p:nvPr/>
        </p:nvSpPr>
        <p:spPr>
          <a:xfrm>
            <a:off x="4278240" y="10156680"/>
            <a:ext cx="3277800" cy="53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fld id="{221C6685-FBDF-4E14-829B-DF7AC50E6056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&lt;номер&gt;</a:t>
            </a:fld>
            <a:endParaRPr b="0" lang="uk-UA" sz="1400" spc="-1" strike="noStrike">
              <a:latin typeface="Arial"/>
            </a:endParaRPr>
          </a:p>
        </p:txBody>
      </p:sp>
      <p:sp>
        <p:nvSpPr>
          <p:cNvPr id="150" name="PlaceHolder 1"/>
          <p:cNvSpPr>
            <a:spLocks noGrp="1"/>
          </p:cNvSpPr>
          <p:nvPr>
            <p:ph type="sldImg"/>
          </p:nvPr>
        </p:nvSpPr>
        <p:spPr>
          <a:xfrm>
            <a:off x="216000" y="812880"/>
            <a:ext cx="7127280" cy="4007880"/>
          </a:xfrm>
          <a:prstGeom prst="rect">
            <a:avLst/>
          </a:prstGeom>
          <a:ln w="0">
            <a:noFill/>
          </a:ln>
        </p:spPr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36840" cy="480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"/>
          <p:cNvSpPr/>
          <p:nvPr/>
        </p:nvSpPr>
        <p:spPr>
          <a:xfrm>
            <a:off x="4278240" y="10156680"/>
            <a:ext cx="3277800" cy="53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fld id="{AB1F1467-5736-4C5B-9164-6F7920C8670B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&lt;номер&gt;</a:t>
            </a:fld>
            <a:endParaRPr b="0" lang="uk-UA" sz="1400" spc="-1" strike="noStrike">
              <a:latin typeface="Arial"/>
            </a:endParaRPr>
          </a:p>
        </p:txBody>
      </p:sp>
      <p:sp>
        <p:nvSpPr>
          <p:cNvPr id="153" name="PlaceHolder 1"/>
          <p:cNvSpPr>
            <a:spLocks noGrp="1"/>
          </p:cNvSpPr>
          <p:nvPr>
            <p:ph type="sldImg"/>
          </p:nvPr>
        </p:nvSpPr>
        <p:spPr>
          <a:xfrm>
            <a:off x="216000" y="812880"/>
            <a:ext cx="7127280" cy="4007880"/>
          </a:xfrm>
          <a:prstGeom prst="rect">
            <a:avLst/>
          </a:prstGeom>
          <a:ln w="0">
            <a:noFill/>
          </a:ln>
        </p:spPr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36840" cy="480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160" cy="4005000"/>
          </a:xfrm>
          <a:prstGeom prst="rect">
            <a:avLst/>
          </a:prstGeom>
          <a:ln w="0">
            <a:noFill/>
          </a:ln>
        </p:spPr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36840" cy="480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157" name=""/>
          <p:cNvSpPr/>
          <p:nvPr/>
        </p:nvSpPr>
        <p:spPr>
          <a:xfrm>
            <a:off x="4278240" y="10156680"/>
            <a:ext cx="3277800" cy="53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fld id="{4665E5EB-2C2B-441E-A69A-AA8D1B39AC41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Segoe UI"/>
              </a:rPr>
              <a:t>&lt;номер&gt;</a:t>
            </a:fld>
            <a:endParaRPr b="0" lang="uk-UA" sz="14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4038480" y="6356520"/>
            <a:ext cx="4114440" cy="36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"/>
          <p:cNvSpPr/>
          <p:nvPr/>
        </p:nvSpPr>
        <p:spPr>
          <a:xfrm>
            <a:off x="4038480" y="6356520"/>
            <a:ext cx="4114440" cy="36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s://uk.wikipedia.org/wiki/&#1057;&#1091;&#1084;&#1089;&#1100;&#1082;&#1072;_&#1074;&#1091;&#1083;&#1080;&#1094;&#1103;_(&#1061;&#1072;&#1088;&#1082;&#1110;&#1074;)" TargetMode="External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0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"/>
          <p:cNvSpPr/>
          <p:nvPr/>
        </p:nvSpPr>
        <p:spPr>
          <a:xfrm>
            <a:off x="179280" y="1619280"/>
            <a:ext cx="11520360" cy="107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9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  <a:tab algn="l" pos="11231640"/>
              </a:tabLst>
            </a:pPr>
            <a:r>
              <a:rPr b="1" lang="uk-UA" sz="4800" spc="-1" strike="noStrike">
                <a:solidFill>
                  <a:srgbClr val="000000"/>
                </a:solidFill>
                <a:latin typeface="Times New Roman"/>
                <a:ea typeface="PMingLiU-ExtB"/>
              </a:rPr>
              <a:t>Сумська</a:t>
            </a:r>
            <a:r>
              <a:rPr b="1" lang="ru-RU" sz="4800" spc="-1" strike="noStrike">
                <a:solidFill>
                  <a:srgbClr val="000000"/>
                </a:solidFill>
                <a:latin typeface="Times New Roman"/>
                <a:ea typeface="PMingLiU-ExtB"/>
              </a:rPr>
              <a:t> - </a:t>
            </a:r>
            <a:r>
              <a:rPr b="1" lang="uk-UA" sz="4800" spc="-1" strike="noStrike">
                <a:solidFill>
                  <a:srgbClr val="000000"/>
                </a:solidFill>
                <a:latin typeface="Times New Roman"/>
                <a:ea typeface="PMingLiU-ExtB"/>
              </a:rPr>
              <a:t>найстаріша вулиця Харкова</a:t>
            </a:r>
            <a:endParaRPr b="0" lang="uk-UA" sz="4800" spc="-1" strike="noStrike">
              <a:latin typeface="Arial"/>
            </a:endParaRPr>
          </a:p>
        </p:txBody>
      </p:sp>
      <p:sp>
        <p:nvSpPr>
          <p:cNvPr id="85" name=""/>
          <p:cNvSpPr/>
          <p:nvPr/>
        </p:nvSpPr>
        <p:spPr>
          <a:xfrm>
            <a:off x="5219640" y="2700360"/>
            <a:ext cx="6972120" cy="251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uk-UA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Роботу виконав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uk-UA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1" lang="uk-UA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Пєвко Матвій Віталійович, </a:t>
            </a:r>
            <a:r>
              <a:rPr b="1" i="1" lang="uk-UA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  </a:t>
            </a:r>
            <a:r>
              <a:rPr b="1" lang="uk-UA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учень 10-Б класу 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uk-UA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Комунального закладу “Харківський ліцей № 107  Харківської міської ради “</a:t>
            </a:r>
            <a:r>
              <a:rPr b="1" lang="en-US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uk-UA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Науковий керівник: 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uk-UA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Косенко Світлана Михайлівна,</a:t>
            </a:r>
            <a:r>
              <a:rPr b="1" i="1" lang="uk-UA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 </a:t>
            </a:r>
            <a:r>
              <a:rPr b="1" lang="uk-UA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учитель історії   Комунального закладу “Харківський ліцей № 107 Харківської міської ради “, кваліфікаційна категорія «спеціаліст першої категорії». 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86" name=""/>
          <p:cNvSpPr/>
          <p:nvPr/>
        </p:nvSpPr>
        <p:spPr>
          <a:xfrm>
            <a:off x="4319640" y="6319800"/>
            <a:ext cx="2160000" cy="699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62"/>
              </a:spcBef>
              <a:spcAft>
                <a:spcPts val="62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uk-UA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Харків 2024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87" name=""/>
          <p:cNvSpPr/>
          <p:nvPr/>
        </p:nvSpPr>
        <p:spPr>
          <a:xfrm>
            <a:off x="22320" y="131760"/>
            <a:ext cx="12059640" cy="36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62"/>
              </a:spcBef>
              <a:spcAft>
                <a:spcPts val="62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  <a:tab algn="l" pos="11231640"/>
                <a:tab algn="l" pos="11680920"/>
              </a:tabLst>
            </a:pPr>
            <a:r>
              <a:rPr b="1" lang="ru-RU" sz="2400" spc="-1" strike="noStrike">
                <a:solidFill>
                  <a:srgbClr val="262626"/>
                </a:solidFill>
                <a:latin typeface="Times New Roman"/>
                <a:ea typeface="Microsoft YaHei"/>
              </a:rPr>
              <a:t>Всеукраїнський інтерактивний конкурс «МАН Юніор Дослідник» </a:t>
            </a:r>
            <a:r>
              <a:rPr b="1" lang="ru-RU" sz="2400" spc="-1" strike="noStrike">
                <a:solidFill>
                  <a:srgbClr val="262626"/>
                </a:solidFill>
                <a:latin typeface="Times New Roman"/>
                <a:ea typeface="DejaVu Sans"/>
              </a:rPr>
              <a:t>«Історик-юніор» </a:t>
            </a:r>
            <a:br/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ХАРКІВСЬКЕ ТЕРИТОРІАЛЬНЕ ВІДДІЛЕННЯ  МАН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88" name=""/>
          <p:cNvSpPr/>
          <p:nvPr/>
        </p:nvSpPr>
        <p:spPr>
          <a:xfrm>
            <a:off x="3600360" y="1014480"/>
            <a:ext cx="4858920" cy="425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62"/>
              </a:spcBef>
              <a:spcAft>
                <a:spcPts val="62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ru-RU" sz="2200" spc="-1" strike="noStrike">
                <a:solidFill>
                  <a:srgbClr val="262626"/>
                </a:solidFill>
                <a:latin typeface="Times New Roman"/>
                <a:ea typeface="DejaVu Sans"/>
              </a:rPr>
              <a:t>Екскурсійний маршрут</a:t>
            </a:r>
            <a:endParaRPr b="0" lang="uk-UA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"/>
          <p:cNvSpPr/>
          <p:nvPr/>
        </p:nvSpPr>
        <p:spPr>
          <a:xfrm>
            <a:off x="47520" y="133200"/>
            <a:ext cx="10512000" cy="132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83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uk-UA" sz="3600" spc="-1" strike="noStrike">
                <a:solidFill>
                  <a:srgbClr val="000000"/>
                </a:solidFill>
                <a:latin typeface="Arial Black"/>
                <a:ea typeface="DejaVu Sans"/>
              </a:rPr>
              <a:t>Картографія вулиці</a:t>
            </a:r>
            <a:endParaRPr b="0" lang="uk-UA" sz="3600" spc="-1" strike="noStrike"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2"/>
          <a:stretch/>
        </p:blipFill>
        <p:spPr>
          <a:xfrm>
            <a:off x="47520" y="1709640"/>
            <a:ext cx="3673080" cy="5148000"/>
          </a:xfrm>
          <a:prstGeom prst="rect">
            <a:avLst/>
          </a:prstGeom>
          <a:ln w="0">
            <a:noFill/>
          </a:ln>
        </p:spPr>
      </p:pic>
      <p:sp>
        <p:nvSpPr>
          <p:cNvPr id="126" name=""/>
          <p:cNvSpPr/>
          <p:nvPr/>
        </p:nvSpPr>
        <p:spPr>
          <a:xfrm>
            <a:off x="838080" y="6356520"/>
            <a:ext cx="2739960" cy="36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  <a:ea typeface="Segoe UI"/>
              </a:rPr>
              <a:t>17.1.24</a:t>
            </a:r>
            <a:endParaRPr b="0" lang="uk-UA" sz="1200" spc="-1" strike="noStrike"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3"/>
          <a:stretch/>
        </p:blipFill>
        <p:spPr>
          <a:xfrm>
            <a:off x="3713040" y="1709640"/>
            <a:ext cx="4176360" cy="5148000"/>
          </a:xfrm>
          <a:prstGeom prst="rect">
            <a:avLst/>
          </a:prstGeom>
          <a:ln w="0">
            <a:noFill/>
          </a:ln>
        </p:spPr>
      </p:pic>
      <p:pic>
        <p:nvPicPr>
          <p:cNvPr id="128" name="" descr=""/>
          <p:cNvPicPr/>
          <p:nvPr/>
        </p:nvPicPr>
        <p:blipFill>
          <a:blip r:embed="rId4"/>
          <a:stretch/>
        </p:blipFill>
        <p:spPr>
          <a:xfrm>
            <a:off x="7889760" y="1687680"/>
            <a:ext cx="4303440" cy="5169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"/>
          <p:cNvSpPr/>
          <p:nvPr/>
        </p:nvSpPr>
        <p:spPr>
          <a:xfrm>
            <a:off x="838080" y="365040"/>
            <a:ext cx="10515240" cy="1325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uk-UA" sz="4400" spc="-1" strike="noStrike">
                <a:solidFill>
                  <a:srgbClr val="000000"/>
                </a:solidFill>
                <a:latin typeface="Arial Black"/>
                <a:ea typeface="DejaVu Sans"/>
              </a:rPr>
              <a:t>Висновок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130" name=""/>
          <p:cNvSpPr/>
          <p:nvPr/>
        </p:nvSpPr>
        <p:spPr>
          <a:xfrm>
            <a:off x="838080" y="1690560"/>
            <a:ext cx="10689840" cy="4485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28600" indent="-228600">
              <a:lnSpc>
                <a:spcPct val="90000"/>
              </a:lnSpc>
              <a:spcBef>
                <a:spcPts val="1089"/>
              </a:spcBef>
              <a:spcAft>
                <a:spcPts val="88"/>
              </a:spcAft>
              <a:buClr>
                <a:srgbClr val="000000"/>
              </a:buClr>
              <a:buFont typeface="Arial"/>
              <a:buChar char="•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uk-UA" sz="3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Отже</a:t>
            </a:r>
            <a:r>
              <a:rPr b="1" lang="en-US" sz="3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b="1" lang="uk-UA" sz="3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розглянувши одну з версій історії походження Сумської вулиці, ми сьогодні отримаємо чимало нових цікавих питань та версій щодо походження її найдавніших історичних пам’яток, її архітектурної спадщини. </a:t>
            </a:r>
            <a:endParaRPr b="0" lang="uk-UA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>
            <a:alpha val="55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"/>
          <p:cNvSpPr/>
          <p:nvPr/>
        </p:nvSpPr>
        <p:spPr>
          <a:xfrm>
            <a:off x="647640" y="365040"/>
            <a:ext cx="10512000" cy="132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83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uk-UA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Список використаних джерел</a:t>
            </a:r>
            <a:endParaRPr b="0" lang="uk-UA" sz="3600" spc="-1" strike="noStrike">
              <a:latin typeface="Arial"/>
            </a:endParaRPr>
          </a:p>
        </p:txBody>
      </p:sp>
      <p:sp>
        <p:nvSpPr>
          <p:cNvPr id="132" name=""/>
          <p:cNvSpPr/>
          <p:nvPr/>
        </p:nvSpPr>
        <p:spPr>
          <a:xfrm>
            <a:off x="838080" y="1825560"/>
            <a:ext cx="10512360" cy="4347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3080">
              <a:lnSpc>
                <a:spcPct val="75000"/>
              </a:lnSpc>
              <a:spcBef>
                <a:spcPts val="1500"/>
              </a:spcBef>
              <a:spcAft>
                <a:spcPts val="88"/>
              </a:spcAft>
              <a:tabLst>
                <a:tab algn="l" pos="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1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“</a:t>
            </a:r>
            <a:r>
              <a:rPr b="0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Державний Архів Харківської області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”</a:t>
            </a:r>
            <a:endParaRPr b="0" lang="uk-UA" sz="2800" spc="-1" strike="noStrike">
              <a:latin typeface="Arial"/>
            </a:endParaRPr>
          </a:p>
          <a:p>
            <a:pPr marL="343080" indent="-343080">
              <a:lnSpc>
                <a:spcPct val="75000"/>
              </a:lnSpc>
              <a:spcBef>
                <a:spcPts val="1500"/>
              </a:spcBef>
              <a:spcAft>
                <a:spcPts val="88"/>
              </a:spcAft>
              <a:tabLst>
                <a:tab algn="l" pos="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Wikipedia : </a:t>
            </a:r>
            <a:r>
              <a:rPr b="0" lang="en-US" sz="28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1"/>
              </a:rPr>
              <a:t>https://uk.wikipedia.org/wiki/%D0%A1%D1%83%D0%BC%D1%81%D1%8C%D0%BA%D0%B0_%D0%B2%D1%83%D0%BB%D0%B8%D1%86%D1%8F_(%D0%A5%D0%B0%D1%80%D0%BA%D1%96%D0%B2)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133" name=""/>
          <p:cNvSpPr/>
          <p:nvPr/>
        </p:nvSpPr>
        <p:spPr>
          <a:xfrm>
            <a:off x="838080" y="6356520"/>
            <a:ext cx="2739960" cy="36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  <a:ea typeface="Segoe UI"/>
              </a:rPr>
              <a:t>17.1.24</a:t>
            </a:r>
            <a:endParaRPr b="0" lang="uk-UA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"/>
          <p:cNvSpPr/>
          <p:nvPr/>
        </p:nvSpPr>
        <p:spPr>
          <a:xfrm>
            <a:off x="0" y="295200"/>
            <a:ext cx="11353320" cy="1063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  <a:tab algn="l" pos="11231640"/>
              </a:tabLst>
            </a:pPr>
            <a:r>
              <a:rPr b="1" lang="uk-UA" sz="4400" spc="-1" strike="noStrike">
                <a:solidFill>
                  <a:srgbClr val="000000"/>
                </a:solidFill>
                <a:latin typeface="Arial Black"/>
                <a:ea typeface="DejaVu Sans"/>
              </a:rPr>
              <a:t>Актуальність теми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90" name=""/>
          <p:cNvSpPr/>
          <p:nvPr/>
        </p:nvSpPr>
        <p:spPr>
          <a:xfrm>
            <a:off x="0" y="1359000"/>
            <a:ext cx="11353320" cy="39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28600" indent="-228600">
              <a:lnSpc>
                <a:spcPct val="90000"/>
              </a:lnSpc>
              <a:spcBef>
                <a:spcPts val="1089"/>
              </a:spcBef>
              <a:spcAft>
                <a:spcPts val="88"/>
              </a:spcAft>
              <a:tabLst>
                <a:tab algn="l" pos="0"/>
              </a:tabLst>
            </a:pPr>
            <a:r>
              <a:rPr b="1" lang="uk-UA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</a:t>
            </a:r>
            <a:r>
              <a:rPr b="1" lang="uk-UA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Сьогодні Харків — одне з найбільших промислових, культурних і наукових центрів України. Продукція харківських підприємств знана далеко за межами нашої держави. Наше  місто, у якому працює Північно — Східний науковий  центр Національної Академії наук України,  є батьківщиною багатьох наукових відкриттів, що мають світове значення і я, харків'янин, завжди пишався і пишаюся своїм рідним містом.</a:t>
            </a:r>
            <a:endParaRPr b="0" lang="uk-UA" sz="3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89"/>
              </a:spcBef>
              <a:spcAft>
                <a:spcPts val="88"/>
              </a:spcAft>
              <a:tabLst>
                <a:tab algn="l" pos="0"/>
              </a:tabLst>
            </a:pPr>
            <a:endParaRPr b="0" lang="uk-UA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7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"/>
          <p:cNvSpPr/>
          <p:nvPr/>
        </p:nvSpPr>
        <p:spPr>
          <a:xfrm>
            <a:off x="838080" y="365040"/>
            <a:ext cx="10515240" cy="1325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uk-UA" sz="4400" spc="-1" strike="noStrike">
                <a:solidFill>
                  <a:srgbClr val="000000"/>
                </a:solidFill>
                <a:latin typeface="Arial Black"/>
                <a:ea typeface="DejaVu Sans"/>
              </a:rPr>
              <a:t>Мета 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92" name=""/>
          <p:cNvSpPr/>
          <p:nvPr/>
        </p:nvSpPr>
        <p:spPr>
          <a:xfrm>
            <a:off x="838080" y="1690560"/>
            <a:ext cx="10515240" cy="4485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28600" indent="-228600">
              <a:lnSpc>
                <a:spcPct val="90000"/>
              </a:lnSpc>
              <a:spcBef>
                <a:spcPts val="1089"/>
              </a:spcBef>
              <a:spcAft>
                <a:spcPts val="88"/>
              </a:spcAft>
              <a:buClr>
                <a:srgbClr val="000000"/>
              </a:buClr>
              <a:buFont typeface="Arial"/>
              <a:buChar char="•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uk-UA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Мета даної роботи полягає у тому, щоб на основі результатів власних досліджень, матеріалів досліджень науковців, архівних та інших матеріалів охарактеризувати основні версії походження Сумської вулиці, а основне завдання — простежити та дослідити історію походження найдавнішої вулиці Харкова.  </a:t>
            </a:r>
            <a:r>
              <a:rPr b="1" i="1" lang="uk-UA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   </a:t>
            </a:r>
            <a:br/>
            <a:r>
              <a:rPr b="1" i="1" lang="ru-RU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uk-UA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"/>
          <p:cNvSpPr/>
          <p:nvPr/>
        </p:nvSpPr>
        <p:spPr>
          <a:xfrm>
            <a:off x="838080" y="365040"/>
            <a:ext cx="10515240" cy="1325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i="1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 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94" name=""/>
          <p:cNvSpPr/>
          <p:nvPr/>
        </p:nvSpPr>
        <p:spPr>
          <a:xfrm>
            <a:off x="0" y="166680"/>
            <a:ext cx="12191760" cy="6910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28600" indent="-228600">
              <a:lnSpc>
                <a:spcPct val="90000"/>
              </a:lnSpc>
              <a:spcBef>
                <a:spcPts val="1089"/>
              </a:spcBef>
              <a:spcAft>
                <a:spcPts val="88"/>
              </a:spcAft>
              <a:tabLst>
                <a:tab algn="l" pos="0"/>
              </a:tabLst>
            </a:pPr>
            <a:r>
              <a:rPr b="1" lang="uk-UA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    </a:t>
            </a:r>
            <a:r>
              <a:rPr b="1" lang="uk-UA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Наукова новизна досліджень полягає у спробі на основі власних досліджень, критичного аналізу досягнень історіографії, а також систематизації використаних джерел проаналізувати версії походження назви найстарішої вулиці Харкова. Зокрема, багато відповідей з даної теми я отримав завдяки роботам таких відомих науковцям, як Багалій Д.І., </a:t>
            </a:r>
            <a:r>
              <a:rPr b="1" lang="uk-UA" sz="3200" spc="-1" strike="noStrike">
                <a:solidFill>
                  <a:srgbClr val="000000"/>
                </a:solidFill>
                <a:latin typeface="Times New Roman"/>
                <a:ea typeface="Segoe UI Black"/>
              </a:rPr>
              <a:t>Дьяченко Н. Т. Лейбфрейд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Segoe UI Black"/>
              </a:rPr>
              <a:t> А. Ю., Полякова Ю. Ю, Прокопенко І. Ф. та інші.</a:t>
            </a:r>
            <a:endParaRPr b="0" lang="uk-UA" sz="3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89"/>
              </a:spcBef>
              <a:spcAft>
                <a:spcPts val="88"/>
              </a:spcAft>
              <a:tabLst>
                <a:tab algn="l" pos="0"/>
              </a:tabLst>
            </a:pPr>
            <a:endParaRPr b="0" lang="uk-UA" sz="320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2"/>
          <a:stretch/>
        </p:blipFill>
        <p:spPr>
          <a:xfrm>
            <a:off x="-19080" y="3657600"/>
            <a:ext cx="3076200" cy="3200040"/>
          </a:xfrm>
          <a:prstGeom prst="rect">
            <a:avLst/>
          </a:prstGeom>
          <a:ln w="0">
            <a:noFill/>
          </a:ln>
        </p:spPr>
      </p:pic>
      <p:pic>
        <p:nvPicPr>
          <p:cNvPr id="96" name="" descr=""/>
          <p:cNvPicPr/>
          <p:nvPr/>
        </p:nvPicPr>
        <p:blipFill>
          <a:blip r:embed="rId3"/>
          <a:stretch/>
        </p:blipFill>
        <p:spPr>
          <a:xfrm>
            <a:off x="4218120" y="3657600"/>
            <a:ext cx="3303000" cy="3200040"/>
          </a:xfrm>
          <a:prstGeom prst="rect">
            <a:avLst/>
          </a:prstGeom>
          <a:ln w="0">
            <a:noFill/>
          </a:ln>
        </p:spPr>
      </p:pic>
      <p:pic>
        <p:nvPicPr>
          <p:cNvPr id="97" name="" descr=""/>
          <p:cNvPicPr/>
          <p:nvPr/>
        </p:nvPicPr>
        <p:blipFill>
          <a:blip r:embed="rId4"/>
          <a:stretch/>
        </p:blipFill>
        <p:spPr>
          <a:xfrm>
            <a:off x="8907480" y="3657600"/>
            <a:ext cx="3303360" cy="3200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"/>
          <p:cNvSpPr/>
          <p:nvPr/>
        </p:nvSpPr>
        <p:spPr>
          <a:xfrm>
            <a:off x="360360" y="293760"/>
            <a:ext cx="7343280" cy="96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uk-UA" sz="4400" spc="-1" strike="noStrike">
                <a:solidFill>
                  <a:srgbClr val="000000"/>
                </a:solidFill>
                <a:latin typeface="Arial Black"/>
                <a:ea typeface="DejaVu Sans"/>
              </a:rPr>
              <a:t>Небагато історії</a:t>
            </a:r>
            <a:br/>
            <a:endParaRPr b="0" lang="uk-UA" sz="4400" spc="-1" strike="noStrike">
              <a:latin typeface="Arial"/>
            </a:endParaRPr>
          </a:p>
        </p:txBody>
      </p:sp>
      <p:sp>
        <p:nvSpPr>
          <p:cNvPr id="99" name=""/>
          <p:cNvSpPr/>
          <p:nvPr/>
        </p:nvSpPr>
        <p:spPr>
          <a:xfrm>
            <a:off x="0" y="743040"/>
            <a:ext cx="12060000" cy="519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28600" indent="-228600">
              <a:lnSpc>
                <a:spcPct val="90000"/>
              </a:lnSpc>
              <a:spcBef>
                <a:spcPts val="1089"/>
              </a:spcBef>
              <a:spcAft>
                <a:spcPts val="88"/>
              </a:spcAft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Calibri"/>
              </a:rPr>
              <a:t>        </a:t>
            </a:r>
            <a:r>
              <a:rPr b="1" lang="ru-RU" sz="20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1" lang="uk-UA" sz="3200" spc="-1" strike="noStrike">
                <a:solidFill>
                  <a:srgbClr val="000000"/>
                </a:solidFill>
                <a:latin typeface="Times New Roman"/>
                <a:ea typeface="Calibri"/>
              </a:rPr>
              <a:t>Є інформація з архівних матеріалів що найстаріша вулиця Харкова зявилася у 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Calibri"/>
              </a:rPr>
              <a:t>XVII </a:t>
            </a:r>
            <a:r>
              <a:rPr b="1" lang="uk-UA" sz="3200" spc="-1" strike="noStrike">
                <a:solidFill>
                  <a:srgbClr val="000000"/>
                </a:solidFill>
                <a:latin typeface="Times New Roman"/>
                <a:ea typeface="Calibri"/>
              </a:rPr>
              <a:t>столітті. Ще тоді вона розташовувалась за межами Харківської фортеці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Calibri"/>
              </a:rPr>
              <a:t>. </a:t>
            </a:r>
            <a:r>
              <a:rPr b="1" lang="uk-UA" sz="3200" spc="-1" strike="noStrike">
                <a:solidFill>
                  <a:srgbClr val="000000"/>
                </a:solidFill>
                <a:latin typeface="Times New Roman"/>
                <a:ea typeface="Calibri"/>
              </a:rPr>
              <a:t>Також є теорія що попутно тому як розвивалася фортеця також робила і вулиця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Calibri"/>
              </a:rPr>
              <a:t>. </a:t>
            </a:r>
            <a:r>
              <a:rPr b="1" lang="uk-UA" sz="3200" spc="-1" strike="noStrike">
                <a:solidFill>
                  <a:srgbClr val="000000"/>
                </a:solidFill>
                <a:latin typeface="Times New Roman"/>
                <a:ea typeface="Calibri"/>
              </a:rPr>
              <a:t> За даними Д.І.Багалія та І.Ф.Прокопенка вулиця стала однією з перших та основних магістралей міста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b="0" lang="uk-UA" sz="3200" spc="-1" strike="noStrike">
              <a:latin typeface="Arial"/>
            </a:endParaRPr>
          </a:p>
        </p:txBody>
      </p:sp>
      <p:pic>
        <p:nvPicPr>
          <p:cNvPr id="100" name="" descr=""/>
          <p:cNvPicPr/>
          <p:nvPr/>
        </p:nvPicPr>
        <p:blipFill>
          <a:blip r:embed="rId2"/>
          <a:stretch/>
        </p:blipFill>
        <p:spPr>
          <a:xfrm>
            <a:off x="6119640" y="3413160"/>
            <a:ext cx="5530680" cy="3444480"/>
          </a:xfrm>
          <a:prstGeom prst="rect">
            <a:avLst/>
          </a:prstGeom>
          <a:ln w="0">
            <a:noFill/>
          </a:ln>
        </p:spPr>
      </p:pic>
      <p:pic>
        <p:nvPicPr>
          <p:cNvPr id="101" name="" descr=""/>
          <p:cNvPicPr/>
          <p:nvPr/>
        </p:nvPicPr>
        <p:blipFill>
          <a:blip r:embed="rId3"/>
          <a:stretch/>
        </p:blipFill>
        <p:spPr>
          <a:xfrm>
            <a:off x="476280" y="3419640"/>
            <a:ext cx="5103360" cy="3274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"/>
          <p:cNvSpPr/>
          <p:nvPr/>
        </p:nvSpPr>
        <p:spPr>
          <a:xfrm>
            <a:off x="0" y="0"/>
            <a:ext cx="11353320" cy="1690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  <a:tab algn="l" pos="11231640"/>
              </a:tabLst>
            </a:pPr>
            <a:r>
              <a:rPr b="1" lang="uk-UA" sz="4400" spc="-1" strike="noStrike">
                <a:solidFill>
                  <a:srgbClr val="000000"/>
                </a:solidFill>
                <a:latin typeface="Arial Black"/>
                <a:ea typeface="DejaVu Sans"/>
              </a:rPr>
              <a:t>Намагання перейменувати вулицю</a:t>
            </a:r>
            <a:br/>
            <a:endParaRPr b="0" lang="uk-UA" sz="4400" spc="-1" strike="noStrike">
              <a:latin typeface="Arial"/>
            </a:endParaRPr>
          </a:p>
        </p:txBody>
      </p:sp>
      <p:sp>
        <p:nvSpPr>
          <p:cNvPr id="103" name=""/>
          <p:cNvSpPr/>
          <p:nvPr/>
        </p:nvSpPr>
        <p:spPr>
          <a:xfrm>
            <a:off x="0" y="692280"/>
            <a:ext cx="12060000" cy="4392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28600" indent="-228600">
              <a:lnSpc>
                <a:spcPct val="90000"/>
              </a:lnSpc>
              <a:spcBef>
                <a:spcPts val="1089"/>
              </a:spcBef>
              <a:spcAft>
                <a:spcPts val="88"/>
              </a:spcAft>
              <a:buClr>
                <a:srgbClr val="000000"/>
              </a:buClr>
              <a:buFont typeface="Arial"/>
              <a:buChar char="•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  <a:tab algn="l" pos="11231640"/>
                <a:tab algn="l" pos="11680920"/>
              </a:tabLst>
            </a:pPr>
            <a:br/>
            <a:r>
              <a:rPr b="0" lang="ru-RU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У 1909 р в</a:t>
            </a: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она могла мати ім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’</a:t>
            </a: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я Миколи Гоголя але така доля випала Кокошкінській вулиці яка досі має таку назву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. </a:t>
            </a: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Ще одна спроба була 25 січня 1919 року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коли Харків вже був у руках більшовиків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тоді її й назвали на честь одного з засновників комуністичної партії Німеччини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Карла Лібкнехта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. </a:t>
            </a: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Коли ж була німецька окупація (1942-1943) вулиця отримала свою попередню назву назад  за рішенням Міськуправи від 7 вересня 1942 року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. </a:t>
            </a: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А історична назва повернулася до вулиці аж 2 жовтня 1945 року</a:t>
            </a:r>
            <a:r>
              <a:rPr b="1" lang="en-US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br/>
            <a:r>
              <a:rPr b="1" lang="uk-UA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uk-UA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89"/>
              </a:spcBef>
              <a:spcAft>
                <a:spcPts val="88"/>
              </a:spcAft>
              <a:tabLst>
                <a:tab algn="l" pos="0"/>
              </a:tabLst>
            </a:pPr>
            <a:endParaRPr b="0" lang="uk-UA" sz="2200" spc="-1" strike="noStrike">
              <a:latin typeface="Arial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2"/>
          <a:stretch/>
        </p:blipFill>
        <p:spPr>
          <a:xfrm>
            <a:off x="225360" y="3330720"/>
            <a:ext cx="4993920" cy="3330000"/>
          </a:xfrm>
          <a:prstGeom prst="rect">
            <a:avLst/>
          </a:prstGeom>
          <a:ln w="0">
            <a:noFill/>
          </a:ln>
        </p:spPr>
      </p:pic>
      <p:pic>
        <p:nvPicPr>
          <p:cNvPr id="105" name="" descr=""/>
          <p:cNvPicPr/>
          <p:nvPr/>
        </p:nvPicPr>
        <p:blipFill>
          <a:blip r:embed="rId3"/>
          <a:stretch/>
        </p:blipFill>
        <p:spPr>
          <a:xfrm>
            <a:off x="5759280" y="3240000"/>
            <a:ext cx="2649240" cy="1590480"/>
          </a:xfrm>
          <a:prstGeom prst="rect">
            <a:avLst/>
          </a:prstGeom>
          <a:ln w="0">
            <a:noFill/>
          </a:ln>
        </p:spPr>
      </p:pic>
      <p:pic>
        <p:nvPicPr>
          <p:cNvPr id="106" name="" descr=""/>
          <p:cNvPicPr/>
          <p:nvPr/>
        </p:nvPicPr>
        <p:blipFill>
          <a:blip r:embed="rId4"/>
          <a:stretch/>
        </p:blipFill>
        <p:spPr>
          <a:xfrm>
            <a:off x="5630760" y="5008680"/>
            <a:ext cx="2828520" cy="1829880"/>
          </a:xfrm>
          <a:prstGeom prst="rect">
            <a:avLst/>
          </a:prstGeom>
          <a:ln w="0">
            <a:noFill/>
          </a:ln>
        </p:spPr>
      </p:pic>
      <p:pic>
        <p:nvPicPr>
          <p:cNvPr id="107" name="" descr=""/>
          <p:cNvPicPr/>
          <p:nvPr/>
        </p:nvPicPr>
        <p:blipFill>
          <a:blip r:embed="rId5"/>
          <a:stretch/>
        </p:blipFill>
        <p:spPr>
          <a:xfrm>
            <a:off x="8866080" y="3240000"/>
            <a:ext cx="3012840" cy="1701360"/>
          </a:xfrm>
          <a:prstGeom prst="rect">
            <a:avLst/>
          </a:prstGeom>
          <a:ln w="0">
            <a:noFill/>
          </a:ln>
        </p:spPr>
      </p:pic>
      <p:pic>
        <p:nvPicPr>
          <p:cNvPr id="108" name="" descr=""/>
          <p:cNvPicPr/>
          <p:nvPr/>
        </p:nvPicPr>
        <p:blipFill>
          <a:blip r:embed="rId6"/>
          <a:stretch/>
        </p:blipFill>
        <p:spPr>
          <a:xfrm>
            <a:off x="8820000" y="5040360"/>
            <a:ext cx="3192120" cy="180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"/>
          <p:cNvSpPr/>
          <p:nvPr/>
        </p:nvSpPr>
        <p:spPr>
          <a:xfrm>
            <a:off x="-22320" y="0"/>
            <a:ext cx="12385440" cy="6921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alphaModFix amt="25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3080">
              <a:lnSpc>
                <a:spcPct val="107000"/>
              </a:lnSpc>
              <a:spcBef>
                <a:spcPts val="1500"/>
              </a:spcBef>
              <a:spcAft>
                <a:spcPts val="862"/>
              </a:spcAft>
              <a:tabLst>
                <a:tab algn="l" pos="0"/>
              </a:tabLst>
            </a:pPr>
            <a:br/>
            <a:r>
              <a:rPr b="0" lang="en-US" sz="2200" spc="-1" strike="noStrike">
                <a:solidFill>
                  <a:srgbClr val="000000"/>
                </a:solidFill>
                <a:latin typeface="Times New Roman"/>
                <a:ea typeface="Calibri"/>
              </a:rPr>
              <a:t>    </a:t>
            </a:r>
            <a:r>
              <a:rPr b="1" lang="ru-RU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На картинці справа ми можемо побачити “</a:t>
            </a:r>
            <a:r>
              <a:rPr b="1" lang="uk-UA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Дзеркальний струмінь</a:t>
            </a:r>
            <a:r>
              <a:rPr b="1" lang="ru-RU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” </a:t>
            </a:r>
            <a:r>
              <a:rPr b="1" lang="uk-UA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це дуже красива архітектурна будівля але чи ви знали що колись на її місці тут було Старе кладовище</a:t>
            </a:r>
            <a:r>
              <a:rPr b="1" lang="ru-RU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? </a:t>
            </a:r>
            <a:r>
              <a:rPr b="1" lang="uk-UA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А починаючи з 1783 року тут стояла кам</a:t>
            </a:r>
            <a:r>
              <a:rPr b="1" lang="ru-RU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’</a:t>
            </a:r>
            <a:r>
              <a:rPr b="1" lang="uk-UA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яна церква Жон-Мироносиць яка замінила попередню церкву</a:t>
            </a:r>
            <a:r>
              <a:rPr b="1" lang="ru-RU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. </a:t>
            </a:r>
            <a:r>
              <a:rPr b="1" lang="uk-UA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Після доволі багато часу (1813-1819р) церква знову була перебудована за кошти купецтва на цей раз у псевдоруському </a:t>
            </a:r>
            <a:r>
              <a:rPr b="1" lang="ru-RU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“</a:t>
            </a:r>
            <a:r>
              <a:rPr b="1" lang="uk-UA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цегляному</a:t>
            </a:r>
            <a:r>
              <a:rPr b="1" lang="ru-RU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” </a:t>
            </a:r>
            <a:r>
              <a:rPr b="1" lang="uk-UA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стилі</a:t>
            </a: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(</a:t>
            </a:r>
            <a:r>
              <a:rPr b="1" lang="uk-UA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за проєктом архітектора Є</a:t>
            </a:r>
            <a:r>
              <a:rPr b="1" lang="ru-RU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.А</a:t>
            </a: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r>
              <a:rPr b="1" lang="uk-UA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Васильєва)</a:t>
            </a: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b="0" lang="uk-UA" sz="2600" spc="-1" strike="noStrike">
              <a:latin typeface="Arial"/>
            </a:endParaRPr>
          </a:p>
        </p:txBody>
      </p:sp>
      <p:sp>
        <p:nvSpPr>
          <p:cNvPr id="110" name=""/>
          <p:cNvSpPr/>
          <p:nvPr/>
        </p:nvSpPr>
        <p:spPr>
          <a:xfrm>
            <a:off x="838080" y="8397720"/>
            <a:ext cx="2739960" cy="502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1" name="" descr=""/>
          <p:cNvPicPr/>
          <p:nvPr/>
        </p:nvPicPr>
        <p:blipFill>
          <a:blip r:embed="rId3"/>
          <a:stretch/>
        </p:blipFill>
        <p:spPr>
          <a:xfrm>
            <a:off x="-22320" y="3278160"/>
            <a:ext cx="3865320" cy="3579480"/>
          </a:xfrm>
          <a:prstGeom prst="rect">
            <a:avLst/>
          </a:prstGeom>
          <a:ln w="0">
            <a:noFill/>
          </a:ln>
        </p:spPr>
      </p:pic>
      <p:pic>
        <p:nvPicPr>
          <p:cNvPr id="112" name="" descr=""/>
          <p:cNvPicPr/>
          <p:nvPr/>
        </p:nvPicPr>
        <p:blipFill>
          <a:blip r:embed="rId4"/>
          <a:stretch/>
        </p:blipFill>
        <p:spPr>
          <a:xfrm>
            <a:off x="7397640" y="3278160"/>
            <a:ext cx="4800240" cy="3579480"/>
          </a:xfrm>
          <a:prstGeom prst="rect">
            <a:avLst/>
          </a:prstGeom>
          <a:ln w="0">
            <a:noFill/>
          </a:ln>
        </p:spPr>
      </p:pic>
      <p:pic>
        <p:nvPicPr>
          <p:cNvPr id="113" name="" descr=""/>
          <p:cNvPicPr/>
          <p:nvPr/>
        </p:nvPicPr>
        <p:blipFill>
          <a:blip r:embed="rId5"/>
          <a:stretch/>
        </p:blipFill>
        <p:spPr>
          <a:xfrm>
            <a:off x="3843360" y="3278160"/>
            <a:ext cx="3553920" cy="357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"/>
          <p:cNvSpPr/>
          <p:nvPr/>
        </p:nvSpPr>
        <p:spPr>
          <a:xfrm>
            <a:off x="824040" y="135000"/>
            <a:ext cx="10515240" cy="944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uk-UA" sz="4400" spc="-1" strike="noStrike">
                <a:solidFill>
                  <a:srgbClr val="000000"/>
                </a:solidFill>
                <a:latin typeface="Arial Black"/>
                <a:ea typeface="DejaVu Sans"/>
              </a:rPr>
              <a:t>Звідки пішла назва 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115" name=""/>
          <p:cNvSpPr/>
          <p:nvPr/>
        </p:nvSpPr>
        <p:spPr>
          <a:xfrm>
            <a:off x="120600" y="1033560"/>
            <a:ext cx="12072600" cy="364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>
              <a:lnSpc>
                <a:spcPct val="90000"/>
              </a:lnSpc>
              <a:spcBef>
                <a:spcPts val="1089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  <a:tab algn="l" pos="11231640"/>
                <a:tab algn="l" pos="11680920"/>
              </a:tabLst>
            </a:pP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    </a:t>
            </a: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Якби оригінально це не було але вулиця бере своє ім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’</a:t>
            </a: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я від дороги яка вела до міста Суми що проходила тут у 17 столітті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. </a:t>
            </a: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І це зазначено у Харківському намісництві 1788 року цитую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:”</a:t>
            </a: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З Харкова через Золочів до Сум, а звідти до Хрущової , Новгорода , Сиварського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. </a:t>
            </a: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Вулиця бере свій початок на площі Конституції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і на перехресті з вулицею Дерев</a:t>
            </a:r>
            <a:r>
              <a:rPr b="1" lang="en-US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’</a:t>
            </a: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янка перетворlanakosenko@ukr.netюється на Харківське шосе</a:t>
            </a:r>
            <a:endParaRPr b="0" lang="uk-UA" sz="2400" spc="-1" strike="noStrike"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2"/>
          <a:stretch/>
        </p:blipFill>
        <p:spPr>
          <a:xfrm>
            <a:off x="360360" y="3419640"/>
            <a:ext cx="3411360" cy="3271320"/>
          </a:xfrm>
          <a:prstGeom prst="rect">
            <a:avLst/>
          </a:prstGeom>
          <a:ln w="0">
            <a:noFill/>
          </a:ln>
        </p:spPr>
      </p:pic>
      <p:pic>
        <p:nvPicPr>
          <p:cNvPr id="117" name="" descr=""/>
          <p:cNvPicPr/>
          <p:nvPr/>
        </p:nvPicPr>
        <p:blipFill>
          <a:blip r:embed="rId3"/>
          <a:stretch/>
        </p:blipFill>
        <p:spPr>
          <a:xfrm>
            <a:off x="4125960" y="3419640"/>
            <a:ext cx="3612600" cy="3288600"/>
          </a:xfrm>
          <a:prstGeom prst="rect">
            <a:avLst/>
          </a:prstGeom>
          <a:ln w="0">
            <a:noFill/>
          </a:ln>
        </p:spPr>
      </p:pic>
      <p:pic>
        <p:nvPicPr>
          <p:cNvPr id="118" name="" descr=""/>
          <p:cNvPicPr/>
          <p:nvPr/>
        </p:nvPicPr>
        <p:blipFill>
          <a:blip r:embed="rId4"/>
          <a:stretch/>
        </p:blipFill>
        <p:spPr>
          <a:xfrm>
            <a:off x="8147160" y="3348000"/>
            <a:ext cx="3552480" cy="331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"/>
          <p:cNvSpPr/>
          <p:nvPr/>
        </p:nvSpPr>
        <p:spPr>
          <a:xfrm>
            <a:off x="-95400" y="-1108080"/>
            <a:ext cx="10512360" cy="293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"/>
          <p:cNvSpPr/>
          <p:nvPr/>
        </p:nvSpPr>
        <p:spPr>
          <a:xfrm>
            <a:off x="-384120" y="404640"/>
            <a:ext cx="12577320" cy="576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3080">
              <a:lnSpc>
                <a:spcPct val="75000"/>
              </a:lnSpc>
              <a:spcBef>
                <a:spcPts val="1500"/>
              </a:spcBef>
              <a:spcAft>
                <a:spcPts val="88"/>
              </a:spcAft>
              <a:tabLst>
                <a:tab algn="l" pos="0"/>
              </a:tabLst>
            </a:pPr>
            <a:br/>
            <a:r>
              <a:rPr b="0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    </a:t>
            </a:r>
            <a:r>
              <a:rPr b="1" lang="uk-UA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Під час війни вулиця зазнала багато шкоди від окупанта 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b="1" lang="uk-UA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було пошкоджено багато будівель і це заділо одного з моїх друзів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,</a:t>
            </a:r>
            <a:r>
              <a:rPr b="1" lang="uk-UA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 дім якого влучила ракета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,</a:t>
            </a:r>
            <a:r>
              <a:rPr b="1" lang="uk-UA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повністю зруйнувавши його домівку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br/>
            <a:endParaRPr b="0" lang="uk-UA" sz="3200" spc="-1" strike="noStrike">
              <a:latin typeface="Arial"/>
            </a:endParaRPr>
          </a:p>
        </p:txBody>
      </p:sp>
      <p:sp>
        <p:nvSpPr>
          <p:cNvPr id="121" name=""/>
          <p:cNvSpPr/>
          <p:nvPr/>
        </p:nvSpPr>
        <p:spPr>
          <a:xfrm>
            <a:off x="838080" y="6356520"/>
            <a:ext cx="2739960" cy="36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spcBef>
                <a:spcPts val="88"/>
              </a:spcBef>
              <a:spcAft>
                <a:spcPts val="88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  <a:ea typeface="Segoe UI"/>
              </a:rPr>
              <a:t>17.1.24</a:t>
            </a:r>
            <a:endParaRPr b="0" lang="uk-UA" sz="1200" spc="-1" strike="noStrike"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2"/>
          <a:stretch/>
        </p:blipFill>
        <p:spPr>
          <a:xfrm>
            <a:off x="0" y="3284640"/>
            <a:ext cx="5447880" cy="3573000"/>
          </a:xfrm>
          <a:prstGeom prst="rect">
            <a:avLst/>
          </a:prstGeom>
          <a:ln w="0">
            <a:noFill/>
          </a:ln>
        </p:spPr>
      </p:pic>
      <p:pic>
        <p:nvPicPr>
          <p:cNvPr id="123" name="" descr=""/>
          <p:cNvPicPr/>
          <p:nvPr/>
        </p:nvPicPr>
        <p:blipFill>
          <a:blip r:embed="rId3"/>
          <a:stretch/>
        </p:blipFill>
        <p:spPr>
          <a:xfrm>
            <a:off x="5448240" y="3282840"/>
            <a:ext cx="6744960" cy="357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</TotalTime>
  <Application>LibreOffice/7.2.2.2$Windows_X86_64 LibreOffice_project/02b2acce88a210515b4a5bb2e46cbfb63fe97d56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2024-01-15T21:01:39Z</dcterms:created>
  <dc:creator>Matvey Pevko</dc:creator>
  <dc:description/>
  <dc:language>uk-UA</dc:language>
  <cp:lastModifiedBy/>
  <dcterms:modified xsi:type="dcterms:W3CDTF">2024-04-11T22:56:22Z</dcterms:modified>
  <cp:revision>38</cp:revision>
  <dc:subject/>
  <dc:title>Сумська - найстаріша вулиця Харкова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Широкоэкранный_x0000_</vt:lpwstr>
  </property>
  <property fmtid="{D5CDD505-2E9C-101B-9397-08002B2CF9AE}" pid="3" name="Slides">
    <vt:i4>9</vt:i4>
  </property>
</Properties>
</file>