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303" r:id="rId3"/>
    <p:sldId id="300" r:id="rId4"/>
    <p:sldId id="295" r:id="rId5"/>
    <p:sldId id="296" r:id="rId6"/>
    <p:sldId id="301" r:id="rId7"/>
    <p:sldId id="297" r:id="rId8"/>
    <p:sldId id="302" r:id="rId9"/>
    <p:sldId id="294" r:id="rId10"/>
    <p:sldId id="282" r:id="rId1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129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ACFA43-65FA-41E0-84EB-5394F491BF78}" type="datetimeFigureOut">
              <a:rPr lang="uk-UA" smtClean="0"/>
              <a:pPr/>
              <a:t>10.04.2024</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839E6F-F291-4CA1-A67D-5AF9DD6032CE}" type="slidenum">
              <a:rPr lang="uk-UA" smtClean="0"/>
              <a:pPr/>
              <a:t>‹#›</a:t>
            </a:fld>
            <a:endParaRPr lang="uk-UA"/>
          </a:p>
        </p:txBody>
      </p:sp>
    </p:spTree>
    <p:extLst>
      <p:ext uri="{BB962C8B-B14F-4D97-AF65-F5344CB8AC3E}">
        <p14:creationId xmlns:p14="http://schemas.microsoft.com/office/powerpoint/2010/main" val="5051507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5" name="Овал 8"/>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lang="ru-RU" smtClean="0"/>
              <a:t>Образец заголовка</a:t>
            </a:r>
            <a:endParaRPr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6" name="Дата 6"/>
          <p:cNvSpPr>
            <a:spLocks noGrp="1"/>
          </p:cNvSpPr>
          <p:nvPr>
            <p:ph type="dt" sz="half" idx="10"/>
          </p:nvPr>
        </p:nvSpPr>
        <p:spPr/>
        <p:txBody>
          <a:bodyPr/>
          <a:lstStyle>
            <a:lvl1pPr>
              <a:defRPr/>
            </a:lvl1pPr>
            <a:extLst/>
          </a:lstStyle>
          <a:p>
            <a:pPr>
              <a:defRPr/>
            </a:pPr>
            <a:fld id="{AB1177A2-93A0-4099-87B7-754E58BCC5C3}" type="datetimeFigureOut">
              <a:rPr lang="ru-RU"/>
              <a:pPr>
                <a:defRPr/>
              </a:pPr>
              <a:t>10.04.2024</a:t>
            </a:fld>
            <a:endParaRPr lang="ru-RU"/>
          </a:p>
        </p:txBody>
      </p:sp>
      <p:sp>
        <p:nvSpPr>
          <p:cNvPr id="7" name="Нижний колонтитул 19"/>
          <p:cNvSpPr>
            <a:spLocks noGrp="1"/>
          </p:cNvSpPr>
          <p:nvPr>
            <p:ph type="ftr" sz="quarter" idx="11"/>
          </p:nvPr>
        </p:nvSpPr>
        <p:spPr/>
        <p:txBody>
          <a:bodyPr/>
          <a:lstStyle>
            <a:lvl1pPr>
              <a:defRPr/>
            </a:lvl1pPr>
            <a:extLst/>
          </a:lstStyle>
          <a:p>
            <a:pPr>
              <a:defRPr/>
            </a:pPr>
            <a:endParaRPr lang="ru-RU"/>
          </a:p>
        </p:txBody>
      </p:sp>
      <p:sp>
        <p:nvSpPr>
          <p:cNvPr id="8" name="Номер слайда 9"/>
          <p:cNvSpPr>
            <a:spLocks noGrp="1"/>
          </p:cNvSpPr>
          <p:nvPr>
            <p:ph type="sldNum" sz="quarter" idx="12"/>
          </p:nvPr>
        </p:nvSpPr>
        <p:spPr/>
        <p:txBody>
          <a:bodyPr/>
          <a:lstStyle>
            <a:lvl1pPr>
              <a:defRPr/>
            </a:lvl1pPr>
            <a:extLst/>
          </a:lstStyle>
          <a:p>
            <a:pPr>
              <a:defRPr/>
            </a:pPr>
            <a:fld id="{3C38AB0C-938F-42FC-A531-498E13186AA0}"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pPr>
              <a:defRPr/>
            </a:pPr>
            <a:fld id="{F1CDD0FF-B892-4BD8-B38A-670408A36C88}" type="datetimeFigureOut">
              <a:rPr lang="ru-RU"/>
              <a:pPr>
                <a:defRPr/>
              </a:pPr>
              <a:t>10.04.2024</a:t>
            </a:fld>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pPr>
              <a:defRPr/>
            </a:pPr>
            <a:fld id="{5DAD4703-7518-4AC0-A680-EF1DF81797F9}"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pPr>
              <a:defRPr/>
            </a:pPr>
            <a:fld id="{DFEF42DC-6C5F-4F81-9D76-9DCCF260478C}" type="datetimeFigureOut">
              <a:rPr lang="ru-RU"/>
              <a:pPr>
                <a:defRPr/>
              </a:pPr>
              <a:t>10.04.2024</a:t>
            </a:fld>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pPr>
              <a:defRPr/>
            </a:pPr>
            <a:fld id="{132B0A38-8978-45F7-9D6A-D08FEC2C02A3}"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pPr>
              <a:defRPr/>
            </a:pPr>
            <a:fld id="{FF22B0D3-42E8-4204-8DDC-B4394491687E}" type="datetimeFigureOut">
              <a:rPr lang="ru-RU"/>
              <a:pPr>
                <a:defRPr/>
              </a:pPr>
              <a:t>10.04.2024</a:t>
            </a:fld>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pPr>
              <a:defRPr/>
            </a:pPr>
            <a:fld id="{15946540-9851-43F5-9EC8-40175EAAB63A}"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Прямоугольник 6"/>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7" name="Овал 8"/>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ru-RU" smtClean="0"/>
              <a:t>Образец заголовка</a:t>
            </a:r>
            <a:endParaRPr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8" name="Дата 3"/>
          <p:cNvSpPr>
            <a:spLocks noGrp="1"/>
          </p:cNvSpPr>
          <p:nvPr>
            <p:ph type="dt" sz="half" idx="10"/>
          </p:nvPr>
        </p:nvSpPr>
        <p:spPr/>
        <p:txBody>
          <a:bodyPr/>
          <a:lstStyle>
            <a:lvl1pPr>
              <a:defRPr/>
            </a:lvl1pPr>
            <a:extLst/>
          </a:lstStyle>
          <a:p>
            <a:pPr>
              <a:defRPr/>
            </a:pPr>
            <a:fld id="{A6AE92F5-772D-4F40-9B4B-379CB94B24C7}" type="datetimeFigureOut">
              <a:rPr lang="ru-RU"/>
              <a:pPr>
                <a:defRPr/>
              </a:pPr>
              <a:t>10.04.2024</a:t>
            </a:fld>
            <a:endParaRPr lang="ru-RU"/>
          </a:p>
        </p:txBody>
      </p:sp>
      <p:sp>
        <p:nvSpPr>
          <p:cNvPr id="9" name="Нижний колонтитул 4"/>
          <p:cNvSpPr>
            <a:spLocks noGrp="1"/>
          </p:cNvSpPr>
          <p:nvPr>
            <p:ph type="ftr" sz="quarter" idx="11"/>
          </p:nvPr>
        </p:nvSpPr>
        <p:spPr/>
        <p:txBody>
          <a:bodyPr/>
          <a:lstStyle>
            <a:lvl1pPr>
              <a:defRPr/>
            </a:lvl1pPr>
            <a:extLst/>
          </a:lstStyle>
          <a:p>
            <a:pPr>
              <a:defRPr/>
            </a:pPr>
            <a:endParaRPr lang="ru-RU"/>
          </a:p>
        </p:txBody>
      </p:sp>
      <p:sp>
        <p:nvSpPr>
          <p:cNvPr id="10" name="Номер слайда 5"/>
          <p:cNvSpPr>
            <a:spLocks noGrp="1"/>
          </p:cNvSpPr>
          <p:nvPr>
            <p:ph type="sldNum" sz="quarter" idx="12"/>
          </p:nvPr>
        </p:nvSpPr>
        <p:spPr/>
        <p:txBody>
          <a:bodyPr/>
          <a:lstStyle>
            <a:lvl1pPr>
              <a:defRPr/>
            </a:lvl1pPr>
            <a:extLst/>
          </a:lstStyle>
          <a:p>
            <a:pPr>
              <a:defRPr/>
            </a:pPr>
            <a:fld id="{23AF15F0-7FA3-4FAF-AFF3-782BA014C62B}"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p>
            <a:r>
              <a:rPr lang="ru-RU" smtClean="0"/>
              <a:t>Образец заголовка</a:t>
            </a:r>
            <a:endParaRPr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3"/>
          <p:cNvSpPr>
            <a:spLocks noGrp="1"/>
          </p:cNvSpPr>
          <p:nvPr>
            <p:ph type="dt" sz="half" idx="10"/>
          </p:nvPr>
        </p:nvSpPr>
        <p:spPr/>
        <p:txBody>
          <a:bodyPr/>
          <a:lstStyle>
            <a:lvl1pPr>
              <a:defRPr/>
            </a:lvl1pPr>
          </a:lstStyle>
          <a:p>
            <a:pPr>
              <a:defRPr/>
            </a:pPr>
            <a:fld id="{140ABB81-8A35-4926-91E2-F39189AC6FAF}" type="datetimeFigureOut">
              <a:rPr lang="ru-RU"/>
              <a:pPr>
                <a:defRPr/>
              </a:pPr>
              <a:t>10.04.2024</a:t>
            </a:fld>
            <a:endParaRPr lang="ru-RU"/>
          </a:p>
        </p:txBody>
      </p:sp>
      <p:sp>
        <p:nvSpPr>
          <p:cNvPr id="6" name="Нижний колонтитул 9"/>
          <p:cNvSpPr>
            <a:spLocks noGrp="1"/>
          </p:cNvSpPr>
          <p:nvPr>
            <p:ph type="ftr" sz="quarter" idx="11"/>
          </p:nvPr>
        </p:nvSpPr>
        <p:spPr/>
        <p:txBody>
          <a:bodyPr/>
          <a:lstStyle>
            <a:lvl1pPr>
              <a:defRPr/>
            </a:lvl1pPr>
          </a:lstStyle>
          <a:p>
            <a:pPr>
              <a:defRPr/>
            </a:pPr>
            <a:endParaRPr lang="ru-RU"/>
          </a:p>
        </p:txBody>
      </p:sp>
      <p:sp>
        <p:nvSpPr>
          <p:cNvPr id="7" name="Номер слайда 21"/>
          <p:cNvSpPr>
            <a:spLocks noGrp="1"/>
          </p:cNvSpPr>
          <p:nvPr>
            <p:ph type="sldNum" sz="quarter" idx="12"/>
          </p:nvPr>
        </p:nvSpPr>
        <p:spPr/>
        <p:txBody>
          <a:bodyPr/>
          <a:lstStyle>
            <a:lvl1pPr>
              <a:defRPr/>
            </a:lvl1pPr>
          </a:lstStyle>
          <a:p>
            <a:pPr>
              <a:defRPr/>
            </a:pPr>
            <a:fld id="{C2A38599-4189-424D-8419-E48AFA3B6310}"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lstStyle>
            <a:lvl1pPr algn="ctr">
              <a:defRPr sz="4500" b="1" cap="none" baseline="0"/>
            </a:lvl1pPr>
            <a:extLst/>
          </a:lstStyle>
          <a:p>
            <a:r>
              <a:rPr lang="ru-RU" smtClean="0"/>
              <a:t>Образец заголовка</a:t>
            </a:r>
            <a:endParaRPr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lvl1pPr>
              <a:defRPr/>
            </a:lvl1pPr>
            <a:extLst/>
          </a:lstStyle>
          <a:p>
            <a:pPr>
              <a:defRPr/>
            </a:pPr>
            <a:fld id="{9B9F9826-7923-46C5-BC76-5AAE1595EFF8}" type="datetimeFigureOut">
              <a:rPr lang="ru-RU"/>
              <a:pPr>
                <a:defRPr/>
              </a:pPr>
              <a:t>10.04.2024</a:t>
            </a:fld>
            <a:endParaRPr lang="ru-RU"/>
          </a:p>
        </p:txBody>
      </p:sp>
      <p:sp>
        <p:nvSpPr>
          <p:cNvPr id="8" name="Нижний колонтитул 7"/>
          <p:cNvSpPr>
            <a:spLocks noGrp="1"/>
          </p:cNvSpPr>
          <p:nvPr>
            <p:ph type="ftr" sz="quarter" idx="11"/>
          </p:nvPr>
        </p:nvSpPr>
        <p:spPr/>
        <p:txBody>
          <a:bodyPr/>
          <a:lstStyle>
            <a:lvl1pPr>
              <a:defRPr/>
            </a:lvl1pPr>
            <a:extLst/>
          </a:lstStyle>
          <a:p>
            <a:pPr>
              <a:defRPr/>
            </a:pPr>
            <a:endParaRPr lang="ru-RU"/>
          </a:p>
        </p:txBody>
      </p:sp>
      <p:sp>
        <p:nvSpPr>
          <p:cNvPr id="9" name="Номер слайда 8"/>
          <p:cNvSpPr>
            <a:spLocks noGrp="1"/>
          </p:cNvSpPr>
          <p:nvPr>
            <p:ph type="sldNum" sz="quarter" idx="12"/>
          </p:nvPr>
        </p:nvSpPr>
        <p:spPr/>
        <p:txBody>
          <a:bodyPr/>
          <a:lstStyle>
            <a:lvl1pPr>
              <a:defRPr/>
            </a:lvl1pPr>
            <a:extLst/>
          </a:lstStyle>
          <a:p>
            <a:pPr>
              <a:defRPr/>
            </a:pPr>
            <a:fld id="{A40ED628-8495-44B9-85E1-617C589BB669}"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p>
            <a:r>
              <a:rPr lang="ru-RU" smtClean="0"/>
              <a:t>Образец заголовка</a:t>
            </a:r>
            <a:endParaRPr lang="en-US"/>
          </a:p>
        </p:txBody>
      </p:sp>
      <p:sp>
        <p:nvSpPr>
          <p:cNvPr id="3" name="Дата 23"/>
          <p:cNvSpPr>
            <a:spLocks noGrp="1"/>
          </p:cNvSpPr>
          <p:nvPr>
            <p:ph type="dt" sz="half" idx="10"/>
          </p:nvPr>
        </p:nvSpPr>
        <p:spPr/>
        <p:txBody>
          <a:bodyPr/>
          <a:lstStyle>
            <a:lvl1pPr>
              <a:defRPr/>
            </a:lvl1pPr>
          </a:lstStyle>
          <a:p>
            <a:pPr>
              <a:defRPr/>
            </a:pPr>
            <a:fld id="{A611E2EE-813F-48A0-A6C8-731DFE97D4E2}" type="datetimeFigureOut">
              <a:rPr lang="ru-RU"/>
              <a:pPr>
                <a:defRPr/>
              </a:pPr>
              <a:t>10.04.2024</a:t>
            </a:fld>
            <a:endParaRPr lang="ru-RU"/>
          </a:p>
        </p:txBody>
      </p:sp>
      <p:sp>
        <p:nvSpPr>
          <p:cNvPr id="4" name="Нижний колонтитул 9"/>
          <p:cNvSpPr>
            <a:spLocks noGrp="1"/>
          </p:cNvSpPr>
          <p:nvPr>
            <p:ph type="ftr" sz="quarter" idx="11"/>
          </p:nvPr>
        </p:nvSpPr>
        <p:spPr/>
        <p:txBody>
          <a:bodyPr/>
          <a:lstStyle>
            <a:lvl1pPr>
              <a:defRPr/>
            </a:lvl1pPr>
          </a:lstStyle>
          <a:p>
            <a:pPr>
              <a:defRPr/>
            </a:pPr>
            <a:endParaRPr lang="ru-RU"/>
          </a:p>
        </p:txBody>
      </p:sp>
      <p:sp>
        <p:nvSpPr>
          <p:cNvPr id="5" name="Номер слайда 21"/>
          <p:cNvSpPr>
            <a:spLocks noGrp="1"/>
          </p:cNvSpPr>
          <p:nvPr>
            <p:ph type="sldNum" sz="quarter" idx="12"/>
          </p:nvPr>
        </p:nvSpPr>
        <p:spPr/>
        <p:txBody>
          <a:bodyPr/>
          <a:lstStyle>
            <a:lvl1pPr>
              <a:defRPr/>
            </a:lvl1pPr>
          </a:lstStyle>
          <a:p>
            <a:pPr>
              <a:defRPr/>
            </a:pPr>
            <a:fld id="{BBEB15C6-18C2-434C-B9C7-3BE8F40A34C6}"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Прямоугольник 4"/>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Прямоугольник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Дата 1"/>
          <p:cNvSpPr>
            <a:spLocks noGrp="1"/>
          </p:cNvSpPr>
          <p:nvPr>
            <p:ph type="dt" sz="half" idx="10"/>
          </p:nvPr>
        </p:nvSpPr>
        <p:spPr/>
        <p:txBody>
          <a:bodyPr/>
          <a:lstStyle>
            <a:lvl1pPr>
              <a:defRPr/>
            </a:lvl1pPr>
            <a:extLst/>
          </a:lstStyle>
          <a:p>
            <a:pPr>
              <a:defRPr/>
            </a:pPr>
            <a:fld id="{FBFA7A08-8AA8-4078-B060-DF1FAEABFF88}" type="datetimeFigureOut">
              <a:rPr lang="ru-RU"/>
              <a:pPr>
                <a:defRPr/>
              </a:pPr>
              <a:t>10.04.2024</a:t>
            </a:fld>
            <a:endParaRPr lang="ru-RU"/>
          </a:p>
        </p:txBody>
      </p:sp>
      <p:sp>
        <p:nvSpPr>
          <p:cNvPr id="5" name="Нижний колонтитул 2"/>
          <p:cNvSpPr>
            <a:spLocks noGrp="1"/>
          </p:cNvSpPr>
          <p:nvPr>
            <p:ph type="ftr" sz="quarter" idx="11"/>
          </p:nvPr>
        </p:nvSpPr>
        <p:spPr/>
        <p:txBody>
          <a:bodyPr/>
          <a:lstStyle>
            <a:lvl1pPr>
              <a:defRPr/>
            </a:lvl1pPr>
            <a:extLst/>
          </a:lstStyle>
          <a:p>
            <a:pPr>
              <a:defRPr/>
            </a:pPr>
            <a:endParaRPr lang="ru-RU"/>
          </a:p>
        </p:txBody>
      </p:sp>
      <p:sp>
        <p:nvSpPr>
          <p:cNvPr id="6" name="Номер слайда 3"/>
          <p:cNvSpPr>
            <a:spLocks noGrp="1"/>
          </p:cNvSpPr>
          <p:nvPr>
            <p:ph type="sldNum" sz="quarter" idx="12"/>
          </p:nvPr>
        </p:nvSpPr>
        <p:spPr/>
        <p:txBody>
          <a:bodyPr/>
          <a:lstStyle>
            <a:lvl1pPr>
              <a:defRPr/>
            </a:lvl1pPr>
            <a:extLst/>
          </a:lstStyle>
          <a:p>
            <a:pPr>
              <a:defRPr/>
            </a:pPr>
            <a:fld id="{27A3FA53-366F-4B61-BD1B-5CFB47FFB62E}"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ru-RU" smtClean="0"/>
              <a:t>Образец заголовка</a:t>
            </a:r>
            <a:endParaRPr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lvl1pPr>
              <a:defRPr/>
            </a:lvl1pPr>
            <a:extLst/>
          </a:lstStyle>
          <a:p>
            <a:pPr>
              <a:defRPr/>
            </a:pPr>
            <a:fld id="{143635C0-6E84-441F-BE4D-D78DC7E221C6}" type="datetimeFigureOut">
              <a:rPr lang="ru-RU"/>
              <a:pPr>
                <a:defRPr/>
              </a:pPr>
              <a:t>10.04.2024</a:t>
            </a:fld>
            <a:endParaRPr lang="ru-RU"/>
          </a:p>
        </p:txBody>
      </p:sp>
      <p:sp>
        <p:nvSpPr>
          <p:cNvPr id="6" name="Нижний колонтитул 5"/>
          <p:cNvSpPr>
            <a:spLocks noGrp="1"/>
          </p:cNvSpPr>
          <p:nvPr>
            <p:ph type="ftr" sz="quarter" idx="11"/>
          </p:nvPr>
        </p:nvSpPr>
        <p:spPr/>
        <p:txBody>
          <a:bodyPr/>
          <a:lstStyle>
            <a:lvl1pPr>
              <a:defRPr/>
            </a:lvl1pPr>
            <a:extLst/>
          </a:lstStyle>
          <a:p>
            <a:pPr>
              <a:defRPr/>
            </a:pPr>
            <a:endParaRPr lang="ru-RU"/>
          </a:p>
        </p:txBody>
      </p:sp>
      <p:sp>
        <p:nvSpPr>
          <p:cNvPr id="7" name="Номер слайда 6"/>
          <p:cNvSpPr>
            <a:spLocks noGrp="1"/>
          </p:cNvSpPr>
          <p:nvPr>
            <p:ph type="sldNum" sz="quarter" idx="12"/>
          </p:nvPr>
        </p:nvSpPr>
        <p:spPr/>
        <p:txBody>
          <a:bodyPr/>
          <a:lstStyle>
            <a:lvl1pPr>
              <a:defRPr/>
            </a:lvl1pPr>
            <a:extLst/>
          </a:lstStyle>
          <a:p>
            <a:pPr>
              <a:defRPr/>
            </a:pPr>
            <a:fld id="{75DF4909-7AD5-4D19-9716-7D8997F4A684}"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Блок-схема: процесс 8"/>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Блок-схема: процесс 9"/>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ru-RU" smtClean="0"/>
              <a:t>Образец заголовка</a:t>
            </a:r>
            <a:endParaRPr lang="en-US"/>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ru-RU" smtClean="0"/>
              <a:t>Образец текста</a:t>
            </a:r>
          </a:p>
        </p:txBody>
      </p:sp>
      <p:sp>
        <p:nvSpPr>
          <p:cNvPr id="8" name="Дата 4"/>
          <p:cNvSpPr>
            <a:spLocks noGrp="1"/>
          </p:cNvSpPr>
          <p:nvPr>
            <p:ph type="dt" sz="half" idx="10"/>
          </p:nvPr>
        </p:nvSpPr>
        <p:spPr/>
        <p:txBody>
          <a:bodyPr/>
          <a:lstStyle>
            <a:lvl1pPr>
              <a:defRPr/>
            </a:lvl1pPr>
            <a:extLst/>
          </a:lstStyle>
          <a:p>
            <a:pPr>
              <a:defRPr/>
            </a:pPr>
            <a:fld id="{9D674D91-5E35-440F-A248-CC2AC7BCB0D9}" type="datetimeFigureOut">
              <a:rPr lang="ru-RU"/>
              <a:pPr>
                <a:defRPr/>
              </a:pPr>
              <a:t>10.04.2024</a:t>
            </a:fld>
            <a:endParaRPr lang="ru-RU"/>
          </a:p>
        </p:txBody>
      </p:sp>
      <p:sp>
        <p:nvSpPr>
          <p:cNvPr id="9" name="Нижний колонтитул 5"/>
          <p:cNvSpPr>
            <a:spLocks noGrp="1"/>
          </p:cNvSpPr>
          <p:nvPr>
            <p:ph type="ftr" sz="quarter" idx="11"/>
          </p:nvPr>
        </p:nvSpPr>
        <p:spPr/>
        <p:txBody>
          <a:bodyPr/>
          <a:lstStyle>
            <a:lvl1pPr>
              <a:defRPr/>
            </a:lvl1pPr>
            <a:extLst/>
          </a:lstStyle>
          <a:p>
            <a:pPr>
              <a:defRPr/>
            </a:pPr>
            <a:endParaRPr lang="ru-RU"/>
          </a:p>
        </p:txBody>
      </p:sp>
      <p:sp>
        <p:nvSpPr>
          <p:cNvPr id="10" name="Номер слайда 6"/>
          <p:cNvSpPr>
            <a:spLocks noGrp="1"/>
          </p:cNvSpPr>
          <p:nvPr>
            <p:ph type="sldNum" sz="quarter" idx="12"/>
          </p:nvPr>
        </p:nvSpPr>
        <p:spPr/>
        <p:txBody>
          <a:bodyPr/>
          <a:lstStyle>
            <a:lvl1pPr>
              <a:defRPr/>
            </a:lvl1pPr>
            <a:extLst/>
          </a:lstStyle>
          <a:p>
            <a:pPr>
              <a:defRPr/>
            </a:pPr>
            <a:fld id="{E706C78E-186C-474F-986D-C759AE6EDDBB}"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Овал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Прямоугольник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Заголовок 4"/>
          <p:cNvSpPr>
            <a:spLocks noGrp="1"/>
          </p:cNvSpPr>
          <p:nvPr>
            <p:ph type="title"/>
          </p:nvPr>
        </p:nvSpPr>
        <p:spPr>
          <a:xfrm>
            <a:off x="1435100" y="274638"/>
            <a:ext cx="7499350" cy="1143000"/>
          </a:xfrm>
          <a:prstGeom prst="rect">
            <a:avLst/>
          </a:prstGeom>
        </p:spPr>
        <p:txBody>
          <a:bodyPr anchor="ctr">
            <a:normAutofit/>
          </a:bodyPr>
          <a:lstStyle/>
          <a:p>
            <a:r>
              <a:rPr lang="ru-RU" smtClean="0"/>
              <a:t>Образец заголовка</a:t>
            </a:r>
            <a:endParaRPr lang="en-US"/>
          </a:p>
        </p:txBody>
      </p:sp>
      <p:sp>
        <p:nvSpPr>
          <p:cNvPr id="1033" name="Текст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smtClean="0">
                <a:solidFill>
                  <a:schemeClr val="bg2">
                    <a:shade val="50000"/>
                    <a:satMod val="200000"/>
                  </a:schemeClr>
                </a:solidFill>
                <a:latin typeface="+mn-lt"/>
              </a:defRPr>
            </a:lvl1pPr>
            <a:extLst/>
          </a:lstStyle>
          <a:p>
            <a:pPr>
              <a:defRPr/>
            </a:pPr>
            <a:fld id="{F30FE5B3-EDE8-4185-A40D-3DCF9014A9B4}" type="datetimeFigureOut">
              <a:rPr lang="ru-RU"/>
              <a:pPr>
                <a:defRPr/>
              </a:pPr>
              <a:t>10.04.2024</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endParaRPr lang="ru-RU"/>
          </a:p>
        </p:txBody>
      </p:sp>
      <p:sp>
        <p:nvSpPr>
          <p:cNvPr id="22" name="Номер слайда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smtClean="0">
                <a:solidFill>
                  <a:schemeClr val="bg2">
                    <a:shade val="50000"/>
                    <a:satMod val="200000"/>
                  </a:schemeClr>
                </a:solidFill>
                <a:effectLst/>
                <a:latin typeface="+mn-lt"/>
              </a:defRPr>
            </a:lvl1pPr>
            <a:extLst/>
          </a:lstStyle>
          <a:p>
            <a:pPr>
              <a:defRPr/>
            </a:pPr>
            <a:fld id="{DD53AEE5-AF89-40DF-A449-3E681968B74B}" type="slidenum">
              <a:rPr lang="ru-RU"/>
              <a:pPr>
                <a:defRPr/>
              </a:pPr>
              <a:t>‹#›</a:t>
            </a:fld>
            <a:endParaRPr lang="ru-RU"/>
          </a:p>
        </p:txBody>
      </p:sp>
      <p:sp>
        <p:nvSpPr>
          <p:cNvPr id="15" name="Прямоугольник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74" r:id="rId5"/>
    <p:sldLayoutId id="2147483669" r:id="rId6"/>
    <p:sldLayoutId id="2147483675" r:id="rId7"/>
    <p:sldLayoutId id="2147483676" r:id="rId8"/>
    <p:sldLayoutId id="2147483677" r:id="rId9"/>
    <p:sldLayoutId id="2147483668" r:id="rId10"/>
    <p:sldLayoutId id="2147483667" r:id="rId11"/>
  </p:sldLayoutIdLst>
  <p:txStyles>
    <p:title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Corbel" pitchFamily="34" charset="0"/>
        </a:defRPr>
      </a:lvl2pPr>
      <a:lvl3pPr algn="l" rtl="0" fontAlgn="base">
        <a:spcBef>
          <a:spcPct val="0"/>
        </a:spcBef>
        <a:spcAft>
          <a:spcPct val="0"/>
        </a:spcAft>
        <a:defRPr sz="4300">
          <a:solidFill>
            <a:srgbClr val="572314"/>
          </a:solidFill>
          <a:latin typeface="Corbel" pitchFamily="34" charset="0"/>
        </a:defRPr>
      </a:lvl3pPr>
      <a:lvl4pPr algn="l" rtl="0" fontAlgn="base">
        <a:spcBef>
          <a:spcPct val="0"/>
        </a:spcBef>
        <a:spcAft>
          <a:spcPct val="0"/>
        </a:spcAft>
        <a:defRPr sz="4300">
          <a:solidFill>
            <a:srgbClr val="572314"/>
          </a:solidFill>
          <a:latin typeface="Corbel" pitchFamily="34" charset="0"/>
        </a:defRPr>
      </a:lvl4pPr>
      <a:lvl5pPr algn="l" rtl="0" fontAlgn="base">
        <a:spcBef>
          <a:spcPct val="0"/>
        </a:spcBef>
        <a:spcAft>
          <a:spcPct val="0"/>
        </a:spcAft>
        <a:defRPr sz="4300">
          <a:solidFill>
            <a:srgbClr val="572314"/>
          </a:solidFill>
          <a:latin typeface="Corbel" pitchFamily="34" charset="0"/>
        </a:defRPr>
      </a:lvl5pPr>
      <a:lvl6pPr marL="457200" algn="l" rtl="0" fontAlgn="base">
        <a:spcBef>
          <a:spcPct val="0"/>
        </a:spcBef>
        <a:spcAft>
          <a:spcPct val="0"/>
        </a:spcAft>
        <a:defRPr sz="4300">
          <a:solidFill>
            <a:srgbClr val="572314"/>
          </a:solidFill>
          <a:latin typeface="Corbel" pitchFamily="34" charset="0"/>
        </a:defRPr>
      </a:lvl6pPr>
      <a:lvl7pPr marL="914400" algn="l" rtl="0" fontAlgn="base">
        <a:spcBef>
          <a:spcPct val="0"/>
        </a:spcBef>
        <a:spcAft>
          <a:spcPct val="0"/>
        </a:spcAft>
        <a:defRPr sz="4300">
          <a:solidFill>
            <a:srgbClr val="572314"/>
          </a:solidFill>
          <a:latin typeface="Corbel" pitchFamily="34" charset="0"/>
        </a:defRPr>
      </a:lvl7pPr>
      <a:lvl8pPr marL="1371600" algn="l" rtl="0" fontAlgn="base">
        <a:spcBef>
          <a:spcPct val="0"/>
        </a:spcBef>
        <a:spcAft>
          <a:spcPct val="0"/>
        </a:spcAft>
        <a:defRPr sz="4300">
          <a:solidFill>
            <a:srgbClr val="572314"/>
          </a:solidFill>
          <a:latin typeface="Corbel" pitchFamily="34" charset="0"/>
        </a:defRPr>
      </a:lvl8pPr>
      <a:lvl9pPr marL="1828800" algn="l" rtl="0" fontAlgn="base">
        <a:spcBef>
          <a:spcPct val="0"/>
        </a:spcBef>
        <a:spcAft>
          <a:spcPct val="0"/>
        </a:spcAft>
        <a:defRPr sz="4300">
          <a:solidFill>
            <a:srgbClr val="572314"/>
          </a:solidFill>
          <a:latin typeface="Corbel" pitchFamily="34" charset="0"/>
        </a:defRPr>
      </a:lvl9pPr>
      <a:extLst/>
    </p:titleStyle>
    <p:body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metanit.com/python/tutorial/"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url.li/odobn"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uk.wikipedia.org/wiki" TargetMode="External"/><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00166" y="714356"/>
            <a:ext cx="7407275" cy="1473200"/>
          </a:xfrm>
        </p:spPr>
        <p:txBody>
          <a:bodyPr>
            <a:normAutofit fontScale="90000"/>
          </a:bodyPr>
          <a:lstStyle/>
          <a:p>
            <a:pPr fontAlgn="auto">
              <a:spcAft>
                <a:spcPts val="0"/>
              </a:spcAft>
              <a:defRPr/>
            </a:pPr>
            <a:r>
              <a:rPr lang="ru-RU" sz="3200" b="1" dirty="0">
                <a:solidFill>
                  <a:schemeClr val="tx2">
                    <a:satMod val="130000"/>
                  </a:schemeClr>
                </a:solidFill>
              </a:rPr>
              <a:t>ПРИРОДА ТА ОСОБЛИВОСТІ </a:t>
            </a:r>
            <a:r>
              <a:rPr lang="ru-RU" sz="3200" b="1" dirty="0" smtClean="0">
                <a:solidFill>
                  <a:schemeClr val="tx2">
                    <a:satMod val="130000"/>
                  </a:schemeClr>
                </a:solidFill>
              </a:rPr>
              <a:t/>
            </a:r>
            <a:br>
              <a:rPr lang="ru-RU" sz="3200" b="1" dirty="0" smtClean="0">
                <a:solidFill>
                  <a:schemeClr val="tx2">
                    <a:satMod val="130000"/>
                  </a:schemeClr>
                </a:solidFill>
              </a:rPr>
            </a:br>
            <a:r>
              <a:rPr lang="ru-RU" sz="3200" b="1" dirty="0" smtClean="0">
                <a:solidFill>
                  <a:schemeClr val="tx2">
                    <a:satMod val="130000"/>
                  </a:schemeClr>
                </a:solidFill>
              </a:rPr>
              <a:t>ТРАЄКТОРІЙ </a:t>
            </a:r>
            <a:r>
              <a:rPr lang="ru-RU" sz="3200" b="1" dirty="0">
                <a:solidFill>
                  <a:schemeClr val="tx2">
                    <a:satMod val="130000"/>
                  </a:schemeClr>
                </a:solidFill>
              </a:rPr>
              <a:t>РУХУ</a:t>
            </a:r>
            <a:br>
              <a:rPr lang="ru-RU" sz="3200" b="1" dirty="0">
                <a:solidFill>
                  <a:schemeClr val="tx2">
                    <a:satMod val="130000"/>
                  </a:schemeClr>
                </a:solidFill>
              </a:rPr>
            </a:br>
            <a:r>
              <a:rPr lang="ru-RU" sz="3200" b="1" dirty="0">
                <a:solidFill>
                  <a:schemeClr val="tx2">
                    <a:satMod val="130000"/>
                  </a:schemeClr>
                </a:solidFill>
              </a:rPr>
              <a:t>НАВКОЛОЗЕМНИХ АСТЕРОЇДІВ</a:t>
            </a:r>
          </a:p>
        </p:txBody>
      </p:sp>
      <p:sp>
        <p:nvSpPr>
          <p:cNvPr id="3" name="Подзаголовок 2"/>
          <p:cNvSpPr>
            <a:spLocks noGrp="1"/>
          </p:cNvSpPr>
          <p:nvPr>
            <p:ph type="subTitle" idx="1"/>
          </p:nvPr>
        </p:nvSpPr>
        <p:spPr>
          <a:xfrm>
            <a:off x="1258888" y="3573462"/>
            <a:ext cx="7407275" cy="2355867"/>
          </a:xfrm>
        </p:spPr>
        <p:txBody>
          <a:bodyPr>
            <a:normAutofit fontScale="77500" lnSpcReduction="20000"/>
          </a:bodyPr>
          <a:lstStyle/>
          <a:p>
            <a:pPr fontAlgn="auto">
              <a:spcAft>
                <a:spcPts val="0"/>
              </a:spcAft>
              <a:buFont typeface="Wingdings 2"/>
              <a:buNone/>
              <a:defRPr/>
            </a:pPr>
            <a:r>
              <a:rPr lang="uk-UA" dirty="0">
                <a:effectLst>
                  <a:outerShdw blurRad="38100" dist="38100" dir="2700000" algn="tl">
                    <a:srgbClr val="000000">
                      <a:alpha val="43137"/>
                    </a:srgbClr>
                  </a:outerShdw>
                </a:effectLst>
              </a:rPr>
              <a:t>Роботу </a:t>
            </a:r>
            <a:r>
              <a:rPr lang="uk-UA" dirty="0" smtClean="0">
                <a:effectLst>
                  <a:outerShdw blurRad="38100" dist="38100" dir="2700000" algn="tl">
                    <a:srgbClr val="000000">
                      <a:alpha val="43137"/>
                    </a:srgbClr>
                  </a:outerShdw>
                </a:effectLst>
              </a:rPr>
              <a:t>виконала:</a:t>
            </a:r>
            <a:endParaRPr lang="uk-UA" dirty="0">
              <a:effectLst>
                <a:outerShdw blurRad="38100" dist="38100" dir="2700000" algn="tl">
                  <a:srgbClr val="000000">
                    <a:alpha val="43137"/>
                  </a:srgbClr>
                </a:outerShdw>
              </a:effectLst>
            </a:endParaRPr>
          </a:p>
          <a:p>
            <a:pPr marL="0" fontAlgn="auto">
              <a:spcAft>
                <a:spcPts val="0"/>
              </a:spcAft>
              <a:buFont typeface="Wingdings 2"/>
              <a:buNone/>
              <a:defRPr/>
            </a:pPr>
            <a:r>
              <a:rPr lang="uk-UA" dirty="0" smtClean="0">
                <a:effectLst>
                  <a:outerShdw blurRad="38100" dist="38100" dir="2700000" algn="tl">
                    <a:srgbClr val="000000">
                      <a:alpha val="43137"/>
                    </a:srgbClr>
                  </a:outerShdw>
                </a:effectLst>
              </a:rPr>
              <a:t>Прудиус Вікторія</a:t>
            </a:r>
          </a:p>
          <a:p>
            <a:pPr marL="0" fontAlgn="auto">
              <a:spcAft>
                <a:spcPts val="0"/>
              </a:spcAft>
              <a:buFont typeface="Wingdings 2"/>
              <a:buNone/>
              <a:defRPr/>
            </a:pPr>
            <a:r>
              <a:rPr lang="uk-UA" dirty="0" smtClean="0">
                <a:effectLst>
                  <a:outerShdw blurRad="38100" dist="38100" dir="2700000" algn="tl">
                    <a:srgbClr val="000000">
                      <a:alpha val="43137"/>
                    </a:srgbClr>
                  </a:outerShdw>
                </a:effectLst>
              </a:rPr>
              <a:t>учениця 10 класу </a:t>
            </a:r>
            <a:endParaRPr lang="uk-UA" dirty="0">
              <a:effectLst>
                <a:outerShdw blurRad="38100" dist="38100" dir="2700000" algn="tl">
                  <a:srgbClr val="000000">
                    <a:alpha val="43137"/>
                  </a:srgbClr>
                </a:outerShdw>
              </a:effectLst>
            </a:endParaRPr>
          </a:p>
          <a:p>
            <a:pPr fontAlgn="auto">
              <a:spcAft>
                <a:spcPts val="0"/>
              </a:spcAft>
              <a:buFont typeface="Wingdings 2"/>
              <a:buNone/>
              <a:defRPr/>
            </a:pPr>
            <a:r>
              <a:rPr lang="uk-UA" dirty="0" smtClean="0">
                <a:effectLst>
                  <a:outerShdw blurRad="38100" dist="38100" dir="2700000" algn="tl">
                    <a:srgbClr val="000000">
                      <a:alpha val="43137"/>
                    </a:srgbClr>
                  </a:outerShdw>
                </a:effectLst>
              </a:rPr>
              <a:t>комунального закладу </a:t>
            </a:r>
          </a:p>
          <a:p>
            <a:pPr fontAlgn="auto">
              <a:spcAft>
                <a:spcPts val="0"/>
              </a:spcAft>
              <a:buFont typeface="Wingdings 2"/>
              <a:buNone/>
              <a:defRPr/>
            </a:pPr>
            <a:r>
              <a:rPr lang="uk-UA" dirty="0" smtClean="0">
                <a:effectLst>
                  <a:outerShdw blurRad="38100" dist="38100" dir="2700000" algn="tl">
                    <a:srgbClr val="000000">
                      <a:alpha val="43137"/>
                    </a:srgbClr>
                  </a:outerShdw>
                </a:effectLst>
              </a:rPr>
              <a:t>“Косарський ліцей</a:t>
            </a:r>
          </a:p>
          <a:p>
            <a:pPr fontAlgn="auto">
              <a:spcAft>
                <a:spcPts val="0"/>
              </a:spcAft>
              <a:buFont typeface="Wingdings 2"/>
              <a:buNone/>
              <a:defRPr/>
            </a:pPr>
            <a:r>
              <a:rPr lang="uk-UA" dirty="0" err="1" smtClean="0">
                <a:effectLst>
                  <a:outerShdw blurRad="38100" dist="38100" dir="2700000" algn="tl">
                    <a:srgbClr val="000000">
                      <a:alpha val="43137"/>
                    </a:srgbClr>
                  </a:outerShdw>
                </a:effectLst>
              </a:rPr>
              <a:t>Кам’янської</a:t>
            </a:r>
            <a:r>
              <a:rPr lang="uk-UA" dirty="0" smtClean="0">
                <a:effectLst>
                  <a:outerShdw blurRad="38100" dist="38100" dir="2700000" algn="tl">
                    <a:srgbClr val="000000">
                      <a:alpha val="43137"/>
                    </a:srgbClr>
                  </a:outerShdw>
                </a:effectLst>
              </a:rPr>
              <a:t> міської ради</a:t>
            </a:r>
          </a:p>
          <a:p>
            <a:pPr fontAlgn="auto">
              <a:spcAft>
                <a:spcPts val="0"/>
              </a:spcAft>
              <a:defRPr/>
            </a:pPr>
            <a:r>
              <a:rPr lang="uk-UA" dirty="0">
                <a:effectLst>
                  <a:outerShdw blurRad="38100" dist="38100" dir="2700000" algn="tl">
                    <a:srgbClr val="000000">
                      <a:alpha val="43137"/>
                    </a:srgbClr>
                  </a:outerShdw>
                </a:effectLst>
              </a:rPr>
              <a:t>Черкаської області”</a:t>
            </a:r>
          </a:p>
          <a:p>
            <a:pPr fontAlgn="auto">
              <a:spcAft>
                <a:spcPts val="0"/>
              </a:spcAft>
              <a:buFont typeface="Wingdings 2"/>
              <a:buNone/>
              <a:defRPr/>
            </a:pPr>
            <a:endParaRPr lang="uk-UA" dirty="0">
              <a:effectLst>
                <a:outerShdw blurRad="38100" dist="38100" dir="2700000" algn="tl">
                  <a:srgbClr val="000000">
                    <a:alpha val="43137"/>
                  </a:srgbClr>
                </a:outerShdw>
              </a:effectLst>
            </a:endParaRPr>
          </a:p>
          <a:p>
            <a:pPr fontAlgn="auto">
              <a:spcAft>
                <a:spcPts val="0"/>
              </a:spcAft>
              <a:buFont typeface="Wingdings 2"/>
              <a:buNone/>
              <a:defRPr/>
            </a:pPr>
            <a:endParaRPr lang="uk-UA" dirty="0"/>
          </a:p>
        </p:txBody>
      </p:sp>
      <p:sp>
        <p:nvSpPr>
          <p:cNvPr id="4" name="TextBox 3"/>
          <p:cNvSpPr txBox="1"/>
          <p:nvPr/>
        </p:nvSpPr>
        <p:spPr>
          <a:xfrm>
            <a:off x="5148064" y="3573016"/>
            <a:ext cx="3672408" cy="2215991"/>
          </a:xfrm>
          <a:prstGeom prst="rect">
            <a:avLst/>
          </a:prstGeom>
          <a:noFill/>
        </p:spPr>
        <p:txBody>
          <a:bodyPr wrap="square" rtlCol="0">
            <a:spAutoFit/>
          </a:bodyPr>
          <a:lstStyle/>
          <a:p>
            <a:r>
              <a:rPr lang="uk-UA" sz="2000" dirty="0">
                <a:effectLst>
                  <a:outerShdw blurRad="38100" dist="38100" dir="2700000" algn="tl">
                    <a:srgbClr val="000000">
                      <a:alpha val="43137"/>
                    </a:srgbClr>
                  </a:outerShdw>
                </a:effectLst>
                <a:latin typeface="Corbel" panose="020B0503020204020204" pitchFamily="34" charset="0"/>
              </a:rPr>
              <a:t>Наукові керівники:</a:t>
            </a:r>
          </a:p>
          <a:p>
            <a:r>
              <a:rPr lang="uk-UA" sz="2000" dirty="0">
                <a:effectLst>
                  <a:outerShdw blurRad="38100" dist="38100" dir="2700000" algn="tl">
                    <a:srgbClr val="000000">
                      <a:alpha val="43137"/>
                    </a:srgbClr>
                  </a:outerShdw>
                </a:effectLst>
                <a:latin typeface="Corbel" panose="020B0503020204020204" pitchFamily="34" charset="0"/>
              </a:rPr>
              <a:t>Легенька Наталія Антонівна, учитель </a:t>
            </a:r>
            <a:r>
              <a:rPr lang="uk-UA" sz="2000" dirty="0" smtClean="0">
                <a:effectLst>
                  <a:outerShdw blurRad="38100" dist="38100" dir="2700000" algn="tl">
                    <a:srgbClr val="000000">
                      <a:alpha val="43137"/>
                    </a:srgbClr>
                  </a:outerShdw>
                </a:effectLst>
                <a:latin typeface="Corbel" panose="020B0503020204020204" pitchFamily="34" charset="0"/>
              </a:rPr>
              <a:t>фізики, </a:t>
            </a:r>
            <a:endParaRPr lang="uk-UA" sz="2000" dirty="0">
              <a:effectLst>
                <a:outerShdw blurRad="38100" dist="38100" dir="2700000" algn="tl">
                  <a:srgbClr val="000000">
                    <a:alpha val="43137"/>
                  </a:srgbClr>
                </a:outerShdw>
              </a:effectLst>
              <a:latin typeface="Corbel" panose="020B0503020204020204" pitchFamily="34" charset="0"/>
            </a:endParaRPr>
          </a:p>
          <a:p>
            <a:r>
              <a:rPr lang="uk-UA" sz="2000" dirty="0" smtClean="0">
                <a:effectLst>
                  <a:outerShdw blurRad="38100" dist="38100" dir="2700000" algn="tl">
                    <a:srgbClr val="000000">
                      <a:alpha val="43137"/>
                    </a:srgbClr>
                  </a:outerShdw>
                </a:effectLst>
                <a:latin typeface="Corbel" panose="020B0503020204020204" pitchFamily="34" charset="0"/>
              </a:rPr>
              <a:t>Лосєва </a:t>
            </a:r>
            <a:r>
              <a:rPr lang="uk-UA" sz="2000" dirty="0">
                <a:effectLst>
                  <a:outerShdw blurRad="38100" dist="38100" dir="2700000" algn="tl">
                    <a:srgbClr val="000000">
                      <a:alpha val="43137"/>
                    </a:srgbClr>
                  </a:outerShdw>
                </a:effectLst>
                <a:latin typeface="Corbel" panose="020B0503020204020204" pitchFamily="34" charset="0"/>
              </a:rPr>
              <a:t>Ольга Миколаївна,</a:t>
            </a:r>
          </a:p>
          <a:p>
            <a:r>
              <a:rPr lang="uk-UA" sz="2000" dirty="0">
                <a:effectLst>
                  <a:outerShdw blurRad="38100" dist="38100" dir="2700000" algn="tl">
                    <a:srgbClr val="000000">
                      <a:alpha val="43137"/>
                    </a:srgbClr>
                  </a:outerShdw>
                </a:effectLst>
                <a:latin typeface="Corbel" panose="020B0503020204020204" pitchFamily="34" charset="0"/>
              </a:rPr>
              <a:t>заступник директора з навчально-виховної роботи</a:t>
            </a:r>
          </a:p>
          <a:p>
            <a:endParaRPr lang="uk-UA" dirty="0"/>
          </a:p>
        </p:txBody>
      </p:sp>
      <p:sp>
        <p:nvSpPr>
          <p:cNvPr id="5" name="TextBox 4"/>
          <p:cNvSpPr txBox="1"/>
          <p:nvPr/>
        </p:nvSpPr>
        <p:spPr>
          <a:xfrm>
            <a:off x="4088674" y="6156012"/>
            <a:ext cx="1440160" cy="369332"/>
          </a:xfrm>
          <a:prstGeom prst="rect">
            <a:avLst/>
          </a:prstGeom>
          <a:noFill/>
        </p:spPr>
        <p:txBody>
          <a:bodyPr wrap="square" rtlCol="0">
            <a:spAutoFit/>
          </a:bodyPr>
          <a:lstStyle/>
          <a:p>
            <a:r>
              <a:rPr lang="uk-UA" dirty="0" smtClean="0">
                <a:effectLst>
                  <a:outerShdw blurRad="38100" dist="38100" dir="2700000" algn="tl">
                    <a:srgbClr val="000000">
                      <a:alpha val="43137"/>
                    </a:srgbClr>
                  </a:outerShdw>
                </a:effectLst>
                <a:latin typeface="Corbel" panose="020B0503020204020204" pitchFamily="34" charset="0"/>
              </a:rPr>
              <a:t>С. Косарі</a:t>
            </a:r>
            <a:endParaRPr lang="uk-UA" dirty="0">
              <a:effectLst>
                <a:outerShdw blurRad="38100" dist="38100" dir="2700000" algn="tl">
                  <a:srgbClr val="000000">
                    <a:alpha val="43137"/>
                  </a:srgbClr>
                </a:outerShdw>
              </a:effectLst>
              <a:latin typeface="Corbel" panose="020B0503020204020204" pitchFamily="34" charset="0"/>
            </a:endParaRPr>
          </a:p>
        </p:txBody>
      </p:sp>
      <p:sp>
        <p:nvSpPr>
          <p:cNvPr id="6" name="TextBox 5"/>
          <p:cNvSpPr txBox="1"/>
          <p:nvPr/>
        </p:nvSpPr>
        <p:spPr>
          <a:xfrm>
            <a:off x="2123728" y="245839"/>
            <a:ext cx="5688632" cy="369332"/>
          </a:xfrm>
          <a:prstGeom prst="rect">
            <a:avLst/>
          </a:prstGeom>
          <a:noFill/>
        </p:spPr>
        <p:txBody>
          <a:bodyPr wrap="square" rtlCol="0">
            <a:spAutoFit/>
          </a:bodyPr>
          <a:lstStyle/>
          <a:p>
            <a:r>
              <a:rPr lang="uk-UA" dirty="0">
                <a:solidFill>
                  <a:schemeClr val="bg2">
                    <a:lumMod val="25000"/>
                  </a:schemeClr>
                </a:solidFill>
                <a:effectLst>
                  <a:outerShdw blurRad="38100" dist="38100" dir="2700000" algn="tl">
                    <a:srgbClr val="000000">
                      <a:alpha val="43137"/>
                    </a:srgbClr>
                  </a:outerShdw>
                </a:effectLst>
                <a:latin typeface="Corbel" panose="020B0503020204020204" pitchFamily="34" charset="0"/>
              </a:rPr>
              <a:t>Черкаське територіальне відділення МАН України</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115616" y="274320"/>
            <a:ext cx="7818072" cy="6683072"/>
          </a:xfrm>
        </p:spPr>
        <p:txBody>
          <a:bodyPr>
            <a:normAutofit fontScale="90000"/>
          </a:bodyPr>
          <a:lstStyle/>
          <a:p>
            <a:r>
              <a:rPr lang="uk-UA" sz="2000" b="1" dirty="0">
                <a:effectLst/>
              </a:rPr>
              <a:t>СПИСОК ВИКОРИСТАНИХ ДЖЕРЕЛ</a:t>
            </a:r>
            <a:r>
              <a:rPr lang="uk-UA" sz="1800" dirty="0">
                <a:effectLst/>
              </a:rPr>
              <a:t/>
            </a:r>
            <a:br>
              <a:rPr lang="uk-UA" sz="1800" dirty="0">
                <a:effectLst/>
              </a:rPr>
            </a:br>
            <a:r>
              <a:rPr lang="uk-UA" sz="1800" b="1" dirty="0">
                <a:effectLst/>
              </a:rPr>
              <a:t> </a:t>
            </a:r>
            <a:r>
              <a:rPr lang="uk-UA" sz="1800" dirty="0">
                <a:effectLst/>
              </a:rPr>
              <a:t/>
            </a:r>
            <a:br>
              <a:rPr lang="uk-UA" sz="1800" dirty="0">
                <a:effectLst/>
              </a:rPr>
            </a:br>
            <a:r>
              <a:rPr lang="uk-UA" sz="1800" dirty="0">
                <a:effectLst/>
              </a:rPr>
              <a:t>1. </a:t>
            </a:r>
            <a:r>
              <a:rPr lang="uk-UA" sz="1800" dirty="0" err="1">
                <a:effectLst/>
              </a:rPr>
              <a:t>Аністратенко</a:t>
            </a:r>
            <a:r>
              <a:rPr lang="uk-UA" sz="1800" dirty="0">
                <a:effectLst/>
              </a:rPr>
              <a:t> В. О., Федоров В. Г. Математичне планування експериментів в АПК /  О.В. </a:t>
            </a:r>
            <a:r>
              <a:rPr lang="uk-UA" sz="1800" dirty="0" err="1">
                <a:effectLst/>
              </a:rPr>
              <a:t>Аністратенко</a:t>
            </a:r>
            <a:r>
              <a:rPr lang="uk-UA" sz="1800" dirty="0">
                <a:effectLst/>
              </a:rPr>
              <a:t>, В.Г. Федоров - Київ: Вища школа, 1993. — 375 с.</a:t>
            </a:r>
            <a:br>
              <a:rPr lang="uk-UA" sz="1800" dirty="0">
                <a:effectLst/>
              </a:rPr>
            </a:br>
            <a:r>
              <a:rPr lang="uk-UA" sz="1800" dirty="0">
                <a:effectLst/>
              </a:rPr>
              <a:t>2. Астероїди // Астрономічний енциклопедичний словник / за </a:t>
            </a:r>
            <a:r>
              <a:rPr lang="uk-UA" sz="1800" dirty="0" err="1">
                <a:effectLst/>
              </a:rPr>
              <a:t>заг</a:t>
            </a:r>
            <a:r>
              <a:rPr lang="uk-UA" sz="1800" dirty="0">
                <a:effectLst/>
              </a:rPr>
              <a:t>. ред. І. А. </a:t>
            </a:r>
            <a:r>
              <a:rPr lang="uk-UA" sz="1800" dirty="0" err="1">
                <a:effectLst/>
              </a:rPr>
              <a:t>Климишина</a:t>
            </a:r>
            <a:r>
              <a:rPr lang="uk-UA" sz="1800" dirty="0">
                <a:effectLst/>
              </a:rPr>
              <a:t> та А. О. Корсунь. — Львів : </a:t>
            </a:r>
            <a:r>
              <a:rPr lang="uk-UA" sz="1800" dirty="0" err="1">
                <a:effectLst/>
              </a:rPr>
              <a:t>Голов</a:t>
            </a:r>
            <a:r>
              <a:rPr lang="uk-UA" sz="1800" dirty="0">
                <a:effectLst/>
              </a:rPr>
              <a:t>. астроном. обсерваторія НАН України : Львів. </a:t>
            </a:r>
            <a:r>
              <a:rPr lang="uk-UA" sz="1800" dirty="0" err="1">
                <a:effectLst/>
              </a:rPr>
              <a:t>нац</a:t>
            </a:r>
            <a:r>
              <a:rPr lang="uk-UA" sz="1800" dirty="0">
                <a:effectLst/>
              </a:rPr>
              <a:t>. ун-т ім. Івана Франка, 2003. — С. 29</a:t>
            </a:r>
            <a:br>
              <a:rPr lang="uk-UA" sz="1800" dirty="0">
                <a:effectLst/>
              </a:rPr>
            </a:br>
            <a:r>
              <a:rPr lang="uk-UA" sz="1800" dirty="0">
                <a:effectLst/>
              </a:rPr>
              <a:t>3. Власенко В.М., Ляшенко Ю.О. Практикум з астрономії / В. М. </a:t>
            </a:r>
            <a:r>
              <a:rPr lang="uk-UA" sz="1800" dirty="0" err="1">
                <a:effectLst/>
              </a:rPr>
              <a:t>Влавенко</a:t>
            </a:r>
            <a:r>
              <a:rPr lang="uk-UA" sz="1800" dirty="0">
                <a:effectLst/>
              </a:rPr>
              <a:t>, Ю.О. Ляшенко – Черкаси, 2003</a:t>
            </a:r>
            <a:br>
              <a:rPr lang="uk-UA" sz="1800" dirty="0">
                <a:effectLst/>
              </a:rPr>
            </a:br>
            <a:r>
              <a:rPr lang="uk-UA" sz="1800" dirty="0">
                <a:effectLst/>
              </a:rPr>
              <a:t>4. </a:t>
            </a:r>
            <a:r>
              <a:rPr lang="uk-UA" sz="1800" dirty="0" err="1">
                <a:effectLst/>
              </a:rPr>
              <a:t>Гладман</a:t>
            </a:r>
            <a:r>
              <a:rPr lang="uk-UA" sz="1800" dirty="0">
                <a:effectLst/>
              </a:rPr>
              <a:t>, Б. </a:t>
            </a:r>
            <a:r>
              <a:rPr lang="uk-UA" sz="1800" dirty="0" err="1">
                <a:effectLst/>
              </a:rPr>
              <a:t>Дж</a:t>
            </a:r>
            <a:r>
              <a:rPr lang="uk-UA" sz="1800" dirty="0">
                <a:effectLst/>
              </a:rPr>
              <a:t>., Бернс, </a:t>
            </a:r>
            <a:r>
              <a:rPr lang="uk-UA" sz="1800" dirty="0" err="1">
                <a:effectLst/>
              </a:rPr>
              <a:t>Дж.А</a:t>
            </a:r>
            <a:r>
              <a:rPr lang="uk-UA" sz="1800" dirty="0">
                <a:effectLst/>
              </a:rPr>
              <a:t>., </a:t>
            </a:r>
            <a:r>
              <a:rPr lang="uk-UA" sz="1800" dirty="0" err="1">
                <a:effectLst/>
              </a:rPr>
              <a:t>Дункан</a:t>
            </a:r>
            <a:r>
              <a:rPr lang="uk-UA" sz="1800" dirty="0">
                <a:effectLst/>
              </a:rPr>
              <a:t>, М. </a:t>
            </a:r>
            <a:r>
              <a:rPr lang="uk-UA" sz="1800" dirty="0" err="1">
                <a:effectLst/>
              </a:rPr>
              <a:t>Дж</a:t>
            </a:r>
            <a:r>
              <a:rPr lang="uk-UA" sz="1800" dirty="0">
                <a:effectLst/>
              </a:rPr>
              <a:t>., і </a:t>
            </a:r>
            <a:r>
              <a:rPr lang="uk-UA" sz="1800" dirty="0" err="1">
                <a:effectLst/>
              </a:rPr>
              <a:t>Левісон</a:t>
            </a:r>
            <a:r>
              <a:rPr lang="uk-UA" sz="1800" dirty="0">
                <a:effectLst/>
              </a:rPr>
              <a:t>, Х. Ф. Динамічна еволюція викидів місячного удару. Ікар 118, 302–321 (1995)</a:t>
            </a:r>
            <a:br>
              <a:rPr lang="uk-UA" sz="1800" dirty="0">
                <a:effectLst/>
              </a:rPr>
            </a:br>
            <a:r>
              <a:rPr lang="uk-UA" sz="1800" dirty="0">
                <a:effectLst/>
              </a:rPr>
              <a:t>5. </a:t>
            </a:r>
            <a:r>
              <a:rPr lang="uk-UA" sz="1800" dirty="0" err="1">
                <a:effectLst/>
              </a:rPr>
              <a:t>Гранвік</a:t>
            </a:r>
            <a:r>
              <a:rPr lang="uk-UA" sz="1800" dirty="0">
                <a:effectLst/>
              </a:rPr>
              <a:t> М. та ін. Зміщення орбіти та розподіл абсолютних величин для навколоземних об'єктів. Ікар 312, 181–207 (2018).</a:t>
            </a:r>
            <a:br>
              <a:rPr lang="uk-UA" sz="1800" dirty="0">
                <a:effectLst/>
              </a:rPr>
            </a:br>
            <a:r>
              <a:rPr lang="uk-UA" sz="1800" dirty="0">
                <a:effectLst/>
              </a:rPr>
              <a:t>6. </a:t>
            </a:r>
            <a:r>
              <a:rPr lang="uk-UA" sz="1800" dirty="0" err="1">
                <a:effectLst/>
              </a:rPr>
              <a:t>Климишин</a:t>
            </a:r>
            <a:r>
              <a:rPr lang="uk-UA" sz="1800" dirty="0">
                <a:effectLst/>
              </a:rPr>
              <a:t> </a:t>
            </a:r>
            <a:r>
              <a:rPr lang="ru-RU" sz="1800" dirty="0">
                <a:effectLst/>
              </a:rPr>
              <a:t>I</a:t>
            </a:r>
            <a:r>
              <a:rPr lang="uk-UA" sz="1800" dirty="0">
                <a:effectLst/>
              </a:rPr>
              <a:t>. А.</a:t>
            </a:r>
            <a:r>
              <a:rPr lang="ru-RU" sz="1800" dirty="0">
                <a:effectLst/>
              </a:rPr>
              <a:t> </a:t>
            </a:r>
            <a:r>
              <a:rPr lang="uk-UA" sz="1800" dirty="0">
                <a:effectLst/>
              </a:rPr>
              <a:t>Небо нашої планети / І.А. </a:t>
            </a:r>
            <a:r>
              <a:rPr lang="uk-UA" sz="1800" dirty="0" err="1">
                <a:effectLst/>
              </a:rPr>
              <a:t>Климнишин</a:t>
            </a:r>
            <a:r>
              <a:rPr lang="uk-UA" sz="1800" dirty="0">
                <a:effectLst/>
              </a:rPr>
              <a:t> - </a:t>
            </a:r>
            <a:r>
              <a:rPr lang="uk-UA" sz="1800" dirty="0" err="1">
                <a:effectLst/>
              </a:rPr>
              <a:t>Льв</a:t>
            </a:r>
            <a:r>
              <a:rPr lang="ru-RU" sz="1800" dirty="0">
                <a:effectLst/>
              </a:rPr>
              <a:t>i</a:t>
            </a:r>
            <a:r>
              <a:rPr lang="uk-UA" sz="1800" dirty="0">
                <a:effectLst/>
              </a:rPr>
              <a:t>в: Вища школа, 1979.</a:t>
            </a:r>
            <a:r>
              <a:rPr lang="ru-RU" sz="1800" dirty="0">
                <a:effectLst/>
              </a:rPr>
              <a:t> </a:t>
            </a:r>
            <a:r>
              <a:rPr lang="uk-UA" sz="1800" dirty="0">
                <a:effectLst/>
              </a:rPr>
              <a:t>— 204</a:t>
            </a:r>
            <a:r>
              <a:rPr lang="ru-RU" sz="1800" dirty="0">
                <a:effectLst/>
              </a:rPr>
              <a:t> </a:t>
            </a:r>
            <a:r>
              <a:rPr lang="uk-UA" sz="1800" dirty="0">
                <a:effectLst/>
              </a:rPr>
              <a:t>с.5.</a:t>
            </a:r>
            <a:br>
              <a:rPr lang="uk-UA" sz="1800" dirty="0">
                <a:effectLst/>
              </a:rPr>
            </a:br>
            <a:r>
              <a:rPr lang="uk-UA" sz="1800" dirty="0">
                <a:effectLst/>
              </a:rPr>
              <a:t>7.  </a:t>
            </a:r>
            <a:r>
              <a:rPr lang="uk-UA" sz="1800" dirty="0" err="1">
                <a:effectLst/>
              </a:rPr>
              <a:t>Климишин</a:t>
            </a:r>
            <a:r>
              <a:rPr lang="uk-UA" sz="1800" dirty="0">
                <a:effectLst/>
              </a:rPr>
              <a:t> I.</a:t>
            </a:r>
            <a:r>
              <a:rPr lang="uk-UA" sz="1800" i="1" dirty="0">
                <a:effectLst/>
              </a:rPr>
              <a:t> А.</a:t>
            </a:r>
            <a:r>
              <a:rPr lang="uk-UA" sz="1800" dirty="0">
                <a:effectLst/>
              </a:rPr>
              <a:t> Історія астрономії. — 2-ге </a:t>
            </a:r>
            <a:r>
              <a:rPr lang="uk-UA" sz="1800" dirty="0" err="1">
                <a:effectLst/>
              </a:rPr>
              <a:t>випр</a:t>
            </a:r>
            <a:r>
              <a:rPr lang="uk-UA" sz="1800" dirty="0">
                <a:effectLst/>
              </a:rPr>
              <a:t>. вид. / І.А. </a:t>
            </a:r>
            <a:r>
              <a:rPr lang="uk-UA" sz="1800" dirty="0" err="1">
                <a:effectLst/>
              </a:rPr>
              <a:t>Климнишин</a:t>
            </a:r>
            <a:r>
              <a:rPr lang="uk-UA" sz="1800" dirty="0">
                <a:effectLst/>
              </a:rPr>
              <a:t> — Івано-Франківськ: Гостинець, 2006. — 652 с.</a:t>
            </a:r>
            <a:br>
              <a:rPr lang="uk-UA" sz="1800" dirty="0">
                <a:effectLst/>
              </a:rPr>
            </a:br>
            <a:r>
              <a:rPr lang="uk-UA" sz="1800" dirty="0">
                <a:effectLst/>
              </a:rPr>
              <a:t>8. Керівництво </a:t>
            </a:r>
            <a:r>
              <a:rPr lang="uk-UA" sz="1800" dirty="0" err="1">
                <a:effectLst/>
              </a:rPr>
              <a:t>Пейтон</a:t>
            </a:r>
            <a:r>
              <a:rPr lang="uk-UA" sz="1800" dirty="0">
                <a:effectLst/>
              </a:rPr>
              <a:t> -  </a:t>
            </a:r>
            <a:r>
              <a:rPr lang="ru-RU" sz="1800" dirty="0">
                <a:effectLst/>
              </a:rPr>
              <a:t>[</a:t>
            </a:r>
            <a:r>
              <a:rPr lang="ru-RU" sz="1800" dirty="0" err="1">
                <a:effectLst/>
              </a:rPr>
              <a:t>Електронний</a:t>
            </a:r>
            <a:r>
              <a:rPr lang="ru-RU" sz="1800" dirty="0">
                <a:effectLst/>
              </a:rPr>
              <a:t> ресурс] – Режим доступу до ресурсу:</a:t>
            </a:r>
            <a:r>
              <a:rPr lang="uk-UA" sz="1800" dirty="0">
                <a:effectLst/>
              </a:rPr>
              <a:t/>
            </a:r>
            <a:br>
              <a:rPr lang="uk-UA" sz="1800" dirty="0">
                <a:effectLst/>
              </a:rPr>
            </a:br>
            <a:r>
              <a:rPr lang="uk-UA" sz="1800" u="sng" dirty="0">
                <a:effectLst/>
                <a:hlinkClick r:id="rId2"/>
              </a:rPr>
              <a:t>https://metanit.com/python/tutorial</a:t>
            </a:r>
            <a:r>
              <a:rPr lang="uk-UA" sz="1800" u="sng" dirty="0" smtClean="0">
                <a:effectLst/>
                <a:hlinkClick r:id="rId2"/>
              </a:rPr>
              <a:t>/</a:t>
            </a:r>
            <a:r>
              <a:rPr lang="uk-UA" sz="1800" dirty="0">
                <a:effectLst/>
              </a:rPr>
              <a:t/>
            </a:r>
            <a:br>
              <a:rPr lang="uk-UA" sz="1800" dirty="0">
                <a:effectLst/>
              </a:rPr>
            </a:br>
            <a:r>
              <a:rPr lang="en-US" sz="1800" dirty="0">
                <a:effectLst/>
                <a:latin typeface="Corbel" panose="020B0503020204020204" pitchFamily="34" charset="0"/>
              </a:rPr>
              <a:t>9</a:t>
            </a:r>
            <a:r>
              <a:rPr lang="uk-UA" sz="1800" dirty="0" smtClean="0">
                <a:effectLst/>
                <a:latin typeface="Corbel" panose="020B0503020204020204" pitchFamily="34" charset="0"/>
              </a:rPr>
              <a:t>. </a:t>
            </a:r>
            <a:r>
              <a:rPr lang="uk-UA" sz="1800" dirty="0" err="1">
                <a:effectLst/>
                <a:latin typeface="Corbel" panose="020B0503020204020204" pitchFamily="34" charset="0"/>
              </a:rPr>
              <a:t>Мюррей</a:t>
            </a:r>
            <a:r>
              <a:rPr lang="uk-UA" sz="1800" dirty="0">
                <a:effectLst/>
                <a:latin typeface="Corbel" panose="020B0503020204020204" pitchFamily="34" charset="0"/>
              </a:rPr>
              <a:t>, К. Д. і </a:t>
            </a:r>
            <a:r>
              <a:rPr lang="uk-UA" sz="1800" dirty="0" err="1">
                <a:effectLst/>
                <a:latin typeface="Corbel" panose="020B0503020204020204" pitchFamily="34" charset="0"/>
              </a:rPr>
              <a:t>Дермотт</a:t>
            </a:r>
            <a:r>
              <a:rPr lang="uk-UA" sz="1800" dirty="0">
                <a:effectLst/>
                <a:latin typeface="Corbel" panose="020B0503020204020204" pitchFamily="34" charset="0"/>
              </a:rPr>
              <a:t>, С. Ф. Динаміка Сонячної системи (</a:t>
            </a:r>
            <a:r>
              <a:rPr lang="uk-UA" sz="1800" dirty="0" err="1">
                <a:effectLst/>
                <a:latin typeface="Corbel" panose="020B0503020204020204" pitchFamily="34" charset="0"/>
              </a:rPr>
              <a:t>Cambridge</a:t>
            </a:r>
            <a:r>
              <a:rPr lang="uk-UA" sz="1800" dirty="0">
                <a:effectLst/>
                <a:latin typeface="Corbel" panose="020B0503020204020204" pitchFamily="34" charset="0"/>
              </a:rPr>
              <a:t> </a:t>
            </a:r>
            <a:r>
              <a:rPr lang="uk-UA" sz="1800" dirty="0" err="1">
                <a:effectLst/>
                <a:latin typeface="Corbel" panose="020B0503020204020204" pitchFamily="34" charset="0"/>
              </a:rPr>
              <a:t>University</a:t>
            </a:r>
            <a:r>
              <a:rPr lang="uk-UA" sz="1800" dirty="0">
                <a:effectLst/>
                <a:latin typeface="Corbel" panose="020B0503020204020204" pitchFamily="34" charset="0"/>
              </a:rPr>
              <a:t> </a:t>
            </a:r>
            <a:r>
              <a:rPr lang="uk-UA" sz="1800" dirty="0" err="1">
                <a:effectLst/>
                <a:latin typeface="Corbel" panose="020B0503020204020204" pitchFamily="34" charset="0"/>
              </a:rPr>
              <a:t>Press</a:t>
            </a:r>
            <a:r>
              <a:rPr lang="uk-UA" sz="1800" dirty="0">
                <a:effectLst/>
                <a:latin typeface="Corbel" panose="020B0503020204020204" pitchFamily="34" charset="0"/>
              </a:rPr>
              <a:t>, Кембридж, 1999)</a:t>
            </a:r>
            <a:br>
              <a:rPr lang="uk-UA" sz="1800" dirty="0">
                <a:effectLst/>
                <a:latin typeface="Corbel" panose="020B0503020204020204" pitchFamily="34" charset="0"/>
              </a:rPr>
            </a:br>
            <a:r>
              <a:rPr lang="uk-UA" sz="1800" dirty="0" smtClean="0">
                <a:effectLst/>
                <a:latin typeface="Corbel" panose="020B0503020204020204" pitchFamily="34" charset="0"/>
              </a:rPr>
              <a:t>1</a:t>
            </a:r>
            <a:r>
              <a:rPr lang="en-US" sz="1800" dirty="0" smtClean="0">
                <a:effectLst/>
                <a:latin typeface="Corbel" panose="020B0503020204020204" pitchFamily="34" charset="0"/>
              </a:rPr>
              <a:t>0</a:t>
            </a:r>
            <a:r>
              <a:rPr lang="uk-UA" sz="1800" dirty="0" smtClean="0">
                <a:effectLst/>
                <a:latin typeface="Corbel" panose="020B0503020204020204" pitchFamily="34" charset="0"/>
              </a:rPr>
              <a:t>. </a:t>
            </a:r>
            <a:r>
              <a:rPr lang="uk-UA" sz="1800" dirty="0" err="1">
                <a:effectLst/>
                <a:latin typeface="Corbel" panose="020B0503020204020204" pitchFamily="34" charset="0"/>
              </a:rPr>
              <a:t>Фенуччі</a:t>
            </a:r>
            <a:r>
              <a:rPr lang="uk-UA" sz="1800" dirty="0">
                <a:effectLst/>
                <a:latin typeface="Corbel" panose="020B0503020204020204" pitchFamily="34" charset="0"/>
              </a:rPr>
              <a:t>, М. і </a:t>
            </a:r>
            <a:r>
              <a:rPr lang="uk-UA" sz="1800" dirty="0" err="1">
                <a:effectLst/>
                <a:latin typeface="Corbel" panose="020B0503020204020204" pitchFamily="34" charset="0"/>
              </a:rPr>
              <a:t>Новакович</a:t>
            </a:r>
            <a:r>
              <a:rPr lang="uk-UA" sz="1800" dirty="0">
                <a:effectLst/>
                <a:latin typeface="Corbel" panose="020B0503020204020204" pitchFamily="34" charset="0"/>
              </a:rPr>
              <a:t>, Б. Роль ефекту </a:t>
            </a:r>
            <a:r>
              <a:rPr lang="uk-UA" sz="1800" dirty="0" err="1">
                <a:effectLst/>
                <a:latin typeface="Corbel" panose="020B0503020204020204" pitchFamily="34" charset="0"/>
              </a:rPr>
              <a:t>Ярковського</a:t>
            </a:r>
            <a:r>
              <a:rPr lang="uk-UA" sz="1800" dirty="0">
                <a:effectLst/>
                <a:latin typeface="Corbel" panose="020B0503020204020204" pitchFamily="34" charset="0"/>
              </a:rPr>
              <a:t> в довгостроковій динаміці астероїда (469219) </a:t>
            </a:r>
            <a:r>
              <a:rPr lang="uk-UA" sz="1800" dirty="0" err="1">
                <a:effectLst/>
                <a:latin typeface="Corbel" panose="020B0503020204020204" pitchFamily="34" charset="0"/>
              </a:rPr>
              <a:t>Камо'оалева</a:t>
            </a:r>
            <a:r>
              <a:rPr lang="uk-UA" sz="1800" dirty="0">
                <a:effectLst/>
                <a:latin typeface="Corbel" panose="020B0503020204020204" pitchFamily="34" charset="0"/>
              </a:rPr>
              <a:t>. </a:t>
            </a:r>
            <a:r>
              <a:rPr lang="uk-UA" sz="1800" dirty="0" err="1">
                <a:effectLst/>
                <a:latin typeface="Corbel" panose="020B0503020204020204" pitchFamily="34" charset="0"/>
              </a:rPr>
              <a:t>Астрон</a:t>
            </a:r>
            <a:r>
              <a:rPr lang="uk-UA" sz="1800" dirty="0">
                <a:effectLst/>
                <a:latin typeface="Corbel" panose="020B0503020204020204" pitchFamily="34" charset="0"/>
              </a:rPr>
              <a:t> </a:t>
            </a:r>
            <a:r>
              <a:rPr lang="uk-UA" sz="1800" dirty="0" err="1">
                <a:effectLst/>
                <a:latin typeface="Corbel" panose="020B0503020204020204" pitchFamily="34" charset="0"/>
              </a:rPr>
              <a:t>Дж</a:t>
            </a:r>
            <a:r>
              <a:rPr lang="uk-UA" sz="1800" dirty="0">
                <a:effectLst/>
                <a:latin typeface="Corbel" panose="020B0503020204020204" pitchFamily="34" charset="0"/>
              </a:rPr>
              <a:t>. 162, 227–211 (2021)</a:t>
            </a:r>
            <a:br>
              <a:rPr lang="uk-UA" sz="1800" dirty="0">
                <a:effectLst/>
                <a:latin typeface="Corbel" panose="020B0503020204020204" pitchFamily="34" charset="0"/>
              </a:rPr>
            </a:br>
            <a:r>
              <a:rPr lang="uk-UA" sz="1800" dirty="0" smtClean="0">
                <a:effectLst/>
                <a:latin typeface="Corbel" panose="020B0503020204020204" pitchFamily="34" charset="0"/>
              </a:rPr>
              <a:t>1</a:t>
            </a:r>
            <a:r>
              <a:rPr lang="en-US" sz="1800" dirty="0">
                <a:effectLst/>
                <a:latin typeface="Corbel" panose="020B0503020204020204" pitchFamily="34" charset="0"/>
              </a:rPr>
              <a:t>1</a:t>
            </a:r>
            <a:r>
              <a:rPr lang="uk-UA" sz="1800" dirty="0" smtClean="0">
                <a:effectLst/>
                <a:latin typeface="Corbel" panose="020B0503020204020204" pitchFamily="34" charset="0"/>
              </a:rPr>
              <a:t>. </a:t>
            </a:r>
            <a:r>
              <a:rPr lang="uk-UA" sz="1800" dirty="0" err="1">
                <a:effectLst/>
                <a:latin typeface="Corbel" panose="020B0503020204020204" pitchFamily="34" charset="0"/>
              </a:rPr>
              <a:t>Шаркі</a:t>
            </a:r>
            <a:r>
              <a:rPr lang="uk-UA" sz="1800" dirty="0">
                <a:effectLst/>
                <a:latin typeface="Corbel" panose="020B0503020204020204" pitchFamily="34" charset="0"/>
              </a:rPr>
              <a:t>, Б. Н. Л. та ін. Характеристика </a:t>
            </a:r>
            <a:r>
              <a:rPr lang="uk-UA" sz="1800" dirty="0" err="1">
                <a:effectLst/>
                <a:latin typeface="Corbel" panose="020B0503020204020204" pitchFamily="34" charset="0"/>
              </a:rPr>
              <a:t>квазісупутника</a:t>
            </a:r>
            <a:r>
              <a:rPr lang="uk-UA" sz="1800" dirty="0">
                <a:effectLst/>
                <a:latin typeface="Corbel" panose="020B0503020204020204" pitchFamily="34" charset="0"/>
              </a:rPr>
              <a:t> Землі (469219) 2016 HO3 </a:t>
            </a:r>
            <a:r>
              <a:rPr lang="uk-UA" sz="1800" dirty="0" err="1">
                <a:effectLst/>
                <a:latin typeface="Corbel" panose="020B0503020204020204" pitchFamily="34" charset="0"/>
              </a:rPr>
              <a:t>Камоалева</a:t>
            </a:r>
            <a:r>
              <a:rPr lang="uk-UA" sz="1800" dirty="0">
                <a:effectLst/>
                <a:latin typeface="Corbel" panose="020B0503020204020204" pitchFamily="34" charset="0"/>
              </a:rPr>
              <a:t>. Природоохоронна комуна. Навколишнє середовище Землі. 2, 231–237 (2021)</a:t>
            </a:r>
            <a:r>
              <a:rPr lang="uk-UA" dirty="0">
                <a:effectLst/>
                <a:latin typeface="Corbel" panose="020B0503020204020204" pitchFamily="34" charset="0"/>
              </a:rPr>
              <a:t/>
            </a:r>
            <a:br>
              <a:rPr lang="uk-UA" dirty="0">
                <a:effectLst/>
                <a:latin typeface="Corbel" panose="020B0503020204020204" pitchFamily="34" charset="0"/>
              </a:rPr>
            </a:br>
            <a:endParaRPr lang="uk-UA" dirty="0">
              <a:latin typeface="Corbel" panose="020B0503020204020204" pitchFamily="34" charset="0"/>
            </a:endParaRPr>
          </a:p>
        </p:txBody>
      </p:sp>
    </p:spTree>
    <p:extLst>
      <p:ext uri="{BB962C8B-B14F-4D97-AF65-F5344CB8AC3E}">
        <p14:creationId xmlns:p14="http://schemas.microsoft.com/office/powerpoint/2010/main" val="11779557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115616" y="548680"/>
            <a:ext cx="7632848" cy="1569660"/>
          </a:xfrm>
          <a:prstGeom prst="rect">
            <a:avLst/>
          </a:prstGeom>
        </p:spPr>
        <p:txBody>
          <a:bodyPr wrap="square">
            <a:spAutoFit/>
          </a:bodyPr>
          <a:lstStyle/>
          <a:p>
            <a:r>
              <a:rPr lang="uk-UA" sz="2400" b="1" dirty="0"/>
              <a:t>Мета</a:t>
            </a:r>
            <a:r>
              <a:rPr lang="uk-UA" sz="2400" dirty="0"/>
              <a:t> роботи полягає в </a:t>
            </a:r>
            <a:r>
              <a:rPr lang="uk-UA" sz="2400" dirty="0" smtClean="0"/>
              <a:t>дослідженні </a:t>
            </a:r>
            <a:r>
              <a:rPr lang="uk-UA" sz="2400" dirty="0"/>
              <a:t>особливостей руху астероїдів в околі точок лібрації на орбіті Землі </a:t>
            </a:r>
            <a:r>
              <a:rPr lang="uk-UA" sz="2400" dirty="0" smtClean="0"/>
              <a:t>та моделюванні </a:t>
            </a:r>
            <a:r>
              <a:rPr lang="uk-UA" sz="2400" dirty="0"/>
              <a:t>руху астероїда в гравітаційному полі  </a:t>
            </a:r>
            <a:r>
              <a:rPr lang="uk-UA" sz="2400" dirty="0" smtClean="0"/>
              <a:t>Землі. </a:t>
            </a:r>
            <a:endParaRPr lang="uk-UA" sz="2400" dirty="0"/>
          </a:p>
        </p:txBody>
      </p:sp>
      <p:sp>
        <p:nvSpPr>
          <p:cNvPr id="5" name="Прямоугольник 4"/>
          <p:cNvSpPr/>
          <p:nvPr/>
        </p:nvSpPr>
        <p:spPr>
          <a:xfrm>
            <a:off x="1259632" y="2348880"/>
            <a:ext cx="7344816" cy="3416320"/>
          </a:xfrm>
          <a:prstGeom prst="rect">
            <a:avLst/>
          </a:prstGeom>
        </p:spPr>
        <p:txBody>
          <a:bodyPr wrap="square">
            <a:spAutoFit/>
          </a:bodyPr>
          <a:lstStyle/>
          <a:p>
            <a:r>
              <a:rPr lang="uk-UA" sz="2400" b="1" dirty="0"/>
              <a:t>Завдання</a:t>
            </a:r>
            <a:r>
              <a:rPr lang="uk-UA" sz="2400" dirty="0"/>
              <a:t> </a:t>
            </a:r>
            <a:r>
              <a:rPr lang="uk-UA" sz="2400" dirty="0" smtClean="0"/>
              <a:t>дослідження:</a:t>
            </a:r>
            <a:endParaRPr lang="uk-UA" sz="2400" dirty="0"/>
          </a:p>
          <a:p>
            <a:r>
              <a:rPr lang="uk-UA" sz="2400" dirty="0"/>
              <a:t>-розглянути методи моделювання фізичних задач руху системи </a:t>
            </a:r>
            <a:r>
              <a:rPr lang="uk-UA" sz="2400" dirty="0" err="1"/>
              <a:t>гравітаційно</a:t>
            </a:r>
            <a:r>
              <a:rPr lang="uk-UA" sz="2400" dirty="0"/>
              <a:t> взаємодіючих тіл; </a:t>
            </a:r>
          </a:p>
          <a:p>
            <a:r>
              <a:rPr lang="uk-UA" sz="2400" dirty="0"/>
              <a:t>-описати використання рухів астероїдів з використанням гравітаційних особливостей точок </a:t>
            </a:r>
            <a:r>
              <a:rPr lang="uk-UA" sz="2400" dirty="0" smtClean="0"/>
              <a:t>лібрації;</a:t>
            </a:r>
            <a:endParaRPr lang="uk-UA" sz="2400" dirty="0"/>
          </a:p>
          <a:p>
            <a:r>
              <a:rPr lang="uk-UA" sz="2400" dirty="0"/>
              <a:t>-спроектувати модель руху астроїда та створити програмне забезпечення по розрахунку траєкторії його польоту поблизу орбіти Землі.</a:t>
            </a:r>
          </a:p>
        </p:txBody>
      </p:sp>
    </p:spTree>
    <p:extLst>
      <p:ext uri="{BB962C8B-B14F-4D97-AF65-F5344CB8AC3E}">
        <p14:creationId xmlns:p14="http://schemas.microsoft.com/office/powerpoint/2010/main" val="3122519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53466"/>
          <a:stretch/>
        </p:blipFill>
        <p:spPr bwMode="auto">
          <a:xfrm>
            <a:off x="3317550" y="332656"/>
            <a:ext cx="2805656" cy="2833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Прямоугольник 5"/>
          <p:cNvSpPr/>
          <p:nvPr/>
        </p:nvSpPr>
        <p:spPr>
          <a:xfrm>
            <a:off x="1115616" y="3501008"/>
            <a:ext cx="8028384" cy="3046988"/>
          </a:xfrm>
          <a:prstGeom prst="rect">
            <a:avLst/>
          </a:prstGeom>
        </p:spPr>
        <p:txBody>
          <a:bodyPr wrap="square">
            <a:spAutoFit/>
          </a:bodyPr>
          <a:lstStyle/>
          <a:p>
            <a:r>
              <a:rPr lang="uk-UA" sz="2400" dirty="0"/>
              <a:t>Орбіти близько 800 навколоземних астероїдів, відомих на початок 2000 р. </a:t>
            </a:r>
            <a:endParaRPr lang="uk-UA" sz="2400" dirty="0" smtClean="0"/>
          </a:p>
          <a:p>
            <a:r>
              <a:rPr lang="uk-UA" sz="2400" dirty="0" smtClean="0"/>
              <a:t>Орбіти </a:t>
            </a:r>
            <a:r>
              <a:rPr lang="uk-UA" sz="2400" dirty="0"/>
              <a:t>астероїдів, які </a:t>
            </a:r>
            <a:r>
              <a:rPr lang="uk-UA" sz="2400" dirty="0" smtClean="0"/>
              <a:t>перетинають </a:t>
            </a:r>
            <a:r>
              <a:rPr lang="uk-UA" sz="2400" dirty="0"/>
              <a:t>орбіту Землі і є потенційно небезпечними, позначено жовтим (світлим) кольором. </a:t>
            </a:r>
            <a:endParaRPr lang="uk-UA" sz="2400" dirty="0" smtClean="0"/>
          </a:p>
          <a:p>
            <a:r>
              <a:rPr lang="uk-UA" sz="2400" dirty="0" smtClean="0"/>
              <a:t>Орбіти астероїдів</a:t>
            </a:r>
            <a:r>
              <a:rPr lang="uk-UA" sz="2400" dirty="0"/>
              <a:t>, які наближаються до Землі, але небезпеки не </a:t>
            </a:r>
            <a:r>
              <a:rPr lang="uk-UA" sz="2400" dirty="0" smtClean="0"/>
              <a:t>становлять</a:t>
            </a:r>
            <a:r>
              <a:rPr lang="uk-UA" sz="2400" dirty="0"/>
              <a:t>, позначено червоним (темним) </a:t>
            </a:r>
            <a:r>
              <a:rPr lang="uk-UA" sz="2400" dirty="0" smtClean="0"/>
              <a:t>кольором. </a:t>
            </a:r>
            <a:endParaRPr lang="uk-UA" sz="2400" dirty="0"/>
          </a:p>
        </p:txBody>
      </p:sp>
    </p:spTree>
    <p:extLst>
      <p:ext uri="{BB962C8B-B14F-4D97-AF65-F5344CB8AC3E}">
        <p14:creationId xmlns:p14="http://schemas.microsoft.com/office/powerpoint/2010/main" val="1084415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АСТЕРОЇДИ</a:t>
            </a:r>
            <a:endParaRPr lang="uk-UA" dirty="0"/>
          </a:p>
        </p:txBody>
      </p:sp>
      <p:sp>
        <p:nvSpPr>
          <p:cNvPr id="3" name="Объект 2"/>
          <p:cNvSpPr>
            <a:spLocks noGrp="1"/>
          </p:cNvSpPr>
          <p:nvPr>
            <p:ph idx="1"/>
          </p:nvPr>
        </p:nvSpPr>
        <p:spPr/>
        <p:txBody>
          <a:bodyPr/>
          <a:lstStyle/>
          <a:p>
            <a:r>
              <a:rPr lang="uk-UA" dirty="0" smtClean="0"/>
              <a:t>невеликі </a:t>
            </a:r>
            <a:r>
              <a:rPr lang="uk-UA" dirty="0" err="1" smtClean="0"/>
              <a:t>планетоподобні</a:t>
            </a:r>
            <a:r>
              <a:rPr lang="uk-UA" dirty="0" smtClean="0"/>
              <a:t> небесні тіла </a:t>
            </a:r>
            <a:r>
              <a:rPr lang="uk-UA" dirty="0"/>
              <a:t>Сонячної системи, </a:t>
            </a:r>
            <a:r>
              <a:rPr lang="uk-UA" dirty="0" smtClean="0"/>
              <a:t>які рухаються </a:t>
            </a:r>
            <a:r>
              <a:rPr lang="uk-UA" dirty="0"/>
              <a:t>по орбіті навколо </a:t>
            </a:r>
            <a:r>
              <a:rPr lang="uk-UA" dirty="0" smtClean="0"/>
              <a:t>Сонця;</a:t>
            </a:r>
          </a:p>
          <a:p>
            <a:r>
              <a:rPr lang="ru-RU" dirty="0" err="1"/>
              <a:t>це</a:t>
            </a:r>
            <a:r>
              <a:rPr lang="ru-RU" dirty="0"/>
              <a:t> </a:t>
            </a:r>
            <a:r>
              <a:rPr lang="ru-RU" dirty="0" err="1" smtClean="0"/>
              <a:t>тверді</a:t>
            </a:r>
            <a:r>
              <a:rPr lang="ru-RU" dirty="0" smtClean="0"/>
              <a:t> </a:t>
            </a:r>
            <a:r>
              <a:rPr lang="ru-RU" dirty="0" err="1"/>
              <a:t>небесні</a:t>
            </a:r>
            <a:r>
              <a:rPr lang="ru-RU" dirty="0"/>
              <a:t> </a:t>
            </a:r>
            <a:r>
              <a:rPr lang="ru-RU" dirty="0" err="1"/>
              <a:t>тіла</a:t>
            </a:r>
            <a:r>
              <a:rPr lang="ru-RU" dirty="0"/>
              <a:t>, </a:t>
            </a:r>
            <a:r>
              <a:rPr lang="ru-RU" dirty="0" err="1"/>
              <a:t>які</a:t>
            </a:r>
            <a:r>
              <a:rPr lang="ru-RU" dirty="0"/>
              <a:t> </a:t>
            </a:r>
            <a:r>
              <a:rPr lang="ru-RU" dirty="0" err="1"/>
              <a:t>мають</a:t>
            </a:r>
            <a:r>
              <a:rPr lang="ru-RU" dirty="0"/>
              <a:t> у поперечнику </a:t>
            </a:r>
            <a:r>
              <a:rPr lang="ru-RU" dirty="0" err="1"/>
              <a:t>від</a:t>
            </a:r>
            <a:r>
              <a:rPr lang="ru-RU" dirty="0"/>
              <a:t> 1 до 1000 км і </a:t>
            </a:r>
            <a:r>
              <a:rPr lang="ru-RU" dirty="0" err="1"/>
              <a:t>рухаються</a:t>
            </a:r>
            <a:r>
              <a:rPr lang="ru-RU" dirty="0"/>
              <a:t> </a:t>
            </a:r>
            <a:r>
              <a:rPr lang="ru-RU" dirty="0" err="1"/>
              <a:t>орбітою</a:t>
            </a:r>
            <a:r>
              <a:rPr lang="ru-RU" dirty="0"/>
              <a:t> </a:t>
            </a:r>
            <a:r>
              <a:rPr lang="ru-RU" dirty="0" err="1"/>
              <a:t>навколо</a:t>
            </a:r>
            <a:r>
              <a:rPr lang="ru-RU" dirty="0"/>
              <a:t> </a:t>
            </a:r>
            <a:r>
              <a:rPr lang="ru-RU" dirty="0" err="1" smtClean="0"/>
              <a:t>Сонця</a:t>
            </a:r>
            <a:r>
              <a:rPr lang="ru-RU" dirty="0" smtClean="0"/>
              <a:t>.</a:t>
            </a:r>
            <a:endParaRPr lang="uk-UA" dirty="0"/>
          </a:p>
        </p:txBody>
      </p:sp>
    </p:spTree>
    <p:extLst>
      <p:ext uri="{BB962C8B-B14F-4D97-AF65-F5344CB8AC3E}">
        <p14:creationId xmlns:p14="http://schemas.microsoft.com/office/powerpoint/2010/main" val="439484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НАВКОЛОЗЕМНІ АСТЕРОЇДИ</a:t>
            </a:r>
            <a:endParaRPr lang="uk-UA" dirty="0"/>
          </a:p>
        </p:txBody>
      </p:sp>
      <p:sp>
        <p:nvSpPr>
          <p:cNvPr id="3" name="Объект 2"/>
          <p:cNvSpPr>
            <a:spLocks noGrp="1"/>
          </p:cNvSpPr>
          <p:nvPr>
            <p:ph idx="1"/>
          </p:nvPr>
        </p:nvSpPr>
        <p:spPr>
          <a:xfrm>
            <a:off x="1043608" y="1447800"/>
            <a:ext cx="8100392" cy="5410200"/>
          </a:xfrm>
        </p:spPr>
        <p:txBody>
          <a:bodyPr/>
          <a:lstStyle/>
          <a:p>
            <a:r>
              <a:rPr lang="uk-UA" sz="2800" dirty="0"/>
              <a:t>астероїди, перигелій яких розташовано не далі 1.3 </a:t>
            </a:r>
            <a:r>
              <a:rPr lang="uk-UA" sz="2800" dirty="0" err="1"/>
              <a:t>а.о</a:t>
            </a:r>
            <a:r>
              <a:rPr lang="uk-UA" sz="2800" dirty="0"/>
              <a:t>. від Сонця, тобто неподалік орбіти </a:t>
            </a:r>
            <a:r>
              <a:rPr lang="uk-UA" sz="2800" dirty="0" smtClean="0"/>
              <a:t>Землі.</a:t>
            </a:r>
            <a:endParaRPr lang="uk-U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3161" y="2420888"/>
            <a:ext cx="3394685" cy="3472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рямоугольник 3"/>
          <p:cNvSpPr/>
          <p:nvPr/>
        </p:nvSpPr>
        <p:spPr>
          <a:xfrm>
            <a:off x="3664294" y="6093295"/>
            <a:ext cx="3139281" cy="646331"/>
          </a:xfrm>
          <a:prstGeom prst="rect">
            <a:avLst/>
          </a:prstGeom>
        </p:spPr>
        <p:txBody>
          <a:bodyPr wrap="square">
            <a:spAutoFit/>
          </a:bodyPr>
          <a:lstStyle/>
          <a:p>
            <a:r>
              <a:rPr lang="ru-RU" dirty="0" err="1"/>
              <a:t>Астероїд</a:t>
            </a:r>
            <a:r>
              <a:rPr lang="ru-RU" dirty="0"/>
              <a:t> </a:t>
            </a:r>
            <a:r>
              <a:rPr lang="ru-RU" dirty="0" err="1"/>
              <a:t>Ганімед</a:t>
            </a:r>
            <a:endParaRPr lang="ru-RU" dirty="0"/>
          </a:p>
          <a:p>
            <a:r>
              <a:rPr lang="ru-RU" dirty="0" err="1"/>
              <a:t>Джерело</a:t>
            </a:r>
            <a:r>
              <a:rPr lang="ru-RU" dirty="0"/>
              <a:t>: </a:t>
            </a:r>
            <a:r>
              <a:rPr lang="ru-RU" dirty="0">
                <a:hlinkClick r:id="rId3"/>
              </a:rPr>
              <a:t>http://</a:t>
            </a:r>
            <a:r>
              <a:rPr lang="ru-RU" dirty="0" smtClean="0">
                <a:hlinkClick r:id="rId3"/>
              </a:rPr>
              <a:t>surl.li/odobn</a:t>
            </a:r>
            <a:r>
              <a:rPr lang="ru-RU" dirty="0" smtClean="0"/>
              <a:t> </a:t>
            </a:r>
            <a:endParaRPr lang="ru-RU" dirty="0"/>
          </a:p>
        </p:txBody>
      </p:sp>
    </p:spTree>
    <p:extLst>
      <p:ext uri="{BB962C8B-B14F-4D97-AF65-F5344CB8AC3E}">
        <p14:creationId xmlns:p14="http://schemas.microsoft.com/office/powerpoint/2010/main" val="1335400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t>Навколоземний астероїд </a:t>
            </a:r>
            <a:r>
              <a:rPr lang="uk-UA" dirty="0" err="1"/>
              <a:t>Камоалева</a:t>
            </a:r>
            <a:endParaRPr lang="uk-UA" dirty="0"/>
          </a:p>
        </p:txBody>
      </p:sp>
      <p:sp>
        <p:nvSpPr>
          <p:cNvPr id="3" name="Объект 2"/>
          <p:cNvSpPr>
            <a:spLocks noGrp="1"/>
          </p:cNvSpPr>
          <p:nvPr>
            <p:ph idx="1"/>
          </p:nvPr>
        </p:nvSpPr>
        <p:spPr>
          <a:xfrm>
            <a:off x="971600" y="1447800"/>
            <a:ext cx="7962850" cy="4800600"/>
          </a:xfrm>
        </p:spPr>
        <p:txBody>
          <a:bodyPr/>
          <a:lstStyle/>
          <a:p>
            <a:r>
              <a:rPr lang="uk-UA" sz="2800" dirty="0"/>
              <a:t>гавайське назва, яка означає «фрагмент, що гойдається». Він являє собою шматок каменю розміром з колесо огляду, який обертається навколо Землі в межах 14,4 млн км кожен квітень;</a:t>
            </a:r>
          </a:p>
          <a:p>
            <a:r>
              <a:rPr lang="uk-UA" sz="2800" dirty="0"/>
              <a:t>діаметр </a:t>
            </a:r>
            <a:r>
              <a:rPr lang="uk-UA" sz="2800" dirty="0" err="1"/>
              <a:t>Камоалеви</a:t>
            </a:r>
            <a:r>
              <a:rPr lang="uk-UA" sz="2800" dirty="0"/>
              <a:t> оцінюється в 46-58 м;</a:t>
            </a:r>
          </a:p>
          <a:p>
            <a:r>
              <a:rPr lang="uk-UA" sz="2800" dirty="0"/>
              <a:t> з моменту відкриття астероїда </a:t>
            </a:r>
            <a:r>
              <a:rPr lang="uk-UA" sz="2800" dirty="0" err="1"/>
              <a:t>Камоалева</a:t>
            </a:r>
            <a:r>
              <a:rPr lang="uk-UA" sz="2800" dirty="0"/>
              <a:t> в 2016 році до 2021 року вчені досліджували його походження: аналіз показав, що склад </a:t>
            </a:r>
            <a:r>
              <a:rPr lang="uk-UA" sz="2800" dirty="0" err="1"/>
              <a:t>Камоалева</a:t>
            </a:r>
            <a:r>
              <a:rPr lang="uk-UA" sz="2800" dirty="0"/>
              <a:t> аналогічний місячному.</a:t>
            </a:r>
          </a:p>
          <a:p>
            <a:endParaRPr lang="uk-UA" dirty="0"/>
          </a:p>
        </p:txBody>
      </p:sp>
    </p:spTree>
    <p:extLst>
      <p:ext uri="{BB962C8B-B14F-4D97-AF65-F5344CB8AC3E}">
        <p14:creationId xmlns:p14="http://schemas.microsoft.com/office/powerpoint/2010/main" val="2765439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Точки </a:t>
            </a:r>
            <a:r>
              <a:rPr lang="ru-RU" dirty="0" err="1"/>
              <a:t>лібрації</a:t>
            </a:r>
            <a:r>
              <a:rPr lang="ru-RU" dirty="0"/>
              <a:t> на </a:t>
            </a:r>
            <a:r>
              <a:rPr lang="ru-RU" dirty="0" err="1"/>
              <a:t>орбіті</a:t>
            </a:r>
            <a:r>
              <a:rPr lang="ru-RU" dirty="0"/>
              <a:t> </a:t>
            </a:r>
            <a:r>
              <a:rPr lang="ru-RU" dirty="0" err="1"/>
              <a:t>Землі</a:t>
            </a:r>
            <a:endParaRPr lang="uk-UA" dirty="0"/>
          </a:p>
        </p:txBody>
      </p:sp>
      <p:sp>
        <p:nvSpPr>
          <p:cNvPr id="3" name="Объект 2"/>
          <p:cNvSpPr>
            <a:spLocks noGrp="1"/>
          </p:cNvSpPr>
          <p:nvPr>
            <p:ph idx="1"/>
          </p:nvPr>
        </p:nvSpPr>
        <p:spPr/>
        <p:txBody>
          <a:bodyPr/>
          <a:lstStyle/>
          <a:p>
            <a:pPr marL="82550" indent="0">
              <a:buNone/>
            </a:pPr>
            <a:r>
              <a:rPr lang="uk-UA" sz="2400" dirty="0" smtClean="0"/>
              <a:t>Лібрація — </a:t>
            </a:r>
            <a:r>
              <a:rPr lang="uk-UA" sz="2400" dirty="0"/>
              <a:t>повільне коливання одного астрономічного об'єкта щодо іншого, навколо якого він обертається. </a:t>
            </a:r>
            <a:endParaRPr lang="uk-UA" sz="2400" dirty="0" smtClean="0"/>
          </a:p>
          <a:p>
            <a:pPr marL="82550" indent="0">
              <a:buNone/>
            </a:pPr>
            <a:endParaRPr lang="uk-UA" dirty="0" smtClean="0"/>
          </a:p>
          <a:p>
            <a:pPr marL="82550" indent="0">
              <a:buNone/>
            </a:pPr>
            <a:endParaRPr lang="uk-UA" dirty="0"/>
          </a:p>
          <a:p>
            <a:pPr marL="82550" indent="0">
              <a:buNone/>
            </a:pPr>
            <a:endParaRPr lang="uk-UA" dirty="0" smtClean="0"/>
          </a:p>
          <a:p>
            <a:pPr marL="82550" indent="0">
              <a:buNone/>
            </a:pPr>
            <a:endParaRPr lang="uk-UA"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2696180"/>
            <a:ext cx="2962275" cy="1427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рямоугольник 3"/>
          <p:cNvSpPr/>
          <p:nvPr/>
        </p:nvSpPr>
        <p:spPr>
          <a:xfrm>
            <a:off x="1485473" y="4182512"/>
            <a:ext cx="3100960" cy="461665"/>
          </a:xfrm>
          <a:prstGeom prst="rect">
            <a:avLst/>
          </a:prstGeom>
        </p:spPr>
        <p:txBody>
          <a:bodyPr wrap="square">
            <a:spAutoFit/>
          </a:bodyPr>
          <a:lstStyle/>
          <a:p>
            <a:r>
              <a:rPr lang="uk-UA" sz="1200" dirty="0"/>
              <a:t>Лібрація за довготою</a:t>
            </a:r>
          </a:p>
          <a:p>
            <a:r>
              <a:rPr lang="uk-UA" sz="1200" dirty="0"/>
              <a:t>Джерело: </a:t>
            </a:r>
            <a:r>
              <a:rPr lang="uk-UA" sz="1200" u="sng" dirty="0">
                <a:hlinkClick r:id="rId3"/>
              </a:rPr>
              <a:t>https://uk.wikipedia.org/wiki</a:t>
            </a:r>
            <a:endParaRPr lang="uk-UA" sz="1200" dirty="0"/>
          </a:p>
        </p:txBody>
      </p:sp>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30336" y="2658777"/>
            <a:ext cx="3048000" cy="1427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Прямоугольник 5"/>
          <p:cNvSpPr/>
          <p:nvPr/>
        </p:nvSpPr>
        <p:spPr>
          <a:xfrm>
            <a:off x="5231706" y="4187930"/>
            <a:ext cx="2790056" cy="461665"/>
          </a:xfrm>
          <a:prstGeom prst="rect">
            <a:avLst/>
          </a:prstGeom>
        </p:spPr>
        <p:txBody>
          <a:bodyPr wrap="square">
            <a:spAutoFit/>
          </a:bodyPr>
          <a:lstStyle/>
          <a:p>
            <a:r>
              <a:rPr lang="uk-UA" sz="1200" dirty="0"/>
              <a:t>Лібрація за широтою</a:t>
            </a:r>
          </a:p>
          <a:p>
            <a:r>
              <a:rPr lang="uk-UA" sz="1200" dirty="0"/>
              <a:t>Джерело: </a:t>
            </a:r>
            <a:r>
              <a:rPr lang="uk-UA" sz="1200" u="sng" dirty="0">
                <a:hlinkClick r:id="rId3"/>
              </a:rPr>
              <a:t>https://uk.wikipedia.org/wiki</a:t>
            </a:r>
            <a:endParaRPr lang="uk-UA" sz="1200" dirty="0"/>
          </a:p>
        </p:txBody>
      </p:sp>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059" y="4644177"/>
            <a:ext cx="3633787" cy="1427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Прямоугольник 7"/>
          <p:cNvSpPr/>
          <p:nvPr/>
        </p:nvSpPr>
        <p:spPr>
          <a:xfrm>
            <a:off x="1647875" y="6309320"/>
            <a:ext cx="2790056" cy="461665"/>
          </a:xfrm>
          <a:prstGeom prst="rect">
            <a:avLst/>
          </a:prstGeom>
        </p:spPr>
        <p:txBody>
          <a:bodyPr wrap="square">
            <a:spAutoFit/>
          </a:bodyPr>
          <a:lstStyle/>
          <a:p>
            <a:r>
              <a:rPr lang="uk-UA" sz="1200" dirty="0"/>
              <a:t>Лібрація за паралаксом</a:t>
            </a:r>
          </a:p>
          <a:p>
            <a:r>
              <a:rPr lang="uk-UA" sz="1200" dirty="0"/>
              <a:t>Джерело: </a:t>
            </a:r>
            <a:r>
              <a:rPr lang="uk-UA" sz="1200" u="sng" dirty="0">
                <a:hlinkClick r:id="rId3"/>
              </a:rPr>
              <a:t>https://uk.wikipedia.org/wiki</a:t>
            </a:r>
            <a:endParaRPr lang="uk-UA" sz="1200" dirty="0"/>
          </a:p>
        </p:txBody>
      </p:sp>
    </p:spTree>
    <p:extLst>
      <p:ext uri="{BB962C8B-B14F-4D97-AF65-F5344CB8AC3E}">
        <p14:creationId xmlns:p14="http://schemas.microsoft.com/office/powerpoint/2010/main" val="2992092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t>Побудова моделі руху </a:t>
            </a:r>
            <a:r>
              <a:rPr lang="uk-UA" dirty="0" smtClean="0"/>
              <a:t>астероїда</a:t>
            </a:r>
            <a:endParaRPr lang="uk-UA"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31640" y="1700808"/>
            <a:ext cx="7163669" cy="4712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00404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smtClean="0">
                <a:effectLst/>
              </a:rPr>
              <a:t>Висновки</a:t>
            </a:r>
            <a:endParaRPr lang="uk-UA" b="1" dirty="0">
              <a:effectLst/>
            </a:endParaRPr>
          </a:p>
        </p:txBody>
      </p:sp>
      <p:sp>
        <p:nvSpPr>
          <p:cNvPr id="4" name="Объект 3"/>
          <p:cNvSpPr>
            <a:spLocks noGrp="1"/>
          </p:cNvSpPr>
          <p:nvPr>
            <p:ph idx="1"/>
          </p:nvPr>
        </p:nvSpPr>
        <p:spPr/>
        <p:txBody>
          <a:bodyPr/>
          <a:lstStyle/>
          <a:p>
            <a:r>
              <a:rPr lang="uk-UA" sz="2400" dirty="0"/>
              <a:t>розглянуто методи моделювання фізичних задач руху системи </a:t>
            </a:r>
            <a:r>
              <a:rPr lang="uk-UA" sz="2400" dirty="0" err="1"/>
              <a:t>гравітаційно</a:t>
            </a:r>
            <a:r>
              <a:rPr lang="uk-UA" sz="2400" dirty="0"/>
              <a:t> взаємодіючих тіл</a:t>
            </a:r>
            <a:r>
              <a:rPr lang="uk-UA" sz="2400" dirty="0" smtClean="0"/>
              <a:t>;</a:t>
            </a:r>
            <a:endParaRPr lang="uk-UA" sz="2400" dirty="0"/>
          </a:p>
          <a:p>
            <a:r>
              <a:rPr lang="uk-UA" sz="2400" dirty="0" err="1" smtClean="0"/>
              <a:t>описно</a:t>
            </a:r>
            <a:r>
              <a:rPr lang="uk-UA" sz="2400" dirty="0" smtClean="0"/>
              <a:t> </a:t>
            </a:r>
            <a:r>
              <a:rPr lang="uk-UA" sz="2400" dirty="0"/>
              <a:t>використання рухів астероїдів з використанням гравітаційних особливостей </a:t>
            </a:r>
            <a:r>
              <a:rPr lang="uk-UA" sz="2400"/>
              <a:t>точок </a:t>
            </a:r>
            <a:r>
              <a:rPr lang="uk-UA" sz="2400" smtClean="0"/>
              <a:t>лібрації;</a:t>
            </a:r>
            <a:endParaRPr lang="uk-UA" sz="2400" dirty="0"/>
          </a:p>
          <a:p>
            <a:r>
              <a:rPr lang="uk-UA" sz="2400" dirty="0" smtClean="0"/>
              <a:t>спроектовано </a:t>
            </a:r>
            <a:r>
              <a:rPr lang="uk-UA" sz="2400" dirty="0"/>
              <a:t>модель руху астроїда та створити програмне забезпечення по розрахунку траєкторії його польоту на орбіті Землі.</a:t>
            </a:r>
          </a:p>
        </p:txBody>
      </p:sp>
    </p:spTree>
    <p:extLst>
      <p:ext uri="{BB962C8B-B14F-4D97-AF65-F5344CB8AC3E}">
        <p14:creationId xmlns:p14="http://schemas.microsoft.com/office/powerpoint/2010/main" val="17546740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1791</TotalTime>
  <Words>391</Words>
  <Application>Microsoft Office PowerPoint</Application>
  <PresentationFormat>Экран (4:3)</PresentationFormat>
  <Paragraphs>49</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Солнцестояние</vt:lpstr>
      <vt:lpstr>ПРИРОДА ТА ОСОБЛИВОСТІ  ТРАЄКТОРІЙ РУХУ НАВКОЛОЗЕМНИХ АСТЕРОЇДІВ</vt:lpstr>
      <vt:lpstr>Презентация PowerPoint</vt:lpstr>
      <vt:lpstr>Презентация PowerPoint</vt:lpstr>
      <vt:lpstr>АСТЕРОЇДИ</vt:lpstr>
      <vt:lpstr>НАВКОЛОЗЕМНІ АСТЕРОЇДИ</vt:lpstr>
      <vt:lpstr>Навколоземний астероїд Камоалева</vt:lpstr>
      <vt:lpstr>Точки лібрації на орбіті Землі</vt:lpstr>
      <vt:lpstr>Побудова моделі руху астероїда</vt:lpstr>
      <vt:lpstr>Висновки</vt:lpstr>
      <vt:lpstr>СПИСОК ВИКОРИСТАНИХ ДЖЕРЕЛ   1. Аністратенко В. О., Федоров В. Г. Математичне планування експериментів в АПК /  О.В. Аністратенко, В.Г. Федоров - Київ: Вища школа, 1993. — 375 с. 2. Астероїди // Астрономічний енциклопедичний словник / за заг. ред. І. А. Климишина та А. О. Корсунь. — Львів : Голов. астроном. обсерваторія НАН України : Львів. нац. ун-т ім. Івана Франка, 2003. — С. 29 3. Власенко В.М., Ляшенко Ю.О. Практикум з астрономії / В. М. Влавенко, Ю.О. Ляшенко – Черкаси, 2003 4. Гладман, Б. Дж., Бернс, Дж.А., Дункан, М. Дж., і Левісон, Х. Ф. Динамічна еволюція викидів місячного удару. Ікар 118, 302–321 (1995) 5. Гранвік М. та ін. Зміщення орбіти та розподіл абсолютних величин для навколоземних об'єктів. Ікар 312, 181–207 (2018). 6. Климишин I. А. Небо нашої планети / І.А. Климнишин - Львiв: Вища школа, 1979. — 204 с.5. 7.  Климишин I. А. Історія астрономії. — 2-ге випр. вид. / І.А. Климнишин — Івано-Франківськ: Гостинець, 2006. — 652 с. 8. Керівництво Пейтон -  [Електронний ресурс] – Режим доступу до ресурсу: https://metanit.com/python/tutorial/ 9. Мюррей, К. Д. і Дермотт, С. Ф. Динаміка Сонячної системи (Cambridge University Press, Кембридж, 1999) 10. Фенуччі, М. і Новакович, Б. Роль ефекту Ярковського в довгостроковій динаміці астероїда (469219) Камо'оалева. Астрон Дж. 162, 227–211 (2021) 11. Шаркі, Б. Н. Л. та ін. Характеристика квазісупутника Землі (469219) 2016 HO3 Камоалева. Природоохоронна комуна. Навколишнє середовище Землі. 2, 231–237 (2021)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ДОСЛІДЖЕННЯ ЕФЕКТИВНОСТІ РОБОТИ СОНЯЧНИХ БАТАРЕЙ У ЗИМОВИЙ ПЕРІОД В УМОВАХ ЦЕНТРАЛЬНОЇ УКРАЇНИ</dc:title>
  <dc:creator>Administrator</dc:creator>
  <cp:lastModifiedBy>380935863595</cp:lastModifiedBy>
  <cp:revision>97</cp:revision>
  <dcterms:modified xsi:type="dcterms:W3CDTF">2024-04-10T06:10:50Z</dcterms:modified>
</cp:coreProperties>
</file>