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683D3-531F-4BEE-8974-1CFA6EB9CA4E}" type="datetimeFigureOut">
              <a:rPr lang="uk-UA" smtClean="0"/>
              <a:t>10.04.2024</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84711-7859-47D2-8756-0891A081F7F2}" type="slidenum">
              <a:rPr lang="uk-UA" smtClean="0"/>
              <a:t>‹№›</a:t>
            </a:fld>
            <a:endParaRPr lang="uk-UA"/>
          </a:p>
        </p:txBody>
      </p:sp>
    </p:spTree>
    <p:extLst>
      <p:ext uri="{BB962C8B-B14F-4D97-AF65-F5344CB8AC3E}">
        <p14:creationId xmlns:p14="http://schemas.microsoft.com/office/powerpoint/2010/main" val="3465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39A06D-AD5B-4986-B25A-84085ED43391}" type="datetime1">
              <a:rPr lang="ru-RU" smtClean="0"/>
              <a:t>10.04.2024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C44B74-0E42-4391-807C-4B93B6DE3B9B}" type="datetime1">
              <a:rPr lang="ru-RU" smtClean="0"/>
              <a:t>10.04.2024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9C6344-B218-453E-9C8C-030CF04D3603}" type="datetime1">
              <a:rPr lang="ru-RU" smtClean="0"/>
              <a:t>10.04.2024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976025-E586-4B30-AC35-870D179D4961}" type="datetime1">
              <a:rPr lang="ru-RU" smtClean="0"/>
              <a:t>10.04.2024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502421-0F3F-4D53-A8E5-C99ADA8E3A2E}" type="datetime1">
              <a:rPr lang="ru-RU" smtClean="0"/>
              <a:t>10.04.2024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D45CB2-7631-4688-9B71-3CB5B7C6F694}" type="datetime1">
              <a:rPr lang="ru-RU" smtClean="0"/>
              <a:t>10.04.2024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CFFD30-FEFF-48C4-BB0F-884807821954}" type="datetime1">
              <a:rPr lang="ru-RU" smtClean="0"/>
              <a:t>10.04.2024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C9BA22A-0D68-4FB9-9114-3F0462F26506}" type="datetime1">
              <a:rPr lang="ru-RU" smtClean="0"/>
              <a:t>10.04.2024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BDBF40-44CA-4707-B344-7CE825E0FCEA}" type="datetime1">
              <a:rPr lang="ru-RU" smtClean="0"/>
              <a:t>10.04.2024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D2176F-D5D3-4F68-90C9-1BCDDF99D5EF}" type="datetime1">
              <a:rPr lang="ru-RU" smtClean="0"/>
              <a:t>10.04.2024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E7339A-8A9F-4A14-86CD-8D116D31AC54}" type="datetime1">
              <a:rPr lang="ru-RU" smtClean="0"/>
              <a:t>10.04.2024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9A1447-B27C-498C-A84A-CB90BE35BA1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3D565-F4D6-4717-AA86-47EDB91ABAB7}" type="datetime1">
              <a:rPr lang="ru-RU" smtClean="0"/>
              <a:t>10.04.2024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A1447-B27C-498C-A84A-CB90BE35BA1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hyperlink" Target="https://www.ukrlib.com.ua/styslo-zl/printit.php?tid=8685"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subjectum.eu/textbook/physics/7klas/60.html" TargetMode="External"/><Relationship Id="rId5" Type="http://schemas.openxmlformats.org/officeDocument/2006/relationships/hyperlink" Target="https://jak.koshachek.com/articles/fizika-v-shkoli-bagatorazove-vidobrazhennja.html" TargetMode="Externa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gif"/><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332656"/>
            <a:ext cx="7772400" cy="1008112"/>
          </a:xfrm>
        </p:spPr>
        <p:txBody>
          <a:bodyPr>
            <a:normAutofit fontScale="90000"/>
          </a:bodyPr>
          <a:lstStyle/>
          <a:p>
            <a:r>
              <a:rPr lang="uk-UA" sz="3200" b="1" i="1" dirty="0">
                <a:solidFill>
                  <a:srgbClr val="002060"/>
                </a:solidFill>
                <a:effectLst>
                  <a:outerShdw blurRad="38100" dist="38100" dir="2700000" algn="tl">
                    <a:srgbClr val="000000">
                      <a:alpha val="43137"/>
                    </a:srgbClr>
                  </a:outerShdw>
                </a:effectLst>
                <a:latin typeface="Monotype Corsiva" pitchFamily="66" charset="0"/>
              </a:rPr>
              <a:t>Всеукраїнський інтерактивний конкурс </a:t>
            </a:r>
            <a:br>
              <a:rPr lang="uk-UA" sz="3200" b="1" i="1" dirty="0">
                <a:solidFill>
                  <a:srgbClr val="002060"/>
                </a:solidFill>
                <a:effectLst>
                  <a:outerShdw blurRad="38100" dist="38100" dir="2700000" algn="tl">
                    <a:srgbClr val="000000">
                      <a:alpha val="43137"/>
                    </a:srgbClr>
                  </a:outerShdw>
                </a:effectLst>
                <a:latin typeface="Monotype Corsiva" pitchFamily="66" charset="0"/>
              </a:rPr>
            </a:br>
            <a:r>
              <a:rPr lang="uk-UA" sz="3200" b="1" i="1" dirty="0">
                <a:solidFill>
                  <a:srgbClr val="00B050"/>
                </a:solidFill>
                <a:effectLst>
                  <a:outerShdw blurRad="38100" dist="38100" dir="2700000" algn="tl">
                    <a:srgbClr val="000000">
                      <a:alpha val="43137"/>
                    </a:srgbClr>
                  </a:outerShdw>
                </a:effectLst>
                <a:latin typeface="Monotype Corsiva" pitchFamily="66" charset="0"/>
              </a:rPr>
              <a:t>«</a:t>
            </a:r>
            <a:r>
              <a:rPr lang="uk-UA" sz="3200" b="1" i="1" dirty="0" err="1">
                <a:solidFill>
                  <a:srgbClr val="00B050"/>
                </a:solidFill>
                <a:effectLst>
                  <a:outerShdw blurRad="38100" dist="38100" dir="2700000" algn="tl">
                    <a:srgbClr val="000000">
                      <a:alpha val="43137"/>
                    </a:srgbClr>
                  </a:outerShdw>
                </a:effectLst>
                <a:latin typeface="Monotype Corsiva" pitchFamily="66" charset="0"/>
              </a:rPr>
              <a:t>МАН-Юніор</a:t>
            </a:r>
            <a:r>
              <a:rPr lang="uk-UA" sz="3200" b="1" i="1" dirty="0">
                <a:solidFill>
                  <a:srgbClr val="00B050"/>
                </a:solidFill>
                <a:effectLst>
                  <a:outerShdw blurRad="38100" dist="38100" dir="2700000" algn="tl">
                    <a:srgbClr val="000000">
                      <a:alpha val="43137"/>
                    </a:srgbClr>
                  </a:outerShdw>
                </a:effectLst>
                <a:latin typeface="Monotype Corsiva" pitchFamily="66" charset="0"/>
              </a:rPr>
              <a:t>  </a:t>
            </a:r>
            <a:r>
              <a:rPr lang="uk-UA" sz="3200" b="1" i="1" dirty="0" err="1">
                <a:solidFill>
                  <a:srgbClr val="00B050"/>
                </a:solidFill>
                <a:effectLst>
                  <a:outerShdw blurRad="38100" dist="38100" dir="2700000" algn="tl">
                    <a:srgbClr val="000000">
                      <a:alpha val="43137"/>
                    </a:srgbClr>
                  </a:outerShdw>
                </a:effectLst>
                <a:latin typeface="Monotype Corsiva" pitchFamily="66" charset="0"/>
              </a:rPr>
              <a:t>Дослідник–</a:t>
            </a:r>
            <a:r>
              <a:rPr lang="uk-UA" sz="3200" b="1" i="1" dirty="0">
                <a:solidFill>
                  <a:srgbClr val="00B050"/>
                </a:solidFill>
                <a:effectLst>
                  <a:outerShdw blurRad="38100" dist="38100" dir="2700000" algn="tl">
                    <a:srgbClr val="000000">
                      <a:alpha val="43137"/>
                    </a:srgbClr>
                  </a:outerShdw>
                </a:effectLst>
                <a:latin typeface="Monotype Corsiva" pitchFamily="66" charset="0"/>
              </a:rPr>
              <a:t> 2024»</a:t>
            </a:r>
          </a:p>
        </p:txBody>
      </p:sp>
      <p:sp>
        <p:nvSpPr>
          <p:cNvPr id="3" name="Подзаголовок 2"/>
          <p:cNvSpPr>
            <a:spLocks noGrp="1"/>
          </p:cNvSpPr>
          <p:nvPr>
            <p:ph type="subTitle" idx="1"/>
          </p:nvPr>
        </p:nvSpPr>
        <p:spPr>
          <a:xfrm>
            <a:off x="2699792" y="4005064"/>
            <a:ext cx="5688632" cy="2256656"/>
          </a:xfrm>
        </p:spPr>
        <p:txBody>
          <a:bodyPr>
            <a:normAutofit fontScale="47500" lnSpcReduction="20000"/>
          </a:bodyPr>
          <a:lstStyle/>
          <a:p>
            <a:pPr algn="l"/>
            <a:r>
              <a:rPr lang="uk-UA" b="1" dirty="0">
                <a:solidFill>
                  <a:srgbClr val="002060"/>
                </a:solidFill>
              </a:rPr>
              <a:t>Прокопенко Єлизавета Миколаївна</a:t>
            </a:r>
            <a:r>
              <a:rPr lang="uk-UA" dirty="0">
                <a:solidFill>
                  <a:srgbClr val="002060"/>
                </a:solidFill>
              </a:rPr>
              <a:t>, учениця 8 класу Устинівського ліцею Устинівської селищної ради, секція «Екологічно безпечні технології та ресурсозбереження» Кіровоградської Малої академії наук учнівської молоді.</a:t>
            </a:r>
          </a:p>
          <a:p>
            <a:pPr algn="l"/>
            <a:r>
              <a:rPr lang="uk-UA" u="sng" dirty="0">
                <a:solidFill>
                  <a:srgbClr val="002060"/>
                </a:solidFill>
              </a:rPr>
              <a:t>Керівник: </a:t>
            </a:r>
            <a:r>
              <a:rPr lang="uk-UA" dirty="0">
                <a:solidFill>
                  <a:srgbClr val="002060"/>
                </a:solidFill>
              </a:rPr>
              <a:t>Олійник Ольга Миколаївна, вчитель математики, інформатики Устинівського ліцею Устинівської селищної ради, керівник секції «Екологічно безпечні технології та ресурсозбереження» Кіровоградської Малої академії наук учнівської молоді.</a:t>
            </a:r>
          </a:p>
          <a:p>
            <a:pPr algn="l"/>
            <a:r>
              <a:rPr lang="uk-UA" dirty="0">
                <a:solidFill>
                  <a:srgbClr val="002060"/>
                </a:solidFill>
              </a:rPr>
              <a:t>Кіровоградська область</a:t>
            </a:r>
          </a:p>
        </p:txBody>
      </p:sp>
      <p:pic>
        <p:nvPicPr>
          <p:cNvPr id="26628" name="Picture 4" descr="Картинки по запросу бабочки анимация"/>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60648"/>
            <a:ext cx="2332872" cy="2160240"/>
          </a:xfrm>
          <a:prstGeom prst="rect">
            <a:avLst/>
          </a:prstGeom>
          <a:noFill/>
        </p:spPr>
      </p:pic>
      <p:pic>
        <p:nvPicPr>
          <p:cNvPr id="26630" name="Picture 6" descr="Картинки по запросу бабочки анимация"/>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rot="2880734">
            <a:off x="1183816" y="4773576"/>
            <a:ext cx="1728192" cy="1728192"/>
          </a:xfrm>
          <a:prstGeom prst="rect">
            <a:avLst/>
          </a:prstGeom>
          <a:noFill/>
        </p:spPr>
      </p:pic>
      <p:sp>
        <p:nvSpPr>
          <p:cNvPr id="9" name="Прямокутник 8"/>
          <p:cNvSpPr/>
          <p:nvPr/>
        </p:nvSpPr>
        <p:spPr>
          <a:xfrm>
            <a:off x="2339752" y="2276872"/>
            <a:ext cx="4662240" cy="923330"/>
          </a:xfrm>
          <a:prstGeom prst="rect">
            <a:avLst/>
          </a:prstGeom>
          <a:noFill/>
        </p:spPr>
        <p:txBody>
          <a:bodyPr wrap="square" lIns="91440" tIns="45720" rIns="91440" bIns="45720">
            <a:spAutoFit/>
          </a:bodyPr>
          <a:lstStyle/>
          <a:p>
            <a:pPr algn="ctr"/>
            <a:r>
              <a:rPr lang="uk-U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Задзеркалля</a:t>
            </a:r>
            <a:endParaRPr lang="uk-U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Місце для номера слайда 3"/>
          <p:cNvSpPr>
            <a:spLocks noGrp="1"/>
          </p:cNvSpPr>
          <p:nvPr>
            <p:ph type="sldNum" sz="quarter" idx="12"/>
          </p:nvPr>
        </p:nvSpPr>
        <p:spPr/>
        <p:txBody>
          <a:bodyPr/>
          <a:lstStyle/>
          <a:p>
            <a:fld id="{DE9A1447-B27C-498C-A84A-CB90BE35BA1C}" type="slidenum">
              <a:rPr lang="ru-RU" smtClean="0"/>
              <a:pPr/>
              <a:t>1</a:t>
            </a:fld>
            <a:endParaRPr lang="ru-RU"/>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778098"/>
          </a:xfrm>
        </p:spPr>
        <p:txBody>
          <a:bodyPr/>
          <a:lstStyle/>
          <a:p>
            <a:r>
              <a:rPr lang="ru-RU" b="1" i="1" dirty="0" smtClean="0">
                <a:solidFill>
                  <a:srgbClr val="002060"/>
                </a:solidFill>
              </a:rPr>
              <a:t>3) «</a:t>
            </a:r>
            <a:r>
              <a:rPr lang="ru-RU" b="1" i="1" dirty="0" err="1" smtClean="0">
                <a:solidFill>
                  <a:srgbClr val="002060"/>
                </a:solidFill>
              </a:rPr>
              <a:t>Уявні</a:t>
            </a:r>
            <a:r>
              <a:rPr lang="ru-RU" b="1" i="1" dirty="0" smtClean="0">
                <a:solidFill>
                  <a:srgbClr val="002060"/>
                </a:solidFill>
              </a:rPr>
              <a:t> </a:t>
            </a:r>
            <a:r>
              <a:rPr lang="ru-RU" b="1" i="1" dirty="0" err="1" smtClean="0">
                <a:solidFill>
                  <a:srgbClr val="002060"/>
                </a:solidFill>
              </a:rPr>
              <a:t>зображення</a:t>
            </a:r>
            <a:r>
              <a:rPr lang="ru-RU" b="1" i="1" dirty="0" smtClean="0">
                <a:solidFill>
                  <a:srgbClr val="002060"/>
                </a:solidFill>
              </a:rPr>
              <a:t>»</a:t>
            </a:r>
            <a:endParaRPr lang="ru-RU" dirty="0">
              <a:solidFill>
                <a:srgbClr val="002060"/>
              </a:solidFill>
            </a:endParaRPr>
          </a:p>
        </p:txBody>
      </p:sp>
      <p:sp>
        <p:nvSpPr>
          <p:cNvPr id="3" name="Содержимое 2"/>
          <p:cNvSpPr>
            <a:spLocks noGrp="1"/>
          </p:cNvSpPr>
          <p:nvPr>
            <p:ph idx="1"/>
          </p:nvPr>
        </p:nvSpPr>
        <p:spPr>
          <a:xfrm>
            <a:off x="179512" y="5373216"/>
            <a:ext cx="9073008" cy="1296144"/>
          </a:xfrm>
        </p:spPr>
        <p:txBody>
          <a:bodyPr>
            <a:normAutofit lnSpcReduction="10000"/>
          </a:bodyPr>
          <a:lstStyle/>
          <a:p>
            <a:pPr lvl="0">
              <a:buNone/>
            </a:pPr>
            <a:r>
              <a:rPr lang="ru-RU" i="1" dirty="0" smtClean="0"/>
              <a:t>    </a:t>
            </a:r>
            <a:r>
              <a:rPr lang="ru-RU" sz="1800" i="1" dirty="0"/>
              <a:t>Д</a:t>
            </a:r>
            <a:r>
              <a:rPr lang="ru-RU" sz="1800" i="1" dirty="0" smtClean="0"/>
              <a:t>ва </a:t>
            </a:r>
            <a:r>
              <a:rPr lang="ru-RU" sz="1800" i="1" dirty="0" err="1"/>
              <a:t>дзеркала</a:t>
            </a:r>
            <a:r>
              <a:rPr lang="ru-RU" sz="1800" i="1" dirty="0"/>
              <a:t> точно </a:t>
            </a:r>
            <a:r>
              <a:rPr lang="ru-RU" sz="1800" i="1" dirty="0" err="1"/>
              <a:t>під</a:t>
            </a:r>
            <a:r>
              <a:rPr lang="ru-RU" sz="1800" i="1" dirty="0"/>
              <a:t> прямим кутом </a:t>
            </a:r>
            <a:r>
              <a:rPr lang="ru-RU" sz="1800" i="1" dirty="0" err="1"/>
              <a:t>одне</a:t>
            </a:r>
            <a:r>
              <a:rPr lang="ru-RU" sz="1800" i="1" dirty="0"/>
              <a:t> до одного. </a:t>
            </a:r>
            <a:r>
              <a:rPr lang="ru-RU" sz="1800" i="1" dirty="0" smtClean="0"/>
              <a:t> Предмет </a:t>
            </a:r>
            <a:r>
              <a:rPr lang="ru-RU" sz="1800" i="1" dirty="0" err="1"/>
              <a:t>між</a:t>
            </a:r>
            <a:r>
              <a:rPr lang="ru-RU" sz="1800" i="1" dirty="0"/>
              <a:t> </a:t>
            </a:r>
            <a:r>
              <a:rPr lang="ru-RU" sz="1800" i="1" dirty="0" err="1"/>
              <a:t>дзеркалами</a:t>
            </a:r>
            <a:r>
              <a:rPr lang="ru-RU" sz="1800" i="1" dirty="0"/>
              <a:t>. </a:t>
            </a:r>
            <a:r>
              <a:rPr lang="ru-RU" sz="1800" i="1" dirty="0" err="1"/>
              <a:t>П</a:t>
            </a:r>
            <a:r>
              <a:rPr lang="ru-RU" sz="1800" i="1" dirty="0" err="1" smtClean="0"/>
              <a:t>обачимо</a:t>
            </a:r>
            <a:r>
              <a:rPr lang="ru-RU" sz="1800" i="1" dirty="0" smtClean="0"/>
              <a:t> </a:t>
            </a:r>
            <a:r>
              <a:rPr lang="ru-RU" sz="1800" i="1" dirty="0"/>
              <a:t>три </a:t>
            </a:r>
            <a:r>
              <a:rPr lang="ru-RU" sz="1800" i="1" dirty="0" err="1"/>
              <a:t>зображення</a:t>
            </a:r>
            <a:r>
              <a:rPr lang="ru-RU" sz="1800" i="1" dirty="0"/>
              <a:t>: </a:t>
            </a:r>
            <a:r>
              <a:rPr lang="ru-RU" sz="1800" i="1" dirty="0" err="1"/>
              <a:t>ліворуч</a:t>
            </a:r>
            <a:r>
              <a:rPr lang="ru-RU" sz="1800" i="1" dirty="0"/>
              <a:t> і </a:t>
            </a:r>
            <a:r>
              <a:rPr lang="ru-RU" sz="1800" i="1" dirty="0" err="1"/>
              <a:t>праворуч</a:t>
            </a:r>
            <a:r>
              <a:rPr lang="ru-RU" sz="1800" i="1" dirty="0"/>
              <a:t> (у кожному </a:t>
            </a:r>
            <a:r>
              <a:rPr lang="ru-RU" sz="1800" i="1" dirty="0" err="1"/>
              <a:t>дзеркалі</a:t>
            </a:r>
            <a:r>
              <a:rPr lang="ru-RU" sz="1800" i="1" dirty="0"/>
              <a:t> </a:t>
            </a:r>
            <a:r>
              <a:rPr lang="ru-RU" sz="1800" i="1" dirty="0" err="1"/>
              <a:t>окремо</a:t>
            </a:r>
            <a:r>
              <a:rPr lang="ru-RU" sz="1800" i="1" dirty="0" smtClean="0"/>
              <a:t>), </a:t>
            </a:r>
            <a:r>
              <a:rPr lang="ru-RU" sz="1800" i="1" dirty="0"/>
              <a:t>два «</a:t>
            </a:r>
            <a:r>
              <a:rPr lang="ru-RU" sz="1800" i="1" dirty="0" err="1"/>
              <a:t>звичайних</a:t>
            </a:r>
            <a:r>
              <a:rPr lang="ru-RU" sz="1800" i="1" dirty="0"/>
              <a:t>» </a:t>
            </a:r>
            <a:r>
              <a:rPr lang="ru-RU" sz="1800" i="1" dirty="0" err="1"/>
              <a:t>зображення</a:t>
            </a:r>
            <a:r>
              <a:rPr lang="ru-RU" sz="1800" i="1" dirty="0"/>
              <a:t>, де «</a:t>
            </a:r>
            <a:r>
              <a:rPr lang="ru-RU" sz="1800" i="1" dirty="0" err="1"/>
              <a:t>ліве</a:t>
            </a:r>
            <a:r>
              <a:rPr lang="ru-RU" sz="1800" i="1" dirty="0"/>
              <a:t>» й «праве» </a:t>
            </a:r>
            <a:r>
              <a:rPr lang="ru-RU" sz="1800" i="1" dirty="0" err="1"/>
              <a:t>помінялися</a:t>
            </a:r>
            <a:r>
              <a:rPr lang="ru-RU" sz="1800" i="1" dirty="0"/>
              <a:t> </a:t>
            </a:r>
            <a:r>
              <a:rPr lang="ru-RU" sz="1800" i="1" dirty="0" err="1"/>
              <a:t>місцями</a:t>
            </a:r>
            <a:r>
              <a:rPr lang="ru-RU" sz="1800" i="1" dirty="0"/>
              <a:t>. А </a:t>
            </a:r>
            <a:r>
              <a:rPr lang="ru-RU" sz="1800" i="1" dirty="0" err="1"/>
              <a:t>між</a:t>
            </a:r>
            <a:r>
              <a:rPr lang="ru-RU" sz="1800" i="1" dirty="0"/>
              <a:t> ними, точно на </a:t>
            </a:r>
            <a:r>
              <a:rPr lang="ru-RU" sz="1800" i="1" dirty="0" err="1"/>
              <a:t>стику</a:t>
            </a:r>
            <a:r>
              <a:rPr lang="ru-RU" sz="1800" i="1" dirty="0"/>
              <a:t> </a:t>
            </a:r>
            <a:r>
              <a:rPr lang="ru-RU" sz="1800" i="1" dirty="0" err="1" smtClean="0"/>
              <a:t>дзеркал</a:t>
            </a:r>
            <a:r>
              <a:rPr lang="ru-RU" sz="1800" i="1" dirty="0"/>
              <a:t> </a:t>
            </a:r>
            <a:r>
              <a:rPr lang="ru-RU" sz="1800" i="1" dirty="0" smtClean="0"/>
              <a:t>- </a:t>
            </a:r>
            <a:r>
              <a:rPr lang="ru-RU" sz="1800" i="1" dirty="0" err="1" smtClean="0"/>
              <a:t>третє</a:t>
            </a:r>
            <a:r>
              <a:rPr lang="ru-RU" sz="1800" i="1" dirty="0" smtClean="0"/>
              <a:t> </a:t>
            </a:r>
            <a:r>
              <a:rPr lang="ru-RU" sz="1800" i="1" dirty="0" err="1"/>
              <a:t>зображення</a:t>
            </a:r>
            <a:r>
              <a:rPr lang="ru-RU" sz="1800" i="1" dirty="0"/>
              <a:t>! </a:t>
            </a:r>
            <a:endParaRPr lang="ru-RU" sz="1800" dirty="0"/>
          </a:p>
        </p:txBody>
      </p:sp>
      <p:sp>
        <p:nvSpPr>
          <p:cNvPr id="4" name="Місце для номера слайда 3"/>
          <p:cNvSpPr>
            <a:spLocks noGrp="1"/>
          </p:cNvSpPr>
          <p:nvPr>
            <p:ph type="sldNum" sz="quarter" idx="12"/>
          </p:nvPr>
        </p:nvSpPr>
        <p:spPr/>
        <p:txBody>
          <a:bodyPr/>
          <a:lstStyle/>
          <a:p>
            <a:fld id="{DE9A1447-B27C-498C-A84A-CB90BE35BA1C}" type="slidenum">
              <a:rPr lang="ru-RU" smtClean="0"/>
              <a:pPr/>
              <a:t>10</a:t>
            </a:fld>
            <a:endParaRPr lang="ru-RU"/>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980728"/>
            <a:ext cx="6191672" cy="4248472"/>
          </a:xfrm>
          <a:prstGeom prst="rect">
            <a:avLst/>
          </a:prstGeom>
        </p:spPr>
      </p:pic>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0483" y="2835696"/>
            <a:ext cx="3191339" cy="2393504"/>
          </a:xfrm>
          <a:prstGeom prst="rect">
            <a:avLst/>
          </a:prstGeo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74638"/>
            <a:ext cx="6923112" cy="1143000"/>
          </a:xfrm>
        </p:spPr>
        <p:txBody>
          <a:bodyPr>
            <a:normAutofit fontScale="90000"/>
          </a:bodyPr>
          <a:lstStyle/>
          <a:p>
            <a:r>
              <a:rPr lang="ru-RU" b="1" i="1" dirty="0" smtClean="0">
                <a:solidFill>
                  <a:srgbClr val="002060"/>
                </a:solidFill>
              </a:rPr>
              <a:t> 4) «</a:t>
            </a:r>
            <a:r>
              <a:rPr lang="ru-RU" b="1" i="1" dirty="0" err="1" smtClean="0">
                <a:solidFill>
                  <a:srgbClr val="002060"/>
                </a:solidFill>
              </a:rPr>
              <a:t>Задзеркальні</a:t>
            </a:r>
            <a:r>
              <a:rPr lang="ru-RU" b="1" i="1" dirty="0" smtClean="0">
                <a:solidFill>
                  <a:srgbClr val="002060"/>
                </a:solidFill>
              </a:rPr>
              <a:t> </a:t>
            </a:r>
            <a:r>
              <a:rPr lang="ru-RU" b="1" i="1" dirty="0" err="1" smtClean="0">
                <a:solidFill>
                  <a:srgbClr val="002060"/>
                </a:solidFill>
              </a:rPr>
              <a:t>фантазії</a:t>
            </a:r>
            <a:r>
              <a:rPr lang="ru-RU" b="1" i="1" dirty="0" smtClean="0">
                <a:solidFill>
                  <a:srgbClr val="002060"/>
                </a:solidFill>
              </a:rPr>
              <a:t>»</a:t>
            </a:r>
            <a:endParaRPr lang="ru-RU" dirty="0">
              <a:solidFill>
                <a:srgbClr val="002060"/>
              </a:solidFill>
            </a:endParaRPr>
          </a:p>
        </p:txBody>
      </p:sp>
      <p:sp>
        <p:nvSpPr>
          <p:cNvPr id="3" name="Содержимое 2"/>
          <p:cNvSpPr>
            <a:spLocks noGrp="1"/>
          </p:cNvSpPr>
          <p:nvPr>
            <p:ph idx="1"/>
          </p:nvPr>
        </p:nvSpPr>
        <p:spPr>
          <a:xfrm>
            <a:off x="1522012" y="1198207"/>
            <a:ext cx="7488832" cy="2001178"/>
          </a:xfrm>
        </p:spPr>
        <p:txBody>
          <a:bodyPr>
            <a:normAutofit fontScale="85000" lnSpcReduction="10000"/>
          </a:bodyPr>
          <a:lstStyle/>
          <a:p>
            <a:pPr marL="0" lvl="0" indent="0">
              <a:buNone/>
            </a:pPr>
            <a:r>
              <a:rPr lang="ru-RU" i="1" dirty="0" err="1"/>
              <a:t>Дуже</a:t>
            </a:r>
            <a:r>
              <a:rPr lang="ru-RU" i="1" dirty="0"/>
              <a:t> </a:t>
            </a:r>
            <a:r>
              <a:rPr lang="ru-RU" i="1" dirty="0" err="1"/>
              <a:t>красивий</a:t>
            </a:r>
            <a:r>
              <a:rPr lang="ru-RU" i="1" dirty="0"/>
              <a:t> </a:t>
            </a:r>
            <a:r>
              <a:rPr lang="ru-RU" i="1" dirty="0" err="1"/>
              <a:t>дослід</a:t>
            </a:r>
            <a:r>
              <a:rPr lang="ru-RU" i="1" dirty="0"/>
              <a:t> </a:t>
            </a:r>
            <a:r>
              <a:rPr lang="ru-RU" i="1" dirty="0" err="1" smtClean="0"/>
              <a:t>вийде</a:t>
            </a:r>
            <a:r>
              <a:rPr lang="ru-RU" i="1" dirty="0" smtClean="0"/>
              <a:t>, </a:t>
            </a:r>
            <a:r>
              <a:rPr lang="ru-RU" i="1" dirty="0" err="1"/>
              <a:t>якщо</a:t>
            </a:r>
            <a:r>
              <a:rPr lang="ru-RU" i="1" dirty="0"/>
              <a:t> </a:t>
            </a:r>
            <a:r>
              <a:rPr lang="ru-RU" i="1" dirty="0" err="1"/>
              <a:t>поставити</a:t>
            </a:r>
            <a:r>
              <a:rPr lang="ru-RU" i="1" dirty="0"/>
              <a:t> два </a:t>
            </a:r>
            <a:r>
              <a:rPr lang="ru-RU" i="1" dirty="0" err="1"/>
              <a:t>дзеркала</a:t>
            </a:r>
            <a:r>
              <a:rPr lang="ru-RU" i="1" dirty="0"/>
              <a:t> </a:t>
            </a:r>
            <a:r>
              <a:rPr lang="ru-RU" i="1" dirty="0" err="1"/>
              <a:t>під</a:t>
            </a:r>
            <a:r>
              <a:rPr lang="ru-RU" i="1" dirty="0"/>
              <a:t> кутом 60°. У такому </a:t>
            </a:r>
            <a:r>
              <a:rPr lang="ru-RU" i="1" dirty="0" err="1"/>
              <a:t>разі</a:t>
            </a:r>
            <a:r>
              <a:rPr lang="ru-RU" i="1" dirty="0"/>
              <a:t> </a:t>
            </a:r>
            <a:r>
              <a:rPr lang="ru-RU" i="1" dirty="0" err="1"/>
              <a:t>внаслідок</a:t>
            </a:r>
            <a:r>
              <a:rPr lang="ru-RU" i="1" dirty="0"/>
              <a:t> </a:t>
            </a:r>
            <a:r>
              <a:rPr lang="ru-RU" i="1" dirty="0" err="1"/>
              <a:t>багаторазового</a:t>
            </a:r>
            <a:r>
              <a:rPr lang="ru-RU" i="1" dirty="0"/>
              <a:t> </a:t>
            </a:r>
            <a:r>
              <a:rPr lang="ru-RU" i="1" dirty="0" err="1"/>
              <a:t>відбиття</a:t>
            </a:r>
            <a:r>
              <a:rPr lang="ru-RU" i="1" dirty="0"/>
              <a:t> </a:t>
            </a:r>
            <a:r>
              <a:rPr lang="ru-RU" i="1" dirty="0" err="1"/>
              <a:t>створюється</a:t>
            </a:r>
            <a:r>
              <a:rPr lang="ru-RU" i="1" dirty="0"/>
              <a:t> </a:t>
            </a:r>
            <a:r>
              <a:rPr lang="ru-RU" i="1" dirty="0" err="1"/>
              <a:t>цілих</a:t>
            </a:r>
            <a:r>
              <a:rPr lang="ru-RU" i="1" dirty="0"/>
              <a:t> 5 </a:t>
            </a:r>
            <a:r>
              <a:rPr lang="ru-RU" i="1" dirty="0" err="1"/>
              <a:t>зображень</a:t>
            </a:r>
            <a:r>
              <a:rPr lang="ru-RU" i="1" dirty="0"/>
              <a:t>, </a:t>
            </a:r>
            <a:r>
              <a:rPr lang="ru-RU" i="1" dirty="0" err="1"/>
              <a:t>причому</a:t>
            </a:r>
            <a:r>
              <a:rPr lang="ru-RU" i="1" dirty="0"/>
              <a:t> «</a:t>
            </a:r>
            <a:r>
              <a:rPr lang="ru-RU" i="1" dirty="0" err="1"/>
              <a:t>ліві</a:t>
            </a:r>
            <a:r>
              <a:rPr lang="ru-RU" i="1" dirty="0"/>
              <a:t>» й «</a:t>
            </a:r>
            <a:r>
              <a:rPr lang="ru-RU" i="1" dirty="0" err="1"/>
              <a:t>праві</a:t>
            </a:r>
            <a:r>
              <a:rPr lang="ru-RU" i="1" dirty="0"/>
              <a:t>» </a:t>
            </a:r>
            <a:r>
              <a:rPr lang="ru-RU" i="1" dirty="0" err="1"/>
              <a:t>зображення</a:t>
            </a:r>
            <a:r>
              <a:rPr lang="ru-RU" i="1" dirty="0"/>
              <a:t> </a:t>
            </a:r>
            <a:r>
              <a:rPr lang="ru-RU" i="1" dirty="0" err="1" smtClean="0"/>
              <a:t>чергуються</a:t>
            </a:r>
            <a:r>
              <a:rPr lang="ru-RU" i="1" dirty="0" smtClean="0"/>
              <a:t>.</a:t>
            </a:r>
          </a:p>
          <a:p>
            <a:pPr marL="0" lvl="0" indent="0">
              <a:buNone/>
            </a:pPr>
            <a:endParaRPr lang="ru-RU" i="1" dirty="0"/>
          </a:p>
          <a:p>
            <a:pPr marL="0" lvl="0" indent="0">
              <a:buNone/>
            </a:pPr>
            <a:endParaRPr lang="ru-RU" i="1" dirty="0" smtClean="0"/>
          </a:p>
          <a:p>
            <a:pPr marL="0" lvl="0" indent="0">
              <a:buNone/>
            </a:pPr>
            <a:endParaRPr lang="ru-RU" i="1" dirty="0" smtClean="0"/>
          </a:p>
        </p:txBody>
      </p:sp>
      <p:pic>
        <p:nvPicPr>
          <p:cNvPr id="7170" name="Picture 2" descr="Картинки по запросу зеркало анимация"/>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6024" y="334957"/>
            <a:ext cx="1331640" cy="1758282"/>
          </a:xfrm>
          <a:prstGeom prst="rect">
            <a:avLst/>
          </a:prstGeom>
          <a:noFill/>
        </p:spPr>
      </p:pic>
      <p:pic>
        <p:nvPicPr>
          <p:cNvPr id="6" name="Picture 4" descr="Картинки по запросу бабочки анимация"/>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17595" y="4941168"/>
            <a:ext cx="1828816" cy="1693484"/>
          </a:xfrm>
          <a:prstGeom prst="rect">
            <a:avLst/>
          </a:prstGeom>
          <a:noFill/>
        </p:spPr>
      </p:pic>
      <p:sp>
        <p:nvSpPr>
          <p:cNvPr id="5" name="Місце для номера слайда 4"/>
          <p:cNvSpPr>
            <a:spLocks noGrp="1"/>
          </p:cNvSpPr>
          <p:nvPr>
            <p:ph type="sldNum" sz="quarter" idx="12"/>
          </p:nvPr>
        </p:nvSpPr>
        <p:spPr/>
        <p:txBody>
          <a:bodyPr/>
          <a:lstStyle/>
          <a:p>
            <a:fld id="{DE9A1447-B27C-498C-A84A-CB90BE35BA1C}" type="slidenum">
              <a:rPr lang="ru-RU" smtClean="0"/>
              <a:pPr/>
              <a:t>11</a:t>
            </a:fld>
            <a:endParaRPr lang="ru-RU"/>
          </a:p>
        </p:txBody>
      </p:sp>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8469" y="3212976"/>
            <a:ext cx="4843762" cy="3632823"/>
          </a:xfrm>
          <a:prstGeom prst="rect">
            <a:avLst/>
          </a:prstGeom>
        </p:spPr>
      </p:pic>
      <p:pic>
        <p:nvPicPr>
          <p:cNvPr id="10" name="Рисунок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7504" y="3112197"/>
            <a:ext cx="3456384" cy="3733602"/>
          </a:xfrm>
          <a:prstGeom prst="rect">
            <a:avLst/>
          </a:prstGeo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38670" y="620688"/>
            <a:ext cx="6131024" cy="1004901"/>
          </a:xfrm>
        </p:spPr>
        <p:txBody>
          <a:bodyPr>
            <a:normAutofit fontScale="77500" lnSpcReduction="20000"/>
          </a:bodyPr>
          <a:lstStyle/>
          <a:p>
            <a:pPr marL="0" indent="0" algn="ctr">
              <a:buNone/>
            </a:pPr>
            <a:r>
              <a:rPr lang="ru-RU" dirty="0" smtClean="0"/>
              <a:t>Два </a:t>
            </a:r>
            <a:r>
              <a:rPr lang="ru-RU" dirty="0" err="1"/>
              <a:t>дзеркала</a:t>
            </a:r>
            <a:r>
              <a:rPr lang="ru-RU" dirty="0"/>
              <a:t> </a:t>
            </a:r>
            <a:r>
              <a:rPr lang="ru-RU" dirty="0" err="1"/>
              <a:t>під</a:t>
            </a:r>
            <a:r>
              <a:rPr lang="ru-RU" dirty="0"/>
              <a:t> кутом </a:t>
            </a:r>
            <a:r>
              <a:rPr lang="ru-RU" dirty="0" smtClean="0"/>
              <a:t>45°, </a:t>
            </a:r>
            <a:r>
              <a:rPr lang="ru-RU" dirty="0"/>
              <a:t>то </a:t>
            </a:r>
            <a:r>
              <a:rPr lang="ru-RU" dirty="0" err="1"/>
              <a:t>утвориться</a:t>
            </a:r>
            <a:r>
              <a:rPr lang="ru-RU" dirty="0"/>
              <a:t> 7 </a:t>
            </a:r>
            <a:r>
              <a:rPr lang="ru-RU" dirty="0" err="1" smtClean="0"/>
              <a:t>зображень</a:t>
            </a:r>
            <a:r>
              <a:rPr lang="ru-RU" dirty="0" smtClean="0"/>
              <a:t>, </a:t>
            </a:r>
            <a:r>
              <a:rPr lang="ru-RU" dirty="0" err="1" smtClean="0"/>
              <a:t>під</a:t>
            </a:r>
            <a:r>
              <a:rPr lang="ru-RU" dirty="0" smtClean="0"/>
              <a:t> кутом 30° – 11 </a:t>
            </a:r>
            <a:r>
              <a:rPr lang="ru-RU" dirty="0" err="1" smtClean="0"/>
              <a:t>зображень</a:t>
            </a:r>
            <a:r>
              <a:rPr lang="ru-RU" dirty="0" smtClean="0"/>
              <a:t>.</a:t>
            </a:r>
            <a:r>
              <a:rPr lang="ru-RU" dirty="0"/>
              <a:t> </a:t>
            </a:r>
          </a:p>
        </p:txBody>
      </p:sp>
      <p:pic>
        <p:nvPicPr>
          <p:cNvPr id="6" name="Picture 4" descr="Картинки по запросу бабочки анимация"/>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048" y="5517232"/>
            <a:ext cx="1728192" cy="1600306"/>
          </a:xfrm>
          <a:prstGeom prst="rect">
            <a:avLst/>
          </a:prstGeom>
          <a:noFill/>
        </p:spPr>
      </p:pic>
      <p:pic>
        <p:nvPicPr>
          <p:cNvPr id="7" name="Содержимое 3" descr="1_mi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942" y="404664"/>
            <a:ext cx="2491834" cy="1661222"/>
          </a:xfrm>
          <a:prstGeom prst="rect">
            <a:avLst/>
          </a:prstGeom>
          <a:ln>
            <a:noFill/>
          </a:ln>
          <a:effectLst>
            <a:softEdge rad="112500"/>
          </a:effectLst>
        </p:spPr>
      </p:pic>
      <p:sp>
        <p:nvSpPr>
          <p:cNvPr id="4" name="Місце для номера слайда 3"/>
          <p:cNvSpPr>
            <a:spLocks noGrp="1"/>
          </p:cNvSpPr>
          <p:nvPr>
            <p:ph type="sldNum" sz="quarter" idx="12"/>
          </p:nvPr>
        </p:nvSpPr>
        <p:spPr/>
        <p:txBody>
          <a:bodyPr/>
          <a:lstStyle/>
          <a:p>
            <a:fld id="{DE9A1447-B27C-498C-A84A-CB90BE35BA1C}" type="slidenum">
              <a:rPr lang="ru-RU" smtClean="0"/>
              <a:pPr/>
              <a:t>12</a:t>
            </a:fld>
            <a:endParaRPr lang="ru-RU"/>
          </a:p>
        </p:txBody>
      </p:sp>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6016" y="1786877"/>
            <a:ext cx="3816424" cy="5088566"/>
          </a:xfrm>
          <a:prstGeom prst="rect">
            <a:avLst/>
          </a:prstGeom>
        </p:spPr>
      </p:pic>
      <p:pic>
        <p:nvPicPr>
          <p:cNvPr id="10" name="Рисунок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519" y="2170919"/>
            <a:ext cx="4498633" cy="3373975"/>
          </a:xfrm>
          <a:prstGeom prst="rect">
            <a:avLst/>
          </a:prstGeo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4" descr="Картинки по запросу бабочки анимация"/>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520" y="211238"/>
            <a:ext cx="1836725" cy="1700808"/>
          </a:xfrm>
          <a:prstGeom prst="rect">
            <a:avLst/>
          </a:prstGeom>
          <a:noFill/>
        </p:spPr>
      </p:pic>
      <p:pic>
        <p:nvPicPr>
          <p:cNvPr id="7" name="Picture 4" descr="Картинки по запросу бабочки анимация"/>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980728"/>
            <a:ext cx="1477486" cy="1368152"/>
          </a:xfrm>
          <a:prstGeom prst="rect">
            <a:avLst/>
          </a:prstGeom>
          <a:noFill/>
        </p:spPr>
      </p:pic>
      <p:sp>
        <p:nvSpPr>
          <p:cNvPr id="8" name="Місце для номера слайда 7"/>
          <p:cNvSpPr>
            <a:spLocks noGrp="1"/>
          </p:cNvSpPr>
          <p:nvPr>
            <p:ph type="sldNum" sz="quarter" idx="12"/>
          </p:nvPr>
        </p:nvSpPr>
        <p:spPr/>
        <p:txBody>
          <a:bodyPr/>
          <a:lstStyle/>
          <a:p>
            <a:fld id="{DE9A1447-B27C-498C-A84A-CB90BE35BA1C}" type="slidenum">
              <a:rPr lang="ru-RU" smtClean="0"/>
              <a:pPr/>
              <a:t>13</a:t>
            </a:fld>
            <a:endParaRPr lang="ru-RU"/>
          </a:p>
        </p:txBody>
      </p:sp>
      <p:pic>
        <p:nvPicPr>
          <p:cNvPr id="11" name="Рисунок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9712" y="1912046"/>
            <a:ext cx="5508612" cy="3187525"/>
          </a:xfrm>
          <a:prstGeom prst="rect">
            <a:avLst/>
          </a:prstGeom>
        </p:spPr>
      </p:pic>
      <p:sp>
        <p:nvSpPr>
          <p:cNvPr id="12" name="Місце для вмісту 11"/>
          <p:cNvSpPr>
            <a:spLocks noGrp="1"/>
          </p:cNvSpPr>
          <p:nvPr>
            <p:ph idx="1"/>
          </p:nvPr>
        </p:nvSpPr>
        <p:spPr>
          <a:xfrm>
            <a:off x="1187624" y="332656"/>
            <a:ext cx="7321874" cy="2986997"/>
          </a:xfrm>
        </p:spPr>
        <p:txBody>
          <a:bodyPr/>
          <a:lstStyle/>
          <a:p>
            <a:pPr marL="0" indent="0">
              <a:buNone/>
            </a:pPr>
            <a:r>
              <a:rPr lang="ru-RU" dirty="0" err="1"/>
              <a:t>Маленьку</a:t>
            </a:r>
            <a:r>
              <a:rPr lang="ru-RU" dirty="0"/>
              <a:t> </a:t>
            </a:r>
            <a:r>
              <a:rPr lang="ru-RU" dirty="0" err="1"/>
              <a:t>дівчинку</a:t>
            </a:r>
            <a:r>
              <a:rPr lang="ru-RU" dirty="0"/>
              <a:t> </a:t>
            </a:r>
            <a:r>
              <a:rPr lang="ru-RU" dirty="0" err="1" smtClean="0"/>
              <a:t>подорож</a:t>
            </a:r>
            <a:r>
              <a:rPr lang="ru-RU" dirty="0" smtClean="0"/>
              <a:t> </a:t>
            </a:r>
            <a:r>
              <a:rPr lang="ru-RU" dirty="0" err="1"/>
              <a:t>зовсім</a:t>
            </a:r>
            <a:r>
              <a:rPr lang="ru-RU" dirty="0"/>
              <a:t> не </a:t>
            </a:r>
            <a:r>
              <a:rPr lang="ru-RU" dirty="0" err="1" smtClean="0"/>
              <a:t>злякала</a:t>
            </a:r>
            <a:r>
              <a:rPr lang="ru-RU" dirty="0" smtClean="0"/>
              <a:t>, </a:t>
            </a:r>
            <a:r>
              <a:rPr lang="ru-RU" dirty="0"/>
              <a:t>тому </a:t>
            </a:r>
            <a:r>
              <a:rPr lang="ru-RU" dirty="0" err="1"/>
              <a:t>що</a:t>
            </a:r>
            <a:r>
              <a:rPr lang="ru-RU" dirty="0"/>
              <a:t> вона </a:t>
            </a:r>
            <a:r>
              <a:rPr lang="ru-RU" dirty="0" err="1"/>
              <a:t>сприймала</a:t>
            </a:r>
            <a:r>
              <a:rPr lang="ru-RU" dirty="0"/>
              <a:t> все як є і </a:t>
            </a:r>
            <a:r>
              <a:rPr lang="ru-RU" dirty="0" err="1"/>
              <a:t>змогла</a:t>
            </a:r>
            <a:r>
              <a:rPr lang="ru-RU" dirty="0"/>
              <a:t> стати королевою. </a:t>
            </a:r>
            <a:endParaRPr lang="uk-UA" dirty="0"/>
          </a:p>
        </p:txBody>
      </p:sp>
      <p:sp>
        <p:nvSpPr>
          <p:cNvPr id="2" name="TextBox 1"/>
          <p:cNvSpPr txBox="1"/>
          <p:nvPr/>
        </p:nvSpPr>
        <p:spPr>
          <a:xfrm>
            <a:off x="539553" y="5013176"/>
            <a:ext cx="8280920" cy="2646878"/>
          </a:xfrm>
          <a:prstGeom prst="rect">
            <a:avLst/>
          </a:prstGeom>
          <a:noFill/>
        </p:spPr>
        <p:txBody>
          <a:bodyPr wrap="square" rtlCol="0">
            <a:spAutoFit/>
          </a:bodyPr>
          <a:lstStyle/>
          <a:p>
            <a:r>
              <a:rPr lang="uk-UA" sz="1600" b="1" dirty="0" smtClean="0"/>
              <a:t>Використана література:</a:t>
            </a:r>
          </a:p>
          <a:p>
            <a:pPr fontAlgn="t"/>
            <a:r>
              <a:rPr lang="uk-UA" sz="1600" b="1" dirty="0" smtClean="0"/>
              <a:t>1. </a:t>
            </a:r>
            <a:r>
              <a:rPr lang="uk-UA" sz="1600" b="1" cap="all" dirty="0"/>
              <a:t>ФІЗИКА В ШКОЛІ - БАГАТОРАЗОВЕ ВІДОБРАЖЕННЯ</a:t>
            </a:r>
            <a:endParaRPr lang="uk-UA" sz="1600" b="1" dirty="0"/>
          </a:p>
          <a:p>
            <a:r>
              <a:rPr lang="uk-UA" sz="1600" b="1" u="sng" dirty="0">
                <a:hlinkClick r:id="rId5"/>
              </a:rPr>
              <a:t>https://</a:t>
            </a:r>
            <a:r>
              <a:rPr lang="uk-UA" sz="1600" b="1" u="sng" dirty="0" smtClean="0">
                <a:hlinkClick r:id="rId5"/>
              </a:rPr>
              <a:t>jak.koshachek.com/articles/fizika-v-shkoli-bagatorazove-vidobrazhennja.html</a:t>
            </a:r>
            <a:endParaRPr lang="uk-UA" sz="1600" b="1" u="sng" dirty="0" smtClean="0"/>
          </a:p>
          <a:p>
            <a:r>
              <a:rPr lang="uk-UA" sz="1600" b="1" dirty="0" smtClean="0"/>
              <a:t>2. Зображення в дзеркалі. Світлові явища </a:t>
            </a:r>
            <a:r>
              <a:rPr lang="en-US" sz="1600" b="1" dirty="0">
                <a:hlinkClick r:id="rId6"/>
              </a:rPr>
              <a:t>https://</a:t>
            </a:r>
            <a:r>
              <a:rPr lang="en-US" sz="1600" b="1" dirty="0" smtClean="0">
                <a:hlinkClick r:id="rId6"/>
              </a:rPr>
              <a:t>subjectum.eu/textbook/physics/7klas/60.html</a:t>
            </a:r>
            <a:endParaRPr lang="uk-UA" sz="1600" b="1" dirty="0" smtClean="0"/>
          </a:p>
          <a:p>
            <a:r>
              <a:rPr lang="uk-UA" sz="1600" b="1" dirty="0" smtClean="0"/>
              <a:t>3. </a:t>
            </a:r>
            <a:r>
              <a:rPr lang="uk-UA" sz="1600" b="1" dirty="0" err="1" smtClean="0"/>
              <a:t>Льюїс</a:t>
            </a:r>
            <a:r>
              <a:rPr lang="uk-UA" sz="1600" b="1" dirty="0" smtClean="0"/>
              <a:t> </a:t>
            </a:r>
            <a:r>
              <a:rPr lang="uk-UA" sz="1600" b="1" dirty="0" err="1" smtClean="0"/>
              <a:t>Керрол</a:t>
            </a:r>
            <a:r>
              <a:rPr lang="uk-UA" sz="1600" b="1" dirty="0" smtClean="0"/>
              <a:t> –</a:t>
            </a:r>
            <a:r>
              <a:rPr lang="uk-UA" sz="1600" b="1" dirty="0"/>
              <a:t> </a:t>
            </a:r>
            <a:r>
              <a:rPr lang="uk-UA" sz="1600" b="1" dirty="0" smtClean="0"/>
              <a:t>Аліса в Задзеркаллі (скорочено)</a:t>
            </a:r>
            <a:endParaRPr lang="ru-RU" sz="1600" b="1" dirty="0">
              <a:hlinkClick r:id="rId7"/>
            </a:endParaRPr>
          </a:p>
          <a:p>
            <a:r>
              <a:rPr lang="uk-UA" sz="1600" b="1" dirty="0" smtClean="0"/>
              <a:t> </a:t>
            </a:r>
            <a:r>
              <a:rPr lang="en-US" sz="1600" b="1" dirty="0">
                <a:hlinkClick r:id="rId7"/>
              </a:rPr>
              <a:t>https://</a:t>
            </a:r>
            <a:r>
              <a:rPr lang="en-US" sz="1600" b="1" dirty="0" smtClean="0">
                <a:hlinkClick r:id="rId7"/>
              </a:rPr>
              <a:t>www.ukrlib.com.ua/styslo-zl/printit.php?tid=8685</a:t>
            </a:r>
            <a:endParaRPr lang="uk-UA" sz="1600" b="1" dirty="0" smtClean="0"/>
          </a:p>
          <a:p>
            <a:endParaRPr lang="uk-UA" b="1" dirty="0" smtClean="0"/>
          </a:p>
          <a:p>
            <a:endParaRPr lang="uk-UA" b="1" dirty="0" smtClean="0"/>
          </a:p>
          <a:p>
            <a:endParaRPr lang="uk-UA" b="1"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1412776"/>
            <a:ext cx="3744416" cy="4608512"/>
          </a:xfrm>
        </p:spPr>
        <p:txBody>
          <a:bodyPr>
            <a:normAutofit fontScale="77500" lnSpcReduction="20000"/>
          </a:bodyPr>
          <a:lstStyle/>
          <a:p>
            <a:pPr marL="0" lvl="0" indent="0">
              <a:buNone/>
            </a:pPr>
            <a:r>
              <a:rPr lang="uk-UA" dirty="0" smtClean="0"/>
              <a:t>Аліса </a:t>
            </a:r>
            <a:r>
              <a:rPr lang="uk-UA" dirty="0"/>
              <a:t>озирнулася по сторонах і усвідомила, що покинула чарівну країну і знову опинилася в своїй дитячій кімнаті. Особисті речі знаходилися на своїх місцях, не посміхалися, не розмовляли один з одним і не будували смішні пики. Вона так і не змогла визначити, що з нею сталося — чи було відвідування Задзеркалля дивом або дійсністю.</a:t>
            </a:r>
            <a:endParaRPr lang="ru-RU" dirty="0"/>
          </a:p>
        </p:txBody>
      </p:sp>
      <p:pic>
        <p:nvPicPr>
          <p:cNvPr id="4" name="Рисунок 3" descr="img-v-londone-otkroetsya-vystavka-posvyashhennaya-alise-v-strane-chudes-5138_65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23363">
            <a:off x="4750927" y="516554"/>
            <a:ext cx="3974595" cy="3907333"/>
          </a:xfrm>
          <a:prstGeom prst="rect">
            <a:avLst/>
          </a:prstGeom>
          <a:ln>
            <a:noFill/>
          </a:ln>
          <a:effectLst>
            <a:softEdge rad="112500"/>
          </a:effectLst>
        </p:spPr>
      </p:pic>
      <p:pic>
        <p:nvPicPr>
          <p:cNvPr id="5" name="Рисунок 4" descr="alisa-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4509120"/>
            <a:ext cx="3136929" cy="1791469"/>
          </a:xfrm>
          <a:prstGeom prst="rect">
            <a:avLst/>
          </a:prstGeom>
        </p:spPr>
      </p:pic>
      <p:pic>
        <p:nvPicPr>
          <p:cNvPr id="6" name="Picture 4" descr="Картинки по запросу бабочки анимация"/>
          <p:cNvPicPr>
            <a:picLocks noChangeAspect="1" noChangeArrowheads="1" noCrop="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20" y="260648"/>
            <a:ext cx="1647318" cy="1525417"/>
          </a:xfrm>
          <a:prstGeom prst="rect">
            <a:avLst/>
          </a:prstGeom>
          <a:noFill/>
        </p:spPr>
      </p:pic>
      <p:sp>
        <p:nvSpPr>
          <p:cNvPr id="8" name="Місце для номера слайда 7"/>
          <p:cNvSpPr>
            <a:spLocks noGrp="1"/>
          </p:cNvSpPr>
          <p:nvPr>
            <p:ph type="sldNum" sz="quarter" idx="12"/>
          </p:nvPr>
        </p:nvSpPr>
        <p:spPr/>
        <p:txBody>
          <a:bodyPr/>
          <a:lstStyle/>
          <a:p>
            <a:fld id="{DE9A1447-B27C-498C-A84A-CB90BE35BA1C}" type="slidenum">
              <a:rPr lang="ru-RU" smtClean="0"/>
              <a:pPr/>
              <a:t>14</a:t>
            </a:fld>
            <a:endParaRPr lang="ru-RU"/>
          </a:p>
        </p:txBody>
      </p:sp>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3928" y="5229200"/>
            <a:ext cx="1428998" cy="142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rmAutofit/>
          </a:bodyPr>
          <a:lstStyle/>
          <a:p>
            <a:r>
              <a:rPr lang="ru-RU" sz="3600" b="1" dirty="0" smtClean="0"/>
              <a:t>ВИСНОВКИ</a:t>
            </a:r>
            <a:endParaRPr lang="ru-RU" sz="3600" dirty="0"/>
          </a:p>
        </p:txBody>
      </p:sp>
      <p:sp>
        <p:nvSpPr>
          <p:cNvPr id="3" name="Содержимое 2"/>
          <p:cNvSpPr>
            <a:spLocks noGrp="1"/>
          </p:cNvSpPr>
          <p:nvPr>
            <p:ph idx="1"/>
          </p:nvPr>
        </p:nvSpPr>
        <p:spPr>
          <a:xfrm>
            <a:off x="1331640" y="836712"/>
            <a:ext cx="7560840" cy="5616624"/>
          </a:xfrm>
        </p:spPr>
        <p:txBody>
          <a:bodyPr>
            <a:noAutofit/>
          </a:bodyPr>
          <a:lstStyle/>
          <a:p>
            <a:pPr marL="0" lvl="0" indent="0">
              <a:buNone/>
            </a:pPr>
            <a:r>
              <a:rPr lang="uk-UA" sz="1600" dirty="0" smtClean="0"/>
              <a:t>1) Принцип </a:t>
            </a:r>
            <a:r>
              <a:rPr lang="uk-UA" sz="1600" dirty="0"/>
              <a:t>дії будь-якого дзеркала заснований на законі поширення та відображення в просторі світлових променів. Цей закон - головний в оптиці: кут падіння </a:t>
            </a:r>
            <a:r>
              <a:rPr lang="uk-UA" sz="1600" dirty="0" smtClean="0"/>
              <a:t>дорівнює куту </a:t>
            </a:r>
            <a:r>
              <a:rPr lang="uk-UA" sz="1600" dirty="0"/>
              <a:t>відбиття. </a:t>
            </a:r>
            <a:endParaRPr lang="uk-UA" sz="1600" dirty="0" smtClean="0"/>
          </a:p>
          <a:p>
            <a:pPr marL="0" lvl="0" indent="0">
              <a:buNone/>
            </a:pPr>
            <a:r>
              <a:rPr lang="uk-UA" sz="1600" dirty="0" smtClean="0"/>
              <a:t>2) Коли </a:t>
            </a:r>
            <a:r>
              <a:rPr lang="uk-UA" sz="1600" dirty="0"/>
              <a:t>ми дивимося на себе в плоске дзеркало, здається, що наше зображення є реальним і міститься воно за дзеркалом, хоча там ніякого зображення немає. Це зображення утворюється лише завдяки спільній дії плоского дзеркала та ока. </a:t>
            </a:r>
          </a:p>
          <a:p>
            <a:pPr marL="0" indent="0">
              <a:buNone/>
            </a:pPr>
            <a:r>
              <a:rPr lang="uk-UA" sz="1600" dirty="0" smtClean="0"/>
              <a:t>3) Зображення </a:t>
            </a:r>
            <a:r>
              <a:rPr lang="uk-UA" sz="1600" dirty="0"/>
              <a:t>предмета у плоскому дзеркалі: уявне; пряме; розміри зображення й предмета - однакові; відстань від дзеркала до предмета дорівнює уявній відстані від дзеркала до зображення, що за ним; правий бік предмета здається лівим, і навпаки</a:t>
            </a:r>
            <a:r>
              <a:rPr lang="uk-UA" sz="1600" dirty="0" smtClean="0"/>
              <a:t>.</a:t>
            </a:r>
          </a:p>
          <a:p>
            <a:pPr marL="0" indent="0">
              <a:buNone/>
            </a:pPr>
            <a:r>
              <a:rPr lang="uk-UA" sz="1600" dirty="0" smtClean="0"/>
              <a:t>4) У </a:t>
            </a:r>
            <a:r>
              <a:rPr lang="uk-UA" sz="1600" dirty="0" smtClean="0"/>
              <a:t>плоскому </a:t>
            </a:r>
            <a:r>
              <a:rPr lang="uk-UA" sz="1600" dirty="0"/>
              <a:t>дзеркалі відображення </a:t>
            </a:r>
            <a:r>
              <a:rPr lang="uk-UA" sz="1600" dirty="0" smtClean="0"/>
              <a:t>симетричні.</a:t>
            </a:r>
            <a:endParaRPr lang="ru-RU" sz="1600" dirty="0" smtClean="0"/>
          </a:p>
          <a:p>
            <a:pPr marL="0" lvl="0" indent="0">
              <a:buNone/>
            </a:pPr>
            <a:r>
              <a:rPr lang="ru-RU" sz="1600" dirty="0" smtClean="0"/>
              <a:t>5) </a:t>
            </a:r>
            <a:r>
              <a:rPr lang="ru-RU" sz="1600" dirty="0" err="1" smtClean="0"/>
              <a:t>Якщо</a:t>
            </a:r>
            <a:r>
              <a:rPr lang="ru-RU" sz="1600" dirty="0" smtClean="0"/>
              <a:t> </a:t>
            </a:r>
            <a:r>
              <a:rPr lang="ru-RU" sz="1600" dirty="0" err="1" smtClean="0"/>
              <a:t>зробити</a:t>
            </a:r>
            <a:r>
              <a:rPr lang="ru-RU" sz="1600" dirty="0" smtClean="0"/>
              <a:t> </a:t>
            </a:r>
            <a:r>
              <a:rPr lang="ru-RU" sz="1600" dirty="0"/>
              <a:t>систему з </a:t>
            </a:r>
            <a:r>
              <a:rPr lang="ru-RU" sz="1600" dirty="0" err="1"/>
              <a:t>двох</a:t>
            </a:r>
            <a:r>
              <a:rPr lang="ru-RU" sz="1600" dirty="0"/>
              <a:t> </a:t>
            </a:r>
            <a:r>
              <a:rPr lang="ru-RU" sz="1600" dirty="0" err="1"/>
              <a:t>дзеркал</a:t>
            </a:r>
            <a:r>
              <a:rPr lang="ru-RU" sz="1600" dirty="0"/>
              <a:t> і </a:t>
            </a:r>
            <a:r>
              <a:rPr lang="ru-RU" sz="1600" dirty="0" err="1"/>
              <a:t>поставити</a:t>
            </a:r>
            <a:r>
              <a:rPr lang="ru-RU" sz="1600" dirty="0"/>
              <a:t> </a:t>
            </a:r>
            <a:r>
              <a:rPr lang="ru-RU" sz="1600" dirty="0" err="1"/>
              <a:t>їх</a:t>
            </a:r>
            <a:r>
              <a:rPr lang="ru-RU" sz="1600" dirty="0"/>
              <a:t> </a:t>
            </a:r>
            <a:r>
              <a:rPr lang="ru-RU" sz="1600" dirty="0" err="1"/>
              <a:t>під</a:t>
            </a:r>
            <a:r>
              <a:rPr lang="ru-RU" sz="1600" dirty="0"/>
              <a:t> кутом </a:t>
            </a:r>
            <a:r>
              <a:rPr lang="ru-RU" sz="1600" dirty="0" err="1"/>
              <a:t>одне</a:t>
            </a:r>
            <a:r>
              <a:rPr lang="ru-RU" sz="1600" dirty="0"/>
              <a:t> до одного, то </a:t>
            </a:r>
            <a:r>
              <a:rPr lang="ru-RU" sz="1600" dirty="0" err="1"/>
              <a:t>отримаємо</a:t>
            </a:r>
            <a:r>
              <a:rPr lang="ru-RU" sz="1600" dirty="0"/>
              <a:t> </a:t>
            </a:r>
            <a:r>
              <a:rPr lang="ru-RU" sz="1600" dirty="0" err="1"/>
              <a:t>декілька</a:t>
            </a:r>
            <a:r>
              <a:rPr lang="ru-RU" sz="1600" dirty="0"/>
              <a:t> </a:t>
            </a:r>
            <a:r>
              <a:rPr lang="ru-RU" sz="1600" dirty="0" err="1"/>
              <a:t>зображень</a:t>
            </a:r>
            <a:r>
              <a:rPr lang="ru-RU" sz="1600" dirty="0"/>
              <a:t>, в </a:t>
            </a:r>
            <a:r>
              <a:rPr lang="ru-RU" sz="1600" dirty="0" err="1"/>
              <a:t>залежності</a:t>
            </a:r>
            <a:r>
              <a:rPr lang="ru-RU" sz="1600" dirty="0"/>
              <a:t> </a:t>
            </a:r>
            <a:r>
              <a:rPr lang="ru-RU" sz="1600" dirty="0" err="1"/>
              <a:t>від</a:t>
            </a:r>
            <a:r>
              <a:rPr lang="ru-RU" sz="1600" dirty="0"/>
              <a:t> </a:t>
            </a:r>
            <a:r>
              <a:rPr lang="ru-RU" sz="1600" dirty="0" err="1"/>
              <a:t>величини</a:t>
            </a:r>
            <a:r>
              <a:rPr lang="ru-RU" sz="1600" dirty="0"/>
              <a:t> кута. </a:t>
            </a:r>
            <a:endParaRPr lang="ru-RU" sz="1600" dirty="0" smtClean="0"/>
          </a:p>
          <a:p>
            <a:pPr marL="0" lvl="0" indent="0">
              <a:buNone/>
            </a:pPr>
            <a:r>
              <a:rPr lang="ru-RU" sz="1600" dirty="0" smtClean="0"/>
              <a:t>6) </a:t>
            </a:r>
            <a:r>
              <a:rPr lang="ru-RU" sz="1600" dirty="0" err="1" smtClean="0"/>
              <a:t>Зображення</a:t>
            </a:r>
            <a:r>
              <a:rPr lang="ru-RU" sz="1600" dirty="0" smtClean="0"/>
              <a:t> </a:t>
            </a:r>
            <a:r>
              <a:rPr lang="ru-RU" sz="1600" dirty="0"/>
              <a:t>по центру є результатом </a:t>
            </a:r>
            <a:r>
              <a:rPr lang="ru-RU" sz="1600" dirty="0" err="1"/>
              <a:t>подвійного</a:t>
            </a:r>
            <a:r>
              <a:rPr lang="ru-RU" sz="1600" dirty="0"/>
              <a:t> </a:t>
            </a:r>
            <a:r>
              <a:rPr lang="ru-RU" sz="1600" dirty="0" err="1"/>
              <a:t>відбиття</a:t>
            </a:r>
            <a:r>
              <a:rPr lang="ru-RU" sz="1600" dirty="0"/>
              <a:t>, </a:t>
            </a:r>
            <a:r>
              <a:rPr lang="ru-RU" sz="1600" dirty="0" err="1"/>
              <a:t>тобто</a:t>
            </a:r>
            <a:r>
              <a:rPr lang="ru-RU" sz="1600" dirty="0"/>
              <a:t> </a:t>
            </a:r>
            <a:r>
              <a:rPr lang="ru-RU" sz="1600" dirty="0" err="1"/>
              <a:t>зображенням</a:t>
            </a:r>
            <a:r>
              <a:rPr lang="ru-RU" sz="1600" dirty="0"/>
              <a:t> у правому </a:t>
            </a:r>
            <a:r>
              <a:rPr lang="ru-RU" sz="1600" dirty="0" err="1"/>
              <a:t>дзеркалі</a:t>
            </a:r>
            <a:r>
              <a:rPr lang="ru-RU" sz="1600" dirty="0"/>
              <a:t> </a:t>
            </a:r>
            <a:r>
              <a:rPr lang="ru-RU" sz="1600" dirty="0" err="1"/>
              <a:t>зображення</a:t>
            </a:r>
            <a:r>
              <a:rPr lang="ru-RU" sz="1600" dirty="0"/>
              <a:t>, </a:t>
            </a:r>
            <a:r>
              <a:rPr lang="ru-RU" sz="1600" dirty="0" err="1"/>
              <a:t>утвореного</a:t>
            </a:r>
            <a:r>
              <a:rPr lang="ru-RU" sz="1600" dirty="0"/>
              <a:t> за </a:t>
            </a:r>
            <a:r>
              <a:rPr lang="ru-RU" sz="1600" dirty="0" err="1"/>
              <a:t>допомогою</a:t>
            </a:r>
            <a:r>
              <a:rPr lang="ru-RU" sz="1600" dirty="0"/>
              <a:t> </a:t>
            </a:r>
            <a:r>
              <a:rPr lang="ru-RU" sz="1600" dirty="0" err="1"/>
              <a:t>лівого</a:t>
            </a:r>
            <a:r>
              <a:rPr lang="ru-RU" sz="1600" dirty="0"/>
              <a:t> </a:t>
            </a:r>
            <a:r>
              <a:rPr lang="ru-RU" sz="1600" dirty="0" err="1" smtClean="0"/>
              <a:t>дзеркала</a:t>
            </a:r>
            <a:r>
              <a:rPr lang="ru-RU" sz="1600" dirty="0"/>
              <a:t> </a:t>
            </a:r>
            <a:r>
              <a:rPr lang="ru-RU" sz="1600" dirty="0" smtClean="0"/>
              <a:t>(у </a:t>
            </a:r>
            <a:r>
              <a:rPr lang="ru-RU" sz="1600" dirty="0" err="1"/>
              <a:t>цьому</a:t>
            </a:r>
            <a:r>
              <a:rPr lang="ru-RU" sz="1600" dirty="0"/>
              <a:t> </a:t>
            </a:r>
            <a:r>
              <a:rPr lang="ru-RU" sz="1600" dirty="0" err="1"/>
              <a:t>випадку</a:t>
            </a:r>
            <a:r>
              <a:rPr lang="ru-RU" sz="1600" dirty="0"/>
              <a:t> </a:t>
            </a:r>
            <a:r>
              <a:rPr lang="ru-RU" sz="1600" dirty="0" err="1"/>
              <a:t>ці</a:t>
            </a:r>
            <a:r>
              <a:rPr lang="ru-RU" sz="1600" dirty="0"/>
              <a:t> два «</a:t>
            </a:r>
            <a:r>
              <a:rPr lang="ru-RU" sz="1600" dirty="0" err="1"/>
              <a:t>зображення</a:t>
            </a:r>
            <a:r>
              <a:rPr lang="ru-RU" sz="1600" dirty="0"/>
              <a:t> </a:t>
            </a:r>
            <a:r>
              <a:rPr lang="ru-RU" sz="1600" dirty="0" err="1"/>
              <a:t>зображень</a:t>
            </a:r>
            <a:r>
              <a:rPr lang="ru-RU" sz="1600" dirty="0"/>
              <a:t>» </a:t>
            </a:r>
            <a:r>
              <a:rPr lang="ru-RU" sz="1600" dirty="0" err="1"/>
              <a:t>збігаються</a:t>
            </a:r>
            <a:r>
              <a:rPr lang="ru-RU" sz="1600" dirty="0"/>
              <a:t>). </a:t>
            </a:r>
            <a:endParaRPr lang="ru-RU" sz="1600" dirty="0" smtClean="0"/>
          </a:p>
          <a:p>
            <a:pPr marL="0" lvl="0" indent="0">
              <a:buNone/>
            </a:pPr>
            <a:r>
              <a:rPr lang="ru-RU" sz="1600" dirty="0" smtClean="0"/>
              <a:t>7) </a:t>
            </a:r>
            <a:r>
              <a:rPr lang="ru-RU" sz="1600" dirty="0" err="1" smtClean="0"/>
              <a:t>Навіть</a:t>
            </a:r>
            <a:r>
              <a:rPr lang="ru-RU" sz="1600" dirty="0" smtClean="0"/>
              <a:t> </a:t>
            </a:r>
            <a:r>
              <a:rPr lang="ru-RU" sz="1600" dirty="0"/>
              <a:t>при </a:t>
            </a:r>
            <a:r>
              <a:rPr lang="ru-RU" sz="1600" dirty="0" err="1"/>
              <a:t>дзеркалах</a:t>
            </a:r>
            <a:r>
              <a:rPr lang="ru-RU" sz="1600" dirty="0"/>
              <a:t>, </a:t>
            </a:r>
            <a:r>
              <a:rPr lang="ru-RU" sz="1600" dirty="0" err="1" smtClean="0"/>
              <a:t>що</a:t>
            </a:r>
            <a:r>
              <a:rPr lang="ru-RU" sz="1600" dirty="0" smtClean="0"/>
              <a:t> </a:t>
            </a:r>
            <a:r>
              <a:rPr lang="ru-RU" sz="1600" dirty="0" err="1" smtClean="0"/>
              <a:t>мають</a:t>
            </a:r>
            <a:r>
              <a:rPr lang="ru-RU" sz="1600" dirty="0" smtClean="0"/>
              <a:t> </a:t>
            </a:r>
            <a:r>
              <a:rPr lang="ru-RU" sz="1600" dirty="0"/>
              <a:t>99% </a:t>
            </a:r>
            <a:r>
              <a:rPr lang="ru-RU" sz="1600" dirty="0" err="1"/>
              <a:t>відображення</a:t>
            </a:r>
            <a:r>
              <a:rPr lang="ru-RU" sz="1600" dirty="0"/>
              <a:t>, </a:t>
            </a:r>
            <a:r>
              <a:rPr lang="ru-RU" sz="1600" dirty="0" err="1"/>
              <a:t>приблизно</a:t>
            </a:r>
            <a:r>
              <a:rPr lang="ru-RU" sz="1600" dirty="0"/>
              <a:t> через 70 </a:t>
            </a:r>
            <a:r>
              <a:rPr lang="ru-RU" sz="1600" dirty="0" err="1"/>
              <a:t>циклів</a:t>
            </a:r>
            <a:r>
              <a:rPr lang="ru-RU" sz="1600" dirty="0"/>
              <a:t> </a:t>
            </a:r>
            <a:r>
              <a:rPr lang="ru-RU" sz="1600" dirty="0" err="1" smtClean="0"/>
              <a:t>світло</a:t>
            </a:r>
            <a:r>
              <a:rPr lang="ru-RU" sz="1600" dirty="0" smtClean="0"/>
              <a:t> </a:t>
            </a:r>
            <a:r>
              <a:rPr lang="ru-RU" sz="1600" dirty="0" err="1" smtClean="0"/>
              <a:t>від</a:t>
            </a:r>
            <a:r>
              <a:rPr lang="ru-RU" sz="1600" dirty="0" smtClean="0"/>
              <a:t> </a:t>
            </a:r>
            <a:r>
              <a:rPr lang="ru-RU" sz="1600" dirty="0" err="1" smtClean="0"/>
              <a:t>свічки</a:t>
            </a:r>
            <a:r>
              <a:rPr lang="ru-RU" sz="1600" dirty="0" smtClean="0"/>
              <a:t> </a:t>
            </a:r>
            <a:r>
              <a:rPr lang="ru-RU" sz="1600" dirty="0"/>
              <a:t>стане в два рази </a:t>
            </a:r>
            <a:r>
              <a:rPr lang="ru-RU" sz="1600" dirty="0" err="1"/>
              <a:t>слабкіше</a:t>
            </a:r>
            <a:r>
              <a:rPr lang="ru-RU" sz="1600" dirty="0"/>
              <a:t>. </a:t>
            </a:r>
            <a:r>
              <a:rPr lang="ru-RU" sz="1600" dirty="0" err="1"/>
              <a:t>Після</a:t>
            </a:r>
            <a:r>
              <a:rPr lang="ru-RU" sz="1600" dirty="0"/>
              <a:t> 140 </a:t>
            </a:r>
            <a:r>
              <a:rPr lang="ru-RU" sz="1600" dirty="0" err="1"/>
              <a:t>відбиттів</a:t>
            </a:r>
            <a:r>
              <a:rPr lang="ru-RU" sz="1600" dirty="0"/>
              <a:t> </a:t>
            </a:r>
            <a:r>
              <a:rPr lang="ru-RU" sz="1600" dirty="0" err="1" smtClean="0"/>
              <a:t>світло</a:t>
            </a:r>
            <a:r>
              <a:rPr lang="ru-RU" sz="1600" dirty="0" smtClean="0"/>
              <a:t> </a:t>
            </a:r>
            <a:r>
              <a:rPr lang="ru-RU" sz="1600" dirty="0" err="1"/>
              <a:t>ослабне</a:t>
            </a:r>
            <a:r>
              <a:rPr lang="ru-RU" sz="1600" dirty="0"/>
              <a:t> </a:t>
            </a:r>
            <a:r>
              <a:rPr lang="ru-RU" sz="1600" dirty="0" err="1"/>
              <a:t>ще</a:t>
            </a:r>
            <a:r>
              <a:rPr lang="ru-RU" sz="1600" dirty="0"/>
              <a:t> в два рази. З </a:t>
            </a:r>
            <a:r>
              <a:rPr lang="ru-RU" sz="1600" dirty="0" err="1"/>
              <a:t>кожним</a:t>
            </a:r>
            <a:r>
              <a:rPr lang="ru-RU" sz="1600" dirty="0"/>
              <a:t> разом </a:t>
            </a:r>
            <a:r>
              <a:rPr lang="ru-RU" sz="1600" dirty="0" err="1"/>
              <a:t>промені</a:t>
            </a:r>
            <a:r>
              <a:rPr lang="ru-RU" sz="1600" dirty="0"/>
              <a:t> </a:t>
            </a:r>
            <a:r>
              <a:rPr lang="ru-RU" sz="1600" dirty="0" err="1"/>
              <a:t>світла</a:t>
            </a:r>
            <a:r>
              <a:rPr lang="ru-RU" sz="1600" dirty="0"/>
              <a:t> </a:t>
            </a:r>
            <a:r>
              <a:rPr lang="ru-RU" sz="1600" dirty="0" err="1"/>
              <a:t>тьмяніють</a:t>
            </a:r>
            <a:r>
              <a:rPr lang="ru-RU" sz="1600" dirty="0"/>
              <a:t> і </a:t>
            </a:r>
            <a:r>
              <a:rPr lang="ru-RU" sz="1600" dirty="0" err="1"/>
              <a:t>міняють</a:t>
            </a:r>
            <a:r>
              <a:rPr lang="ru-RU" sz="1600" dirty="0"/>
              <a:t> </a:t>
            </a:r>
            <a:r>
              <a:rPr lang="ru-RU" sz="1600" dirty="0" err="1"/>
              <a:t>колір</a:t>
            </a:r>
            <a:r>
              <a:rPr lang="ru-RU" sz="1600" dirty="0"/>
              <a:t>. Таким чином, </a:t>
            </a:r>
            <a:r>
              <a:rPr lang="ru-RU" sz="1600" dirty="0" err="1"/>
              <a:t>настане</a:t>
            </a:r>
            <a:r>
              <a:rPr lang="ru-RU" sz="1600" dirty="0"/>
              <a:t> момент, коли </a:t>
            </a:r>
            <a:r>
              <a:rPr lang="ru-RU" sz="1600" dirty="0" err="1"/>
              <a:t>світло</a:t>
            </a:r>
            <a:r>
              <a:rPr lang="ru-RU" sz="1600" dirty="0"/>
              <a:t> </a:t>
            </a:r>
            <a:r>
              <a:rPr lang="ru-RU" sz="1600" dirty="0" err="1"/>
              <a:t>зовсім</a:t>
            </a:r>
            <a:r>
              <a:rPr lang="ru-RU" sz="1600" dirty="0"/>
              <a:t> </a:t>
            </a:r>
            <a:r>
              <a:rPr lang="ru-RU" sz="1600" dirty="0" err="1"/>
              <a:t>згасне</a:t>
            </a:r>
            <a:r>
              <a:rPr lang="ru-RU" sz="1600" dirty="0" smtClean="0"/>
              <a:t>.</a:t>
            </a:r>
          </a:p>
          <a:p>
            <a:pPr lvl="0"/>
            <a:r>
              <a:rPr lang="ru-RU" sz="1200" dirty="0">
                <a:solidFill>
                  <a:srgbClr val="7030A0"/>
                </a:solidFill>
              </a:rPr>
              <a:t>К</a:t>
            </a:r>
            <a:r>
              <a:rPr lang="ru-RU" sz="1200" dirty="0" smtClean="0">
                <a:solidFill>
                  <a:srgbClr val="7030A0"/>
                </a:solidFill>
              </a:rPr>
              <a:t>азка </a:t>
            </a:r>
            <a:r>
              <a:rPr lang="ru-RU" sz="1200" dirty="0" err="1">
                <a:solidFill>
                  <a:srgbClr val="7030A0"/>
                </a:solidFill>
              </a:rPr>
              <a:t>вчить</a:t>
            </a:r>
            <a:r>
              <a:rPr lang="ru-RU" sz="1200" dirty="0">
                <a:solidFill>
                  <a:srgbClr val="7030A0"/>
                </a:solidFill>
              </a:rPr>
              <a:t> </a:t>
            </a:r>
            <a:r>
              <a:rPr lang="ru-RU" sz="1200" dirty="0" err="1">
                <a:solidFill>
                  <a:srgbClr val="7030A0"/>
                </a:solidFill>
              </a:rPr>
              <a:t>дітей</a:t>
            </a:r>
            <a:r>
              <a:rPr lang="ru-RU" sz="1200" dirty="0">
                <a:solidFill>
                  <a:srgbClr val="7030A0"/>
                </a:solidFill>
              </a:rPr>
              <a:t> </a:t>
            </a:r>
            <a:r>
              <a:rPr lang="ru-RU" sz="1200" dirty="0" err="1">
                <a:solidFill>
                  <a:srgbClr val="7030A0"/>
                </a:solidFill>
              </a:rPr>
              <a:t>швидко</a:t>
            </a:r>
            <a:r>
              <a:rPr lang="ru-RU" sz="1200" dirty="0">
                <a:solidFill>
                  <a:srgbClr val="7030A0"/>
                </a:solidFill>
              </a:rPr>
              <a:t> </a:t>
            </a:r>
            <a:r>
              <a:rPr lang="ru-RU" sz="1200" dirty="0" err="1">
                <a:solidFill>
                  <a:srgbClr val="7030A0"/>
                </a:solidFill>
              </a:rPr>
              <a:t>пристосовуватися</a:t>
            </a:r>
            <a:r>
              <a:rPr lang="ru-RU" sz="1200" dirty="0">
                <a:solidFill>
                  <a:srgbClr val="7030A0"/>
                </a:solidFill>
              </a:rPr>
              <a:t> до реального </a:t>
            </a:r>
            <a:r>
              <a:rPr lang="ru-RU" sz="1200" dirty="0" err="1">
                <a:solidFill>
                  <a:srgbClr val="7030A0"/>
                </a:solidFill>
              </a:rPr>
              <a:t>світу</a:t>
            </a:r>
            <a:r>
              <a:rPr lang="ru-RU" sz="1200" dirty="0">
                <a:solidFill>
                  <a:srgbClr val="7030A0"/>
                </a:solidFill>
              </a:rPr>
              <a:t>, </a:t>
            </a:r>
            <a:r>
              <a:rPr lang="ru-RU" sz="1200" dirty="0" err="1">
                <a:solidFill>
                  <a:srgbClr val="7030A0"/>
                </a:solidFill>
              </a:rPr>
              <a:t>намагатися</a:t>
            </a:r>
            <a:r>
              <a:rPr lang="ru-RU" sz="1200" dirty="0">
                <a:solidFill>
                  <a:srgbClr val="7030A0"/>
                </a:solidFill>
              </a:rPr>
              <a:t> </a:t>
            </a:r>
            <a:r>
              <a:rPr lang="ru-RU" sz="1200" dirty="0" err="1">
                <a:solidFill>
                  <a:srgbClr val="7030A0"/>
                </a:solidFill>
              </a:rPr>
              <a:t>рухатися</a:t>
            </a:r>
            <a:r>
              <a:rPr lang="ru-RU" sz="1200" dirty="0">
                <a:solidFill>
                  <a:srgbClr val="7030A0"/>
                </a:solidFill>
              </a:rPr>
              <a:t> </a:t>
            </a:r>
            <a:r>
              <a:rPr lang="ru-RU" sz="1200" dirty="0" smtClean="0">
                <a:solidFill>
                  <a:srgbClr val="7030A0"/>
                </a:solidFill>
              </a:rPr>
              <a:t>вперед, </a:t>
            </a:r>
            <a:r>
              <a:rPr lang="ru-RU" sz="1200" dirty="0" err="1">
                <a:solidFill>
                  <a:srgbClr val="7030A0"/>
                </a:solidFill>
              </a:rPr>
              <a:t>ніколи</a:t>
            </a:r>
            <a:r>
              <a:rPr lang="ru-RU" sz="1200" dirty="0">
                <a:solidFill>
                  <a:srgbClr val="7030A0"/>
                </a:solidFill>
              </a:rPr>
              <a:t> не </a:t>
            </a:r>
            <a:r>
              <a:rPr lang="ru-RU" sz="1200" dirty="0" err="1">
                <a:solidFill>
                  <a:srgbClr val="7030A0"/>
                </a:solidFill>
              </a:rPr>
              <a:t>стояти</a:t>
            </a:r>
            <a:r>
              <a:rPr lang="ru-RU" sz="1200" dirty="0">
                <a:solidFill>
                  <a:srgbClr val="7030A0"/>
                </a:solidFill>
              </a:rPr>
              <a:t> на одному </a:t>
            </a:r>
            <a:r>
              <a:rPr lang="ru-RU" sz="1200" dirty="0" err="1">
                <a:solidFill>
                  <a:srgbClr val="7030A0"/>
                </a:solidFill>
              </a:rPr>
              <a:t>місці</a:t>
            </a:r>
            <a:r>
              <a:rPr lang="ru-RU" sz="1200" dirty="0">
                <a:solidFill>
                  <a:srgbClr val="7030A0"/>
                </a:solidFill>
              </a:rPr>
              <a:t> і не </a:t>
            </a:r>
            <a:r>
              <a:rPr lang="ru-RU" sz="1200" dirty="0" err="1" smtClean="0">
                <a:solidFill>
                  <a:srgbClr val="7030A0"/>
                </a:solidFill>
              </a:rPr>
              <a:t>витрачати</a:t>
            </a:r>
            <a:r>
              <a:rPr lang="ru-RU" sz="1200" dirty="0" smtClean="0">
                <a:solidFill>
                  <a:srgbClr val="7030A0"/>
                </a:solidFill>
              </a:rPr>
              <a:t> </a:t>
            </a:r>
            <a:r>
              <a:rPr lang="ru-RU" sz="1200" dirty="0" err="1">
                <a:solidFill>
                  <a:srgbClr val="7030A0"/>
                </a:solidFill>
              </a:rPr>
              <a:t>вільний</a:t>
            </a:r>
            <a:r>
              <a:rPr lang="ru-RU" sz="1200" dirty="0">
                <a:solidFill>
                  <a:srgbClr val="7030A0"/>
                </a:solidFill>
              </a:rPr>
              <a:t> час </a:t>
            </a:r>
            <a:r>
              <a:rPr lang="ru-RU" sz="1200" dirty="0" err="1">
                <a:solidFill>
                  <a:srgbClr val="7030A0"/>
                </a:solidFill>
              </a:rPr>
              <a:t>марно</a:t>
            </a:r>
            <a:r>
              <a:rPr lang="ru-RU" sz="1200" dirty="0">
                <a:solidFill>
                  <a:srgbClr val="7030A0"/>
                </a:solidFill>
              </a:rPr>
              <a:t>. </a:t>
            </a:r>
          </a:p>
        </p:txBody>
      </p:sp>
      <p:sp>
        <p:nvSpPr>
          <p:cNvPr id="5" name="Місце для номера слайда 4"/>
          <p:cNvSpPr>
            <a:spLocks noGrp="1"/>
          </p:cNvSpPr>
          <p:nvPr>
            <p:ph type="sldNum" sz="quarter" idx="12"/>
          </p:nvPr>
        </p:nvSpPr>
        <p:spPr/>
        <p:txBody>
          <a:bodyPr/>
          <a:lstStyle/>
          <a:p>
            <a:fld id="{DE9A1447-B27C-498C-A84A-CB90BE35BA1C}" type="slidenum">
              <a:rPr lang="ru-RU" smtClean="0"/>
              <a:pPr/>
              <a:t>15</a:t>
            </a:fld>
            <a:endParaRPr lang="ru-RU"/>
          </a:p>
        </p:txBody>
      </p:sp>
      <p:pic>
        <p:nvPicPr>
          <p:cNvPr id="9" name="Рисунок 8" descr="0_8e9d0_b314f599_ori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 y="0"/>
            <a:ext cx="1391152" cy="2808312"/>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19423" y="668288"/>
            <a:ext cx="5688632" cy="1752600"/>
          </a:xfrm>
        </p:spPr>
        <p:txBody>
          <a:bodyPr>
            <a:normAutofit fontScale="70000" lnSpcReduction="20000"/>
          </a:bodyPr>
          <a:lstStyle/>
          <a:p>
            <a:r>
              <a:rPr lang="ru-RU" b="1" i="1" dirty="0" err="1">
                <a:solidFill>
                  <a:srgbClr val="0070C0"/>
                </a:solidFill>
              </a:rPr>
              <a:t>Дивовижний</a:t>
            </a:r>
            <a:r>
              <a:rPr lang="ru-RU" b="1" i="1" dirty="0">
                <a:solidFill>
                  <a:srgbClr val="0070C0"/>
                </a:solidFill>
              </a:rPr>
              <a:t> </a:t>
            </a:r>
            <a:r>
              <a:rPr lang="ru-RU" b="1" i="1" dirty="0" err="1">
                <a:solidFill>
                  <a:srgbClr val="0070C0"/>
                </a:solidFill>
              </a:rPr>
              <a:t>світ</a:t>
            </a:r>
            <a:r>
              <a:rPr lang="ru-RU" b="1" i="1" dirty="0">
                <a:solidFill>
                  <a:srgbClr val="0070C0"/>
                </a:solidFill>
              </a:rPr>
              <a:t>, в </a:t>
            </a:r>
            <a:r>
              <a:rPr lang="ru-RU" b="1" i="1" dirty="0" err="1">
                <a:solidFill>
                  <a:srgbClr val="0070C0"/>
                </a:solidFill>
              </a:rPr>
              <a:t>якому</a:t>
            </a:r>
            <a:r>
              <a:rPr lang="ru-RU" b="1" i="1" dirty="0">
                <a:solidFill>
                  <a:srgbClr val="0070C0"/>
                </a:solidFill>
              </a:rPr>
              <a:t> не </a:t>
            </a:r>
            <a:r>
              <a:rPr lang="ru-RU" b="1" i="1" dirty="0" err="1">
                <a:solidFill>
                  <a:srgbClr val="0070C0"/>
                </a:solidFill>
              </a:rPr>
              <a:t>працюють</a:t>
            </a:r>
            <a:r>
              <a:rPr lang="ru-RU" b="1" i="1" dirty="0">
                <a:solidFill>
                  <a:srgbClr val="0070C0"/>
                </a:solidFill>
              </a:rPr>
              <a:t> </a:t>
            </a:r>
            <a:r>
              <a:rPr lang="ru-RU" b="1" i="1" dirty="0" err="1">
                <a:solidFill>
                  <a:srgbClr val="0070C0"/>
                </a:solidFill>
              </a:rPr>
              <a:t>звичні</a:t>
            </a:r>
            <a:r>
              <a:rPr lang="ru-RU" b="1" i="1" dirty="0">
                <a:solidFill>
                  <a:srgbClr val="0070C0"/>
                </a:solidFill>
              </a:rPr>
              <a:t> правила і </a:t>
            </a:r>
            <a:r>
              <a:rPr lang="ru-RU" b="1" i="1" dirty="0" err="1">
                <a:solidFill>
                  <a:srgbClr val="0070C0"/>
                </a:solidFill>
              </a:rPr>
              <a:t>наукові</a:t>
            </a:r>
            <a:r>
              <a:rPr lang="ru-RU" b="1" i="1" dirty="0">
                <a:solidFill>
                  <a:srgbClr val="0070C0"/>
                </a:solidFill>
              </a:rPr>
              <a:t> </a:t>
            </a:r>
            <a:r>
              <a:rPr lang="ru-RU" b="1" i="1" dirty="0" err="1" smtClean="0">
                <a:solidFill>
                  <a:srgbClr val="0070C0"/>
                </a:solidFill>
              </a:rPr>
              <a:t>закони</a:t>
            </a:r>
            <a:r>
              <a:rPr lang="ru-RU" b="1" i="1" dirty="0" smtClean="0">
                <a:solidFill>
                  <a:srgbClr val="0070C0"/>
                </a:solidFill>
              </a:rPr>
              <a:t>. </a:t>
            </a:r>
            <a:endParaRPr lang="ru-RU" b="1" i="1" dirty="0">
              <a:solidFill>
                <a:srgbClr val="0070C0"/>
              </a:solidFill>
            </a:endParaRPr>
          </a:p>
          <a:p>
            <a:r>
              <a:rPr lang="ru-RU" b="1" dirty="0" smtClean="0">
                <a:solidFill>
                  <a:schemeClr val="tx1"/>
                </a:solidFill>
              </a:rPr>
              <a:t>Мета</a:t>
            </a:r>
            <a:r>
              <a:rPr lang="ru-RU" b="1" dirty="0">
                <a:solidFill>
                  <a:schemeClr val="tx1"/>
                </a:solidFill>
              </a:rPr>
              <a:t>: </a:t>
            </a:r>
            <a:r>
              <a:rPr lang="ru-RU" b="1" dirty="0" err="1">
                <a:solidFill>
                  <a:schemeClr val="tx1"/>
                </a:solidFill>
              </a:rPr>
              <a:t>з'ясувати</a:t>
            </a:r>
            <a:r>
              <a:rPr lang="ru-RU" b="1" dirty="0">
                <a:solidFill>
                  <a:schemeClr val="tx1"/>
                </a:solidFill>
              </a:rPr>
              <a:t> </a:t>
            </a:r>
            <a:r>
              <a:rPr lang="ru-RU" b="1" dirty="0" err="1">
                <a:solidFill>
                  <a:schemeClr val="tx1"/>
                </a:solidFill>
              </a:rPr>
              <a:t>особливості</a:t>
            </a:r>
            <a:r>
              <a:rPr lang="ru-RU" b="1" dirty="0">
                <a:solidFill>
                  <a:schemeClr val="tx1"/>
                </a:solidFill>
              </a:rPr>
              <a:t> </a:t>
            </a:r>
            <a:r>
              <a:rPr lang="ru-RU" b="1" dirty="0" err="1">
                <a:solidFill>
                  <a:schemeClr val="tx1"/>
                </a:solidFill>
              </a:rPr>
              <a:t>відбивання</a:t>
            </a:r>
            <a:r>
              <a:rPr lang="ru-RU" b="1" dirty="0">
                <a:solidFill>
                  <a:schemeClr val="tx1"/>
                </a:solidFill>
              </a:rPr>
              <a:t> </a:t>
            </a:r>
            <a:r>
              <a:rPr lang="ru-RU" b="1" dirty="0" err="1">
                <a:solidFill>
                  <a:schemeClr val="tx1"/>
                </a:solidFill>
              </a:rPr>
              <a:t>світлових</a:t>
            </a:r>
            <a:r>
              <a:rPr lang="ru-RU" b="1" dirty="0">
                <a:solidFill>
                  <a:schemeClr val="tx1"/>
                </a:solidFill>
              </a:rPr>
              <a:t> </a:t>
            </a:r>
            <a:r>
              <a:rPr lang="ru-RU" b="1" dirty="0" err="1">
                <a:solidFill>
                  <a:schemeClr val="tx1"/>
                </a:solidFill>
              </a:rPr>
              <a:t>променів</a:t>
            </a:r>
            <a:r>
              <a:rPr lang="ru-RU" b="1" dirty="0">
                <a:solidFill>
                  <a:schemeClr val="tx1"/>
                </a:solidFill>
              </a:rPr>
              <a:t> </a:t>
            </a:r>
            <a:r>
              <a:rPr lang="ru-RU" b="1" dirty="0" err="1">
                <a:solidFill>
                  <a:schemeClr val="tx1"/>
                </a:solidFill>
              </a:rPr>
              <a:t>від</a:t>
            </a:r>
            <a:r>
              <a:rPr lang="ru-RU" b="1" dirty="0">
                <a:solidFill>
                  <a:schemeClr val="tx1"/>
                </a:solidFill>
              </a:rPr>
              <a:t> </a:t>
            </a:r>
            <a:r>
              <a:rPr lang="ru-RU" b="1" dirty="0" err="1">
                <a:solidFill>
                  <a:schemeClr val="tx1"/>
                </a:solidFill>
              </a:rPr>
              <a:t>дзеркальних</a:t>
            </a:r>
            <a:r>
              <a:rPr lang="ru-RU" b="1" dirty="0">
                <a:solidFill>
                  <a:schemeClr val="tx1"/>
                </a:solidFill>
              </a:rPr>
              <a:t> </a:t>
            </a:r>
            <a:r>
              <a:rPr lang="ru-RU" b="1" dirty="0" err="1" smtClean="0">
                <a:solidFill>
                  <a:schemeClr val="tx1"/>
                </a:solidFill>
              </a:rPr>
              <a:t>поверхонь</a:t>
            </a:r>
            <a:endParaRPr lang="ru-RU" b="1" i="1" dirty="0">
              <a:solidFill>
                <a:schemeClr val="tx1"/>
              </a:solidFill>
            </a:endParaRPr>
          </a:p>
        </p:txBody>
      </p:sp>
      <p:pic>
        <p:nvPicPr>
          <p:cNvPr id="26628" name="Picture 4" descr="Картинки по запросу бабочки анимация"/>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60648"/>
            <a:ext cx="2332872" cy="2160240"/>
          </a:xfrm>
          <a:prstGeom prst="rect">
            <a:avLst/>
          </a:prstGeom>
          <a:noFill/>
        </p:spPr>
      </p:pic>
      <p:pic>
        <p:nvPicPr>
          <p:cNvPr id="26630" name="Picture 6" descr="Картинки по запросу бабочки анимация"/>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rot="19030876">
            <a:off x="7235595" y="904911"/>
            <a:ext cx="1728192" cy="1728192"/>
          </a:xfrm>
          <a:prstGeom prst="rect">
            <a:avLst/>
          </a:prstGeom>
          <a:noFill/>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8587" y="2780928"/>
            <a:ext cx="4438647" cy="4046072"/>
          </a:xfrm>
          <a:prstGeom prst="rect">
            <a:avLst/>
          </a:prstGeom>
        </p:spPr>
      </p:pic>
      <p:sp>
        <p:nvSpPr>
          <p:cNvPr id="2" name="Місце для номера слайда 1"/>
          <p:cNvSpPr>
            <a:spLocks noGrp="1"/>
          </p:cNvSpPr>
          <p:nvPr>
            <p:ph type="sldNum" sz="quarter" idx="12"/>
          </p:nvPr>
        </p:nvSpPr>
        <p:spPr/>
        <p:txBody>
          <a:bodyPr/>
          <a:lstStyle/>
          <a:p>
            <a:fld id="{DE9A1447-B27C-498C-A84A-CB90BE35BA1C}" type="slidenum">
              <a:rPr lang="ru-RU" smtClean="0"/>
              <a:pPr/>
              <a:t>2</a:t>
            </a:fld>
            <a:endParaRPr lang="ru-RU"/>
          </a:p>
        </p:txBody>
      </p:sp>
      <p:sp>
        <p:nvSpPr>
          <p:cNvPr id="4" name="TextBox 3"/>
          <p:cNvSpPr txBox="1"/>
          <p:nvPr/>
        </p:nvSpPr>
        <p:spPr>
          <a:xfrm>
            <a:off x="611560" y="2564904"/>
            <a:ext cx="4128203" cy="3970318"/>
          </a:xfrm>
          <a:prstGeom prst="rect">
            <a:avLst/>
          </a:prstGeom>
          <a:noFill/>
        </p:spPr>
        <p:txBody>
          <a:bodyPr wrap="square" rtlCol="0">
            <a:spAutoFit/>
          </a:bodyPr>
          <a:lstStyle/>
          <a:p>
            <a:pPr algn="ctr"/>
            <a:r>
              <a:rPr lang="uk-UA" b="1" u="sng" dirty="0" smtClean="0"/>
              <a:t>Завдання:</a:t>
            </a:r>
          </a:p>
          <a:p>
            <a:pPr marL="342900" indent="-342900">
              <a:buAutoNum type="arabicParenR"/>
            </a:pPr>
            <a:r>
              <a:rPr lang="uk-UA" dirty="0" smtClean="0"/>
              <a:t>Ознайомитися з утворенням зображень в плоскому дзеркалі.</a:t>
            </a:r>
          </a:p>
          <a:p>
            <a:pPr marL="342900" indent="-342900">
              <a:buAutoNum type="arabicParenR"/>
            </a:pPr>
            <a:r>
              <a:rPr lang="uk-UA" dirty="0" smtClean="0"/>
              <a:t>Розглянути властивості зображення в плоскому дзеркалі.</a:t>
            </a:r>
          </a:p>
          <a:p>
            <a:pPr marL="342900" indent="-342900">
              <a:buAutoNum type="arabicParenR"/>
            </a:pPr>
            <a:r>
              <a:rPr lang="uk-UA" dirty="0" smtClean="0"/>
              <a:t>Роль людського ока в утворенні та сприйнятті зображень в плоскому дзеркалі.</a:t>
            </a:r>
          </a:p>
          <a:p>
            <a:pPr marL="342900" indent="-342900">
              <a:buAutoNum type="arabicParenR"/>
            </a:pPr>
            <a:r>
              <a:rPr lang="uk-UA" dirty="0" smtClean="0"/>
              <a:t>Характеристика зображень.</a:t>
            </a:r>
          </a:p>
          <a:p>
            <a:pPr marL="342900" indent="-342900">
              <a:buAutoNum type="arabicParenR"/>
            </a:pPr>
            <a:r>
              <a:rPr lang="uk-UA" dirty="0" smtClean="0"/>
              <a:t>Симетрія в просторі.</a:t>
            </a:r>
          </a:p>
          <a:p>
            <a:pPr marL="342900" indent="-342900">
              <a:buAutoNum type="arabicParenR"/>
            </a:pPr>
            <a:r>
              <a:rPr lang="uk-UA" dirty="0" smtClean="0"/>
              <a:t>Системи двох дзеркал та кількість зображень в залежності від розташування дзеркал.</a:t>
            </a:r>
          </a:p>
          <a:p>
            <a:pPr marL="342900" indent="-342900">
              <a:buAutoNum type="arabicParenR"/>
            </a:pPr>
            <a:endParaRPr lang="uk-UA" dirty="0"/>
          </a:p>
        </p:txBody>
      </p:sp>
    </p:spTree>
    <p:extLst>
      <p:ext uri="{BB962C8B-B14F-4D97-AF65-F5344CB8AC3E}">
        <p14:creationId xmlns:p14="http://schemas.microsoft.com/office/powerpoint/2010/main" val="2868084228"/>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980728"/>
            <a:ext cx="7772400" cy="792088"/>
          </a:xfrm>
        </p:spPr>
        <p:txBody>
          <a:bodyPr>
            <a:noAutofit/>
          </a:bodyPr>
          <a:lstStyle/>
          <a:p>
            <a:r>
              <a:rPr lang="ru-RU" sz="3200" b="1" dirty="0" smtClean="0">
                <a:solidFill>
                  <a:srgbClr val="002060"/>
                </a:solidFill>
              </a:rPr>
              <a:t>За мотивами </a:t>
            </a:r>
            <a:r>
              <a:rPr lang="ru-RU" sz="3200" b="1" dirty="0" err="1" smtClean="0">
                <a:solidFill>
                  <a:srgbClr val="002060"/>
                </a:solidFill>
              </a:rPr>
              <a:t>казки</a:t>
            </a:r>
            <a:r>
              <a:rPr lang="ru-RU" sz="3200" b="1" dirty="0" smtClean="0">
                <a:solidFill>
                  <a:srgbClr val="002060"/>
                </a:solidFill>
              </a:rPr>
              <a:t> </a:t>
            </a:r>
            <a:br>
              <a:rPr lang="ru-RU" sz="3200" b="1" dirty="0" smtClean="0">
                <a:solidFill>
                  <a:srgbClr val="002060"/>
                </a:solidFill>
              </a:rPr>
            </a:br>
            <a:r>
              <a:rPr lang="ru-RU" sz="3200" b="1" dirty="0" err="1" smtClean="0">
                <a:solidFill>
                  <a:srgbClr val="002060"/>
                </a:solidFill>
              </a:rPr>
              <a:t>Льюїс</a:t>
            </a:r>
            <a:r>
              <a:rPr lang="ru-RU" sz="3200" b="1" dirty="0" smtClean="0">
                <a:solidFill>
                  <a:srgbClr val="002060"/>
                </a:solidFill>
              </a:rPr>
              <a:t> </a:t>
            </a:r>
            <a:r>
              <a:rPr lang="ru-RU" sz="3200" b="1" dirty="0" err="1">
                <a:solidFill>
                  <a:srgbClr val="002060"/>
                </a:solidFill>
              </a:rPr>
              <a:t>Керролл</a:t>
            </a:r>
            <a:r>
              <a:rPr lang="ru-RU" sz="3200" b="1" dirty="0">
                <a:solidFill>
                  <a:srgbClr val="002060"/>
                </a:solidFill>
              </a:rPr>
              <a:t> «</a:t>
            </a:r>
            <a:r>
              <a:rPr lang="ru-RU" sz="3200" b="1" dirty="0" err="1">
                <a:solidFill>
                  <a:srgbClr val="002060"/>
                </a:solidFill>
              </a:rPr>
              <a:t>Аліса</a:t>
            </a:r>
            <a:r>
              <a:rPr lang="ru-RU" sz="3200" b="1" dirty="0">
                <a:solidFill>
                  <a:srgbClr val="002060"/>
                </a:solidFill>
              </a:rPr>
              <a:t> в </a:t>
            </a:r>
            <a:r>
              <a:rPr lang="ru-RU" sz="3200" b="1" dirty="0" err="1">
                <a:solidFill>
                  <a:srgbClr val="002060"/>
                </a:solidFill>
              </a:rPr>
              <a:t>Задзеркаллі</a:t>
            </a:r>
            <a:r>
              <a:rPr lang="ru-RU" sz="3200" b="1" dirty="0">
                <a:solidFill>
                  <a:srgbClr val="002060"/>
                </a:solidFill>
              </a:rPr>
              <a:t>»</a:t>
            </a:r>
            <a:r>
              <a:rPr lang="ru-RU" sz="3200" b="1" dirty="0"/>
              <a:t/>
            </a:r>
            <a:br>
              <a:rPr lang="ru-RU" sz="3200" b="1" dirty="0"/>
            </a:br>
            <a:r>
              <a:rPr lang="ru-RU" sz="3200" dirty="0">
                <a:solidFill>
                  <a:srgbClr val="002060"/>
                </a:solidFill>
              </a:rPr>
              <a:t/>
            </a:r>
            <a:br>
              <a:rPr lang="ru-RU" sz="3200" dirty="0">
                <a:solidFill>
                  <a:srgbClr val="002060"/>
                </a:solidFill>
              </a:rPr>
            </a:br>
            <a:endParaRPr lang="ru-RU" sz="3200" dirty="0">
              <a:solidFill>
                <a:srgbClr val="002060"/>
              </a:solidFill>
            </a:endParaRPr>
          </a:p>
        </p:txBody>
      </p:sp>
      <p:sp>
        <p:nvSpPr>
          <p:cNvPr id="3" name="Подзаголовок 2"/>
          <p:cNvSpPr>
            <a:spLocks noGrp="1"/>
          </p:cNvSpPr>
          <p:nvPr>
            <p:ph type="subTitle" idx="1"/>
          </p:nvPr>
        </p:nvSpPr>
        <p:spPr>
          <a:xfrm>
            <a:off x="1079612" y="1628800"/>
            <a:ext cx="6984776" cy="1944216"/>
          </a:xfrm>
        </p:spPr>
        <p:txBody>
          <a:bodyPr>
            <a:normAutofit/>
          </a:bodyPr>
          <a:lstStyle/>
          <a:p>
            <a:pPr lvl="0" algn="l"/>
            <a:r>
              <a:rPr lang="ru-RU" sz="2400" i="1" dirty="0">
                <a:solidFill>
                  <a:schemeClr val="tx1"/>
                </a:solidFill>
              </a:rPr>
              <a:t>Одного разу </a:t>
            </a:r>
            <a:r>
              <a:rPr lang="ru-RU" sz="2400" i="1" dirty="0" err="1">
                <a:solidFill>
                  <a:schemeClr val="tx1"/>
                </a:solidFill>
              </a:rPr>
              <a:t>Аліса</a:t>
            </a:r>
            <a:r>
              <a:rPr lang="ru-RU" sz="2400" i="1" dirty="0">
                <a:solidFill>
                  <a:schemeClr val="tx1"/>
                </a:solidFill>
              </a:rPr>
              <a:t> </a:t>
            </a:r>
            <a:r>
              <a:rPr lang="ru-RU" sz="2400" i="1" dirty="0" err="1">
                <a:solidFill>
                  <a:schemeClr val="tx1"/>
                </a:solidFill>
              </a:rPr>
              <a:t>побігла</a:t>
            </a:r>
            <a:r>
              <a:rPr lang="ru-RU" sz="2400" i="1" dirty="0">
                <a:solidFill>
                  <a:schemeClr val="tx1"/>
                </a:solidFill>
              </a:rPr>
              <a:t> за </a:t>
            </a:r>
            <a:r>
              <a:rPr lang="ru-RU" sz="2400" i="1" dirty="0" err="1">
                <a:solidFill>
                  <a:schemeClr val="tx1"/>
                </a:solidFill>
              </a:rPr>
              <a:t>власним</a:t>
            </a:r>
            <a:r>
              <a:rPr lang="ru-RU" sz="2400" i="1" dirty="0">
                <a:solidFill>
                  <a:schemeClr val="tx1"/>
                </a:solidFill>
              </a:rPr>
              <a:t> </a:t>
            </a:r>
            <a:r>
              <a:rPr lang="ru-RU" sz="2400" i="1" dirty="0" err="1">
                <a:solidFill>
                  <a:schemeClr val="tx1"/>
                </a:solidFill>
              </a:rPr>
              <a:t>грайливим</a:t>
            </a:r>
            <a:r>
              <a:rPr lang="ru-RU" sz="2400" i="1" dirty="0">
                <a:solidFill>
                  <a:schemeClr val="tx1"/>
                </a:solidFill>
              </a:rPr>
              <a:t> </a:t>
            </a:r>
            <a:r>
              <a:rPr lang="ru-RU" sz="2400" i="1" dirty="0" err="1">
                <a:solidFill>
                  <a:schemeClr val="tx1"/>
                </a:solidFill>
              </a:rPr>
              <a:t>кошеням</a:t>
            </a:r>
            <a:r>
              <a:rPr lang="ru-RU" sz="2400" i="1" dirty="0">
                <a:solidFill>
                  <a:schemeClr val="tx1"/>
                </a:solidFill>
              </a:rPr>
              <a:t> і </a:t>
            </a:r>
            <a:r>
              <a:rPr lang="ru-RU" sz="2400" i="1" dirty="0" err="1">
                <a:solidFill>
                  <a:schemeClr val="tx1"/>
                </a:solidFill>
              </a:rPr>
              <a:t>несподівано</a:t>
            </a:r>
            <a:r>
              <a:rPr lang="ru-RU" sz="2400" i="1" dirty="0">
                <a:solidFill>
                  <a:schemeClr val="tx1"/>
                </a:solidFill>
              </a:rPr>
              <a:t> </a:t>
            </a:r>
            <a:r>
              <a:rPr lang="ru-RU" sz="2400" i="1" dirty="0" err="1">
                <a:solidFill>
                  <a:schemeClr val="tx1"/>
                </a:solidFill>
              </a:rPr>
              <a:t>потрапила</a:t>
            </a:r>
            <a:r>
              <a:rPr lang="ru-RU" sz="2400" i="1" dirty="0">
                <a:solidFill>
                  <a:schemeClr val="tx1"/>
                </a:solidFill>
              </a:rPr>
              <a:t> в </a:t>
            </a:r>
            <a:r>
              <a:rPr lang="ru-RU" sz="2400" i="1" dirty="0" err="1">
                <a:solidFill>
                  <a:schemeClr val="tx1"/>
                </a:solidFill>
              </a:rPr>
              <a:t>чарівний</a:t>
            </a:r>
            <a:r>
              <a:rPr lang="ru-RU" sz="2400" i="1" dirty="0">
                <a:solidFill>
                  <a:schemeClr val="tx1"/>
                </a:solidFill>
              </a:rPr>
              <a:t> </a:t>
            </a:r>
            <a:r>
              <a:rPr lang="ru-RU" sz="2400" i="1" dirty="0" err="1">
                <a:solidFill>
                  <a:schemeClr val="tx1"/>
                </a:solidFill>
              </a:rPr>
              <a:t>світ</a:t>
            </a:r>
            <a:r>
              <a:rPr lang="ru-RU" sz="2400" i="1" dirty="0">
                <a:solidFill>
                  <a:schemeClr val="tx1"/>
                </a:solidFill>
              </a:rPr>
              <a:t> </a:t>
            </a:r>
            <a:r>
              <a:rPr lang="ru-RU" sz="2400" i="1" dirty="0" err="1">
                <a:solidFill>
                  <a:schemeClr val="tx1"/>
                </a:solidFill>
              </a:rPr>
              <a:t>Задзеркалля</a:t>
            </a:r>
            <a:r>
              <a:rPr lang="ru-RU" sz="2400" i="1" dirty="0">
                <a:solidFill>
                  <a:schemeClr val="tx1"/>
                </a:solidFill>
              </a:rPr>
              <a:t>. </a:t>
            </a:r>
            <a:r>
              <a:rPr lang="ru-RU" sz="2400" i="1" dirty="0" err="1">
                <a:solidFill>
                  <a:schemeClr val="tx1"/>
                </a:solidFill>
              </a:rPr>
              <a:t>Пройшовши</a:t>
            </a:r>
            <a:r>
              <a:rPr lang="ru-RU" sz="2400" i="1" dirty="0">
                <a:solidFill>
                  <a:schemeClr val="tx1"/>
                </a:solidFill>
              </a:rPr>
              <a:t> через </a:t>
            </a:r>
            <a:r>
              <a:rPr lang="ru-RU" sz="2400" i="1" dirty="0" err="1">
                <a:solidFill>
                  <a:schemeClr val="tx1"/>
                </a:solidFill>
              </a:rPr>
              <a:t>дзеркало</a:t>
            </a:r>
            <a:r>
              <a:rPr lang="ru-RU" sz="2400" i="1" dirty="0">
                <a:solidFill>
                  <a:schemeClr val="tx1"/>
                </a:solidFill>
              </a:rPr>
              <a:t>, вона </a:t>
            </a:r>
            <a:r>
              <a:rPr lang="ru-RU" sz="2400" i="1" dirty="0" err="1">
                <a:solidFill>
                  <a:schemeClr val="tx1"/>
                </a:solidFill>
              </a:rPr>
              <a:t>опинилася</a:t>
            </a:r>
            <a:r>
              <a:rPr lang="ru-RU" sz="2400" i="1" dirty="0">
                <a:solidFill>
                  <a:schemeClr val="tx1"/>
                </a:solidFill>
              </a:rPr>
              <a:t> в </a:t>
            </a:r>
            <a:r>
              <a:rPr lang="ru-RU" sz="2400" i="1" dirty="0" err="1">
                <a:solidFill>
                  <a:schemeClr val="tx1"/>
                </a:solidFill>
              </a:rPr>
              <a:t>приміщенні</a:t>
            </a:r>
            <a:r>
              <a:rPr lang="ru-RU" sz="2400" i="1" dirty="0">
                <a:solidFill>
                  <a:schemeClr val="tx1"/>
                </a:solidFill>
              </a:rPr>
              <a:t>, яке </a:t>
            </a:r>
            <a:r>
              <a:rPr lang="ru-RU" sz="2400" i="1" dirty="0" err="1">
                <a:solidFill>
                  <a:schemeClr val="tx1"/>
                </a:solidFill>
              </a:rPr>
              <a:t>було</a:t>
            </a:r>
            <a:r>
              <a:rPr lang="ru-RU" sz="2400" i="1" dirty="0">
                <a:solidFill>
                  <a:schemeClr val="tx1"/>
                </a:solidFill>
              </a:rPr>
              <a:t> точною </a:t>
            </a:r>
            <a:r>
              <a:rPr lang="ru-RU" sz="2400" i="1" dirty="0" err="1">
                <a:solidFill>
                  <a:schemeClr val="tx1"/>
                </a:solidFill>
              </a:rPr>
              <a:t>копією</a:t>
            </a:r>
            <a:r>
              <a:rPr lang="ru-RU" sz="2400" i="1" dirty="0">
                <a:solidFill>
                  <a:schemeClr val="tx1"/>
                </a:solidFill>
              </a:rPr>
              <a:t> </a:t>
            </a:r>
            <a:r>
              <a:rPr lang="ru-RU" sz="2400" i="1" dirty="0" err="1">
                <a:solidFill>
                  <a:schemeClr val="tx1"/>
                </a:solidFill>
              </a:rPr>
              <a:t>її</a:t>
            </a:r>
            <a:r>
              <a:rPr lang="ru-RU" sz="2400" i="1" dirty="0">
                <a:solidFill>
                  <a:schemeClr val="tx1"/>
                </a:solidFill>
              </a:rPr>
              <a:t> </a:t>
            </a:r>
            <a:r>
              <a:rPr lang="ru-RU" sz="2400" i="1" dirty="0" err="1">
                <a:solidFill>
                  <a:schemeClr val="tx1"/>
                </a:solidFill>
              </a:rPr>
              <a:t>дитячої</a:t>
            </a:r>
            <a:r>
              <a:rPr lang="ru-RU" sz="2400" i="1" dirty="0">
                <a:solidFill>
                  <a:schemeClr val="tx1"/>
                </a:solidFill>
              </a:rPr>
              <a:t> </a:t>
            </a:r>
            <a:r>
              <a:rPr lang="ru-RU" sz="2400" i="1" dirty="0" err="1">
                <a:solidFill>
                  <a:schemeClr val="tx1"/>
                </a:solidFill>
              </a:rPr>
              <a:t>кімнати</a:t>
            </a:r>
            <a:r>
              <a:rPr lang="ru-RU" sz="2400" i="1" dirty="0">
                <a:solidFill>
                  <a:schemeClr val="tx1"/>
                </a:solidFill>
              </a:rPr>
              <a:t>. </a:t>
            </a:r>
            <a:endParaRPr lang="ru-RU" sz="2400" i="1" dirty="0" smtClean="0">
              <a:solidFill>
                <a:schemeClr val="tx1"/>
              </a:solidFill>
            </a:endParaRPr>
          </a:p>
        </p:txBody>
      </p:sp>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36096" y="3282628"/>
            <a:ext cx="2966346" cy="3443870"/>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3717032"/>
            <a:ext cx="5156980" cy="3009466"/>
          </a:xfrm>
          <a:prstGeom prst="rect">
            <a:avLst/>
          </a:prstGeom>
        </p:spPr>
      </p:pic>
      <p:sp>
        <p:nvSpPr>
          <p:cNvPr id="4" name="Місце для номера слайда 3"/>
          <p:cNvSpPr>
            <a:spLocks noGrp="1"/>
          </p:cNvSpPr>
          <p:nvPr>
            <p:ph type="sldNum" sz="quarter" idx="12"/>
          </p:nvPr>
        </p:nvSpPr>
        <p:spPr/>
        <p:txBody>
          <a:bodyPr/>
          <a:lstStyle/>
          <a:p>
            <a:fld id="{DE9A1447-B27C-498C-A84A-CB90BE35BA1C}" type="slidenum">
              <a:rPr lang="ru-RU" smtClean="0"/>
              <a:pPr/>
              <a:t>3</a:t>
            </a:fld>
            <a:endParaRPr lang="ru-RU"/>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88640"/>
            <a:ext cx="7397103" cy="1583827"/>
          </a:xfrm>
        </p:spPr>
        <p:txBody>
          <a:bodyPr>
            <a:normAutofit fontScale="90000"/>
          </a:bodyPr>
          <a:lstStyle/>
          <a:p>
            <a:pPr lvl="0"/>
            <a:r>
              <a:rPr lang="ru-RU" sz="3600" b="1" i="1" dirty="0" smtClean="0"/>
              <a:t/>
            </a:r>
            <a:br>
              <a:rPr lang="ru-RU" sz="3600" b="1" i="1" dirty="0" smtClean="0"/>
            </a:br>
            <a:r>
              <a:rPr lang="ru-RU" sz="3600" dirty="0"/>
              <a:t>В</a:t>
            </a:r>
            <a:r>
              <a:rPr lang="ru-RU" sz="3200" dirty="0" smtClean="0"/>
              <a:t>се </a:t>
            </a:r>
            <a:r>
              <a:rPr lang="ru-RU" sz="3200" dirty="0" err="1"/>
              <a:t>було</a:t>
            </a:r>
            <a:r>
              <a:rPr lang="ru-RU" sz="3200" dirty="0"/>
              <a:t> </a:t>
            </a:r>
            <a:r>
              <a:rPr lang="ru-RU" sz="3200" dirty="0" err="1"/>
              <a:t>живе</a:t>
            </a:r>
            <a:r>
              <a:rPr lang="ru-RU" sz="3200" dirty="0"/>
              <a:t>: </a:t>
            </a:r>
            <a:r>
              <a:rPr lang="ru-RU" sz="3200" dirty="0" err="1" smtClean="0"/>
              <a:t>картини</a:t>
            </a:r>
            <a:r>
              <a:rPr lang="ru-RU" sz="3200" dirty="0" smtClean="0"/>
              <a:t> </a:t>
            </a:r>
            <a:r>
              <a:rPr lang="ru-RU" sz="3200" dirty="0"/>
              <a:t>на </a:t>
            </a:r>
            <a:r>
              <a:rPr lang="ru-RU" sz="3200" dirty="0" err="1"/>
              <a:t>стінах</a:t>
            </a:r>
            <a:r>
              <a:rPr lang="ru-RU" sz="3200" dirty="0"/>
              <a:t> говорили про </a:t>
            </a:r>
            <a:r>
              <a:rPr lang="ru-RU" sz="3200" dirty="0" err="1"/>
              <a:t>останні</a:t>
            </a:r>
            <a:r>
              <a:rPr lang="ru-RU" sz="3200" dirty="0"/>
              <a:t> </a:t>
            </a:r>
            <a:r>
              <a:rPr lang="ru-RU" sz="3200" dirty="0" err="1"/>
              <a:t>події</a:t>
            </a:r>
            <a:r>
              <a:rPr lang="ru-RU" sz="3200" dirty="0"/>
              <a:t>, а </a:t>
            </a:r>
            <a:r>
              <a:rPr lang="ru-RU" sz="3200" dirty="0" err="1"/>
              <a:t>шахові</a:t>
            </a:r>
            <a:r>
              <a:rPr lang="ru-RU" sz="3200" dirty="0"/>
              <a:t> </a:t>
            </a:r>
            <a:r>
              <a:rPr lang="ru-RU" sz="3200" dirty="0" err="1"/>
              <a:t>фігури</a:t>
            </a:r>
            <a:r>
              <a:rPr lang="ru-RU" sz="3200" dirty="0"/>
              <a:t> не </a:t>
            </a:r>
            <a:r>
              <a:rPr lang="ru-RU" sz="3200" dirty="0" err="1"/>
              <a:t>поспішаючи</a:t>
            </a:r>
            <a:r>
              <a:rPr lang="ru-RU" sz="3200" dirty="0"/>
              <a:t> гуляли по </a:t>
            </a:r>
            <a:r>
              <a:rPr lang="ru-RU" sz="3200" dirty="0" err="1"/>
              <a:t>дошці</a:t>
            </a:r>
            <a:r>
              <a:rPr lang="ru-RU" sz="3200" dirty="0"/>
              <a:t> і про </a:t>
            </a:r>
            <a:r>
              <a:rPr lang="ru-RU" sz="3200" dirty="0" err="1"/>
              <a:t>щось</a:t>
            </a:r>
            <a:r>
              <a:rPr lang="ru-RU" sz="3200" dirty="0"/>
              <a:t> </a:t>
            </a:r>
            <a:r>
              <a:rPr lang="ru-RU" sz="3200" dirty="0" err="1"/>
              <a:t>перешіптувалися</a:t>
            </a:r>
            <a:r>
              <a:rPr lang="ru-RU" sz="3200" dirty="0"/>
              <a:t>.</a:t>
            </a:r>
            <a:r>
              <a:rPr lang="ru-RU" sz="3200" dirty="0" smtClean="0">
                <a:solidFill>
                  <a:srgbClr val="C00000"/>
                </a:solidFill>
              </a:rPr>
              <a:t/>
            </a:r>
            <a:br>
              <a:rPr lang="ru-RU" sz="3200" dirty="0" smtClean="0">
                <a:solidFill>
                  <a:srgbClr val="C00000"/>
                </a:solidFill>
              </a:rPr>
            </a:br>
            <a:endParaRPr lang="ru-RU" sz="3600" dirty="0"/>
          </a:p>
        </p:txBody>
      </p:sp>
      <p:sp>
        <p:nvSpPr>
          <p:cNvPr id="3" name="Подзаголовок 2"/>
          <p:cNvSpPr>
            <a:spLocks noGrp="1"/>
          </p:cNvSpPr>
          <p:nvPr>
            <p:ph sz="half" idx="1"/>
          </p:nvPr>
        </p:nvSpPr>
        <p:spPr>
          <a:xfrm>
            <a:off x="4572000" y="5319633"/>
            <a:ext cx="3029480" cy="917680"/>
          </a:xfrm>
        </p:spPr>
        <p:txBody>
          <a:bodyPr>
            <a:normAutofit lnSpcReduction="10000"/>
          </a:bodyPr>
          <a:lstStyle/>
          <a:p>
            <a:pPr marL="0" lvl="0" indent="0">
              <a:buNone/>
            </a:pPr>
            <a:r>
              <a:rPr lang="ru-RU" sz="1600" dirty="0" err="1" smtClean="0"/>
              <a:t>Задзеркальні</a:t>
            </a:r>
            <a:r>
              <a:rPr lang="ru-RU" sz="1600" dirty="0" smtClean="0"/>
              <a:t> </a:t>
            </a:r>
            <a:r>
              <a:rPr lang="ru-RU" sz="1600" dirty="0" err="1" smtClean="0"/>
              <a:t>картини</a:t>
            </a:r>
            <a:r>
              <a:rPr lang="ru-RU" sz="1600" dirty="0" smtClean="0"/>
              <a:t>.</a:t>
            </a:r>
          </a:p>
          <a:p>
            <a:pPr marL="0" lvl="0" indent="0">
              <a:buNone/>
            </a:pPr>
            <a:r>
              <a:rPr lang="ru-RU" sz="1600" dirty="0" smtClean="0"/>
              <a:t>Сад </a:t>
            </a:r>
            <a:r>
              <a:rPr lang="ru-RU" sz="1600" dirty="0" err="1" smtClean="0"/>
              <a:t>квітів</a:t>
            </a:r>
            <a:r>
              <a:rPr lang="ru-RU" sz="1600" dirty="0" smtClean="0"/>
              <a:t>, </a:t>
            </a:r>
            <a:r>
              <a:rPr lang="ru-RU" sz="1600" dirty="0" err="1" smtClean="0"/>
              <a:t>які</a:t>
            </a:r>
            <a:r>
              <a:rPr lang="ru-RU" sz="1600" dirty="0" smtClean="0"/>
              <a:t> </a:t>
            </a:r>
            <a:r>
              <a:rPr lang="ru-RU" sz="1600" dirty="0" err="1" smtClean="0"/>
              <a:t>вміли</a:t>
            </a:r>
            <a:r>
              <a:rPr lang="ru-RU" sz="1600" dirty="0" smtClean="0"/>
              <a:t> </a:t>
            </a:r>
            <a:r>
              <a:rPr lang="ru-RU" sz="1600" dirty="0" err="1" smtClean="0"/>
              <a:t>розмовляти</a:t>
            </a:r>
            <a:r>
              <a:rPr lang="ru-RU" sz="1600" dirty="0" smtClean="0"/>
              <a:t>.</a:t>
            </a:r>
          </a:p>
          <a:p>
            <a:pPr marL="0" lvl="0" indent="0">
              <a:buNone/>
            </a:pPr>
            <a:r>
              <a:rPr lang="ru-RU" sz="1600" dirty="0" err="1" smtClean="0"/>
              <a:t>Задзеркальні</a:t>
            </a:r>
            <a:r>
              <a:rPr lang="ru-RU" sz="1600" dirty="0" smtClean="0"/>
              <a:t> </a:t>
            </a:r>
            <a:r>
              <a:rPr lang="ru-RU" sz="1600" dirty="0" err="1" smtClean="0"/>
              <a:t>комахи</a:t>
            </a:r>
            <a:r>
              <a:rPr lang="ru-RU" sz="1600" dirty="0" smtClean="0"/>
              <a:t>.</a:t>
            </a:r>
            <a:endParaRPr lang="ru-RU" sz="1600" dirty="0"/>
          </a:p>
        </p:txBody>
      </p:sp>
      <p:pic>
        <p:nvPicPr>
          <p:cNvPr id="6" name="Picture 4" descr="Картинки по запросу бабочки анимация"/>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70964"/>
            <a:ext cx="1691680" cy="1566496"/>
          </a:xfrm>
          <a:prstGeom prst="rect">
            <a:avLst/>
          </a:prstGeom>
          <a:noFill/>
        </p:spPr>
      </p:pic>
      <p:pic>
        <p:nvPicPr>
          <p:cNvPr id="9" name="Місце для вмісту 8"/>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08218" y="2037460"/>
            <a:ext cx="4287645" cy="2615676"/>
          </a:xfrm>
        </p:spPr>
      </p:pic>
      <p:pic>
        <p:nvPicPr>
          <p:cNvPr id="11" name="Рисунок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8185" y="2012340"/>
            <a:ext cx="4235721" cy="3504891"/>
          </a:xfrm>
          <a:prstGeom prst="rect">
            <a:avLst/>
          </a:prstGeom>
        </p:spPr>
      </p:pic>
      <p:sp>
        <p:nvSpPr>
          <p:cNvPr id="4" name="Місце для номера слайда 3"/>
          <p:cNvSpPr>
            <a:spLocks noGrp="1"/>
          </p:cNvSpPr>
          <p:nvPr>
            <p:ph type="sldNum" sz="quarter" idx="12"/>
          </p:nvPr>
        </p:nvSpPr>
        <p:spPr/>
        <p:txBody>
          <a:bodyPr/>
          <a:lstStyle/>
          <a:p>
            <a:fld id="{DE9A1447-B27C-498C-A84A-CB90BE35BA1C}" type="slidenum">
              <a:rPr lang="ru-RU" smtClean="0"/>
              <a:pPr/>
              <a:t>4</a:t>
            </a:fld>
            <a:endParaRPr lang="ru-RU"/>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6296" y="4941168"/>
            <a:ext cx="1457003" cy="145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0445" y="5652271"/>
            <a:ext cx="3991767" cy="276999"/>
          </a:xfrm>
          <a:prstGeom prst="rect">
            <a:avLst/>
          </a:prstGeom>
          <a:noFill/>
        </p:spPr>
        <p:txBody>
          <a:bodyPr wrap="square" rtlCol="0">
            <a:spAutoFit/>
          </a:bodyPr>
          <a:lstStyle/>
          <a:p>
            <a:r>
              <a:rPr lang="uk-UA" sz="1200" dirty="0">
                <a:solidFill>
                  <a:srgbClr val="002060"/>
                </a:solidFill>
              </a:rPr>
              <a:t>Робота </a:t>
            </a:r>
            <a:r>
              <a:rPr lang="uk-UA" sz="1200" dirty="0" err="1" smtClean="0">
                <a:solidFill>
                  <a:srgbClr val="002060"/>
                </a:solidFill>
              </a:rPr>
              <a:t>Носачової</a:t>
            </a:r>
            <a:r>
              <a:rPr lang="uk-UA" sz="1200" dirty="0" smtClean="0">
                <a:solidFill>
                  <a:srgbClr val="002060"/>
                </a:solidFill>
              </a:rPr>
              <a:t> Катерини Володимирівни, </a:t>
            </a:r>
            <a:r>
              <a:rPr lang="uk-UA" sz="1200" dirty="0" err="1">
                <a:solidFill>
                  <a:srgbClr val="002060"/>
                </a:solidFill>
              </a:rPr>
              <a:t>смт</a:t>
            </a:r>
            <a:r>
              <a:rPr lang="uk-UA" sz="1200" dirty="0">
                <a:solidFill>
                  <a:srgbClr val="002060"/>
                </a:solidFill>
              </a:rPr>
              <a:t> </a:t>
            </a:r>
            <a:r>
              <a:rPr lang="uk-UA" sz="1200" dirty="0" smtClean="0">
                <a:solidFill>
                  <a:srgbClr val="002060"/>
                </a:solidFill>
              </a:rPr>
              <a:t>Устинівка</a:t>
            </a:r>
            <a:endParaRPr lang="uk-UA" sz="1200"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3240360" cy="4142153"/>
          </a:xfrm>
        </p:spPr>
        <p:txBody>
          <a:bodyPr>
            <a:normAutofit fontScale="70000" lnSpcReduction="20000"/>
          </a:bodyPr>
          <a:lstStyle/>
          <a:p>
            <a:pPr marL="0" lvl="0" indent="0">
              <a:buNone/>
            </a:pPr>
            <a:r>
              <a:rPr lang="uk-UA" dirty="0"/>
              <a:t>Аліса була дуже цікавою дитиною, якій хотілося пізнати навколишній світ самостійно. Однак цього разу вона після багатьох спроб не змогла забратися на невеликий горбок, тому що постійно опинялася на колишньому місці. Тільки поговоривши з рослинами, дівчинка дізналася, що в цій країні необхідно все робити навпаки.</a:t>
            </a:r>
            <a:endParaRPr lang="ru-RU" dirty="0"/>
          </a:p>
        </p:txBody>
      </p:sp>
      <p:pic>
        <p:nvPicPr>
          <p:cNvPr id="6" name="Picture 4" descr="Картинки по запросу бабочки анимация"/>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738" y="260648"/>
            <a:ext cx="1244198" cy="1152128"/>
          </a:xfrm>
          <a:prstGeom prst="rect">
            <a:avLst/>
          </a:prstGeom>
          <a:noFill/>
        </p:spPr>
      </p:pic>
      <p:pic>
        <p:nvPicPr>
          <p:cNvPr id="7" name="Рисунок 6" descr="AIW-06075Rv2-Kopi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4708754"/>
            <a:ext cx="3456384" cy="2087474"/>
          </a:xfrm>
          <a:prstGeom prst="rect">
            <a:avLst/>
          </a:prstGeom>
          <a:ln>
            <a:noFill/>
          </a:ln>
          <a:effectLst>
            <a:softEdge rad="112500"/>
          </a:effectLst>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2193" y="1196752"/>
            <a:ext cx="5568619" cy="4176464"/>
          </a:xfrm>
          <a:prstGeom prst="rect">
            <a:avLst/>
          </a:prstGeom>
        </p:spPr>
      </p:pic>
      <p:sp>
        <p:nvSpPr>
          <p:cNvPr id="9" name="TextBox 8"/>
          <p:cNvSpPr txBox="1"/>
          <p:nvPr/>
        </p:nvSpPr>
        <p:spPr>
          <a:xfrm>
            <a:off x="4860032" y="5475492"/>
            <a:ext cx="3273204" cy="276999"/>
          </a:xfrm>
          <a:prstGeom prst="rect">
            <a:avLst/>
          </a:prstGeom>
          <a:noFill/>
        </p:spPr>
        <p:txBody>
          <a:bodyPr wrap="none" rtlCol="0">
            <a:spAutoFit/>
          </a:bodyPr>
          <a:lstStyle/>
          <a:p>
            <a:r>
              <a:rPr lang="uk-UA" sz="1200" dirty="0" smtClean="0">
                <a:solidFill>
                  <a:srgbClr val="002060"/>
                </a:solidFill>
              </a:rPr>
              <a:t>Робота </a:t>
            </a:r>
            <a:r>
              <a:rPr lang="uk-UA" sz="1200" dirty="0" err="1" smtClean="0">
                <a:solidFill>
                  <a:srgbClr val="002060"/>
                </a:solidFill>
              </a:rPr>
              <a:t>Кіріченко</a:t>
            </a:r>
            <a:r>
              <a:rPr lang="uk-UA" sz="1200" dirty="0" smtClean="0">
                <a:solidFill>
                  <a:srgbClr val="002060"/>
                </a:solidFill>
              </a:rPr>
              <a:t> Зої Анатоліївни, </a:t>
            </a:r>
            <a:r>
              <a:rPr lang="uk-UA" sz="1200" dirty="0" err="1" smtClean="0">
                <a:solidFill>
                  <a:srgbClr val="002060"/>
                </a:solidFill>
              </a:rPr>
              <a:t>смт</a:t>
            </a:r>
            <a:r>
              <a:rPr lang="uk-UA" sz="1200" dirty="0" smtClean="0">
                <a:solidFill>
                  <a:srgbClr val="002060"/>
                </a:solidFill>
              </a:rPr>
              <a:t> Устинівка</a:t>
            </a:r>
            <a:endParaRPr lang="uk-UA" sz="1200" dirty="0">
              <a:solidFill>
                <a:srgbClr val="002060"/>
              </a:solidFill>
            </a:endParaRPr>
          </a:p>
        </p:txBody>
      </p:sp>
      <p:sp>
        <p:nvSpPr>
          <p:cNvPr id="2" name="Місце для номера слайда 1"/>
          <p:cNvSpPr>
            <a:spLocks noGrp="1"/>
          </p:cNvSpPr>
          <p:nvPr>
            <p:ph type="sldNum" sz="quarter" idx="12"/>
          </p:nvPr>
        </p:nvSpPr>
        <p:spPr/>
        <p:txBody>
          <a:bodyPr/>
          <a:lstStyle/>
          <a:p>
            <a:fld id="{DE9A1447-B27C-498C-A84A-CB90BE35BA1C}" type="slidenum">
              <a:rPr lang="ru-RU" smtClean="0"/>
              <a:pPr/>
              <a:t>5</a:t>
            </a:fld>
            <a:endParaRPr lang="ru-RU"/>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3908" y="188640"/>
            <a:ext cx="4896543" cy="2160240"/>
          </a:xfrm>
        </p:spPr>
        <p:txBody>
          <a:bodyPr>
            <a:normAutofit/>
          </a:bodyPr>
          <a:lstStyle/>
          <a:p>
            <a:r>
              <a:rPr lang="ru-RU" sz="3600" dirty="0" err="1"/>
              <a:t>Д</a:t>
            </a:r>
            <a:r>
              <a:rPr lang="ru-RU" sz="3600" dirty="0" err="1" smtClean="0"/>
              <a:t>івчинка</a:t>
            </a:r>
            <a:r>
              <a:rPr lang="ru-RU" sz="3600" dirty="0" smtClean="0"/>
              <a:t> </a:t>
            </a:r>
            <a:r>
              <a:rPr lang="ru-RU" sz="3600" dirty="0" err="1"/>
              <a:t>зуміла</a:t>
            </a:r>
            <a:r>
              <a:rPr lang="ru-RU" sz="3600" dirty="0"/>
              <a:t> </a:t>
            </a:r>
            <a:r>
              <a:rPr lang="ru-RU" sz="3600" dirty="0" err="1"/>
              <a:t>вибрати</a:t>
            </a:r>
            <a:r>
              <a:rPr lang="ru-RU" sz="3600" dirty="0"/>
              <a:t> </a:t>
            </a:r>
            <a:r>
              <a:rPr lang="ru-RU" sz="3600" dirty="0" err="1"/>
              <a:t>потрібний</a:t>
            </a:r>
            <a:r>
              <a:rPr lang="ru-RU" sz="3600" dirty="0"/>
              <a:t> </a:t>
            </a:r>
            <a:r>
              <a:rPr lang="ru-RU" sz="3600" dirty="0" err="1"/>
              <a:t>правильний</a:t>
            </a:r>
            <a:r>
              <a:rPr lang="ru-RU" sz="3600" dirty="0"/>
              <a:t> </a:t>
            </a:r>
            <a:r>
              <a:rPr lang="ru-RU" sz="3600" dirty="0" err="1"/>
              <a:t>напрямок</a:t>
            </a:r>
            <a:r>
              <a:rPr lang="ru-RU" sz="3600" dirty="0"/>
              <a:t> </a:t>
            </a:r>
            <a:endParaRPr lang="ru-RU" sz="3600" dirty="0">
              <a:solidFill>
                <a:srgbClr val="002060"/>
              </a:solidFill>
            </a:endParaRPr>
          </a:p>
        </p:txBody>
      </p:sp>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4167" y="2420888"/>
            <a:ext cx="2866267" cy="4077071"/>
          </a:xfrm>
          <a:prstGeom prst="rect">
            <a:avLst/>
          </a:prstGeom>
        </p:spPr>
      </p:pic>
      <p:sp>
        <p:nvSpPr>
          <p:cNvPr id="5" name="TextBox 4"/>
          <p:cNvSpPr txBox="1"/>
          <p:nvPr/>
        </p:nvSpPr>
        <p:spPr>
          <a:xfrm>
            <a:off x="1521149" y="2636912"/>
            <a:ext cx="4392488" cy="923330"/>
          </a:xfrm>
          <a:prstGeom prst="rect">
            <a:avLst/>
          </a:prstGeom>
          <a:noFill/>
        </p:spPr>
        <p:txBody>
          <a:bodyPr wrap="square" rtlCol="0">
            <a:spAutoFit/>
          </a:bodyPr>
          <a:lstStyle/>
          <a:p>
            <a:r>
              <a:rPr lang="ru-RU" dirty="0"/>
              <a:t>У </a:t>
            </a:r>
            <a:r>
              <a:rPr lang="ru-RU" dirty="0" err="1"/>
              <a:t>Чарівній</a:t>
            </a:r>
            <a:r>
              <a:rPr lang="ru-RU" dirty="0"/>
              <a:t> </a:t>
            </a:r>
            <a:r>
              <a:rPr lang="ru-RU" dirty="0" err="1"/>
              <a:t>країні</a:t>
            </a:r>
            <a:r>
              <a:rPr lang="ru-RU" dirty="0"/>
              <a:t> все </a:t>
            </a:r>
            <a:r>
              <a:rPr lang="ru-RU" dirty="0" err="1"/>
              <a:t>було</a:t>
            </a:r>
            <a:r>
              <a:rPr lang="ru-RU" dirty="0"/>
              <a:t> </a:t>
            </a:r>
            <a:r>
              <a:rPr lang="ru-RU" dirty="0" err="1"/>
              <a:t>досить</a:t>
            </a:r>
            <a:r>
              <a:rPr lang="ru-RU" dirty="0"/>
              <a:t> </a:t>
            </a:r>
            <a:r>
              <a:rPr lang="ru-RU" dirty="0" err="1"/>
              <a:t>незвичним</a:t>
            </a:r>
            <a:r>
              <a:rPr lang="ru-RU" dirty="0"/>
              <a:t>. </a:t>
            </a:r>
            <a:r>
              <a:rPr lang="ru-RU" dirty="0" err="1"/>
              <a:t>Високо</a:t>
            </a:r>
            <a:r>
              <a:rPr lang="ru-RU" dirty="0"/>
              <a:t> в </a:t>
            </a:r>
            <a:r>
              <a:rPr lang="ru-RU" dirty="0" err="1"/>
              <a:t>небі</a:t>
            </a:r>
            <a:r>
              <a:rPr lang="ru-RU" dirty="0"/>
              <a:t> </a:t>
            </a:r>
            <a:r>
              <a:rPr lang="ru-RU" dirty="0" err="1"/>
              <a:t>літали</a:t>
            </a:r>
            <a:r>
              <a:rPr lang="ru-RU" dirty="0"/>
              <a:t> не оси, а </a:t>
            </a:r>
            <a:r>
              <a:rPr lang="ru-RU" dirty="0" err="1"/>
              <a:t>зграя</a:t>
            </a:r>
            <a:r>
              <a:rPr lang="ru-RU" dirty="0"/>
              <a:t> маленьких </a:t>
            </a:r>
            <a:r>
              <a:rPr lang="ru-RU" dirty="0" err="1" smtClean="0"/>
              <a:t>слоників</a:t>
            </a:r>
            <a:r>
              <a:rPr lang="ru-RU" dirty="0" smtClean="0"/>
              <a:t>.</a:t>
            </a:r>
            <a:endParaRPr lang="uk-UA" dirty="0"/>
          </a:p>
        </p:txBody>
      </p:sp>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4" y="0"/>
            <a:ext cx="3913861" cy="2420888"/>
          </a:xfrm>
          <a:prstGeom prst="rect">
            <a:avLst/>
          </a:prstGeom>
        </p:spPr>
      </p:pic>
      <p:pic>
        <p:nvPicPr>
          <p:cNvPr id="8" name="Рисунок 7" descr="5745c4402c091.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53" y="3673196"/>
            <a:ext cx="5328592" cy="3064981"/>
          </a:xfrm>
          <a:prstGeom prst="rect">
            <a:avLst/>
          </a:prstGeom>
          <a:ln>
            <a:noFill/>
          </a:ln>
          <a:effectLst>
            <a:softEdge rad="112500"/>
          </a:effectLst>
        </p:spPr>
      </p:pic>
      <p:sp>
        <p:nvSpPr>
          <p:cNvPr id="9" name="Місце для номера слайда 8"/>
          <p:cNvSpPr>
            <a:spLocks noGrp="1"/>
          </p:cNvSpPr>
          <p:nvPr>
            <p:ph type="sldNum" sz="quarter" idx="12"/>
          </p:nvPr>
        </p:nvSpPr>
        <p:spPr/>
        <p:txBody>
          <a:bodyPr/>
          <a:lstStyle/>
          <a:p>
            <a:fld id="{DE9A1447-B27C-498C-A84A-CB90BE35BA1C}" type="slidenum">
              <a:rPr lang="ru-RU" smtClean="0"/>
              <a:pPr/>
              <a:t>6</a:t>
            </a:fld>
            <a:endParaRPr lang="ru-RU"/>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1143000"/>
          </a:xfrm>
        </p:spPr>
        <p:txBody>
          <a:bodyPr>
            <a:normAutofit fontScale="90000"/>
          </a:bodyPr>
          <a:lstStyle/>
          <a:p>
            <a:r>
              <a:rPr lang="uk-UA" b="1" i="1" dirty="0" smtClean="0">
                <a:solidFill>
                  <a:srgbClr val="002060"/>
                </a:solidFill>
              </a:rPr>
              <a:t>Випробування</a:t>
            </a:r>
            <a:br>
              <a:rPr lang="uk-UA" b="1" i="1" dirty="0" smtClean="0">
                <a:solidFill>
                  <a:srgbClr val="002060"/>
                </a:solidFill>
              </a:rPr>
            </a:br>
            <a:r>
              <a:rPr lang="ru-RU" sz="2700" dirty="0" err="1"/>
              <a:t>Життя</a:t>
            </a:r>
            <a:r>
              <a:rPr lang="ru-RU" sz="2700" dirty="0"/>
              <a:t> в </a:t>
            </a:r>
            <a:r>
              <a:rPr lang="ru-RU" sz="2700" dirty="0" err="1"/>
              <a:t>цьому</a:t>
            </a:r>
            <a:r>
              <a:rPr lang="ru-RU" sz="2700" dirty="0"/>
              <a:t> </a:t>
            </a:r>
            <a:r>
              <a:rPr lang="ru-RU" sz="2700" dirty="0" err="1"/>
              <a:t>незвичайному</a:t>
            </a:r>
            <a:r>
              <a:rPr lang="ru-RU" sz="2700" dirty="0"/>
              <a:t> </a:t>
            </a:r>
            <a:r>
              <a:rPr lang="ru-RU" sz="2700" dirty="0" err="1"/>
              <a:t>місці</a:t>
            </a:r>
            <a:r>
              <a:rPr lang="ru-RU" sz="2700" dirty="0"/>
              <a:t> </a:t>
            </a:r>
            <a:r>
              <a:rPr lang="ru-RU" sz="2700" dirty="0" err="1" smtClean="0"/>
              <a:t>було</a:t>
            </a:r>
            <a:r>
              <a:rPr lang="ru-RU" sz="2700" dirty="0" smtClean="0"/>
              <a:t> </a:t>
            </a:r>
            <a:r>
              <a:rPr lang="ru-RU" sz="2700" dirty="0" err="1"/>
              <a:t>настільки</a:t>
            </a:r>
            <a:r>
              <a:rPr lang="ru-RU" sz="2700" dirty="0"/>
              <a:t> </a:t>
            </a:r>
            <a:r>
              <a:rPr lang="ru-RU" sz="2700" dirty="0" err="1" smtClean="0"/>
              <a:t>дивним</a:t>
            </a:r>
            <a:r>
              <a:rPr lang="ru-RU" sz="2700" dirty="0" smtClean="0"/>
              <a:t>, </a:t>
            </a:r>
            <a:r>
              <a:rPr lang="ru-RU" sz="2700" dirty="0" err="1"/>
              <a:t>що</a:t>
            </a:r>
            <a:r>
              <a:rPr lang="ru-RU" sz="2700" dirty="0"/>
              <a:t> </a:t>
            </a:r>
            <a:r>
              <a:rPr lang="ru-RU" sz="2700" dirty="0" err="1"/>
              <a:t>головна</a:t>
            </a:r>
            <a:r>
              <a:rPr lang="ru-RU" sz="2700" dirty="0"/>
              <a:t> </a:t>
            </a:r>
            <a:r>
              <a:rPr lang="ru-RU" sz="2700" dirty="0" err="1"/>
              <a:t>героїня</a:t>
            </a:r>
            <a:r>
              <a:rPr lang="ru-RU" sz="2700" dirty="0"/>
              <a:t> </a:t>
            </a:r>
            <a:r>
              <a:rPr lang="ru-RU" sz="2700" dirty="0" err="1"/>
              <a:t>ніяк</a:t>
            </a:r>
            <a:r>
              <a:rPr lang="ru-RU" sz="2700" dirty="0"/>
              <a:t> не </a:t>
            </a:r>
            <a:r>
              <a:rPr lang="ru-RU" sz="2700"/>
              <a:t>могла </a:t>
            </a:r>
            <a:r>
              <a:rPr lang="ru-RU" sz="2700" smtClean="0"/>
              <a:t> </a:t>
            </a:r>
            <a:r>
              <a:rPr lang="ru-RU" sz="2700" dirty="0" err="1"/>
              <a:t>звикнути</a:t>
            </a:r>
            <a:r>
              <a:rPr lang="ru-RU" sz="2700" dirty="0"/>
              <a:t>. </a:t>
            </a:r>
            <a:endParaRPr lang="ru-RU" sz="2700" dirty="0">
              <a:solidFill>
                <a:srgbClr val="002060"/>
              </a:solidFill>
            </a:endParaRPr>
          </a:p>
        </p:txBody>
      </p:sp>
      <p:pic>
        <p:nvPicPr>
          <p:cNvPr id="11268" name="Picture 4" descr="Похожее изображение"/>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1700808"/>
            <a:ext cx="4541062" cy="4680520"/>
          </a:xfrm>
          <a:prstGeom prst="rect">
            <a:avLst/>
          </a:prstGeom>
          <a:ln>
            <a:noFill/>
          </a:ln>
          <a:effectLst>
            <a:softEdge rad="112500"/>
          </a:effectLst>
        </p:spPr>
      </p:pic>
      <p:pic>
        <p:nvPicPr>
          <p:cNvPr id="4" name="Picture 4" descr="Картинки по запросу бабочки анимация"/>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760"/>
            <a:ext cx="2332872" cy="2160240"/>
          </a:xfrm>
          <a:prstGeom prst="rect">
            <a:avLst/>
          </a:prstGeom>
          <a:noFill/>
        </p:spPr>
      </p:pic>
      <p:sp>
        <p:nvSpPr>
          <p:cNvPr id="3" name="Місце для номера слайда 2"/>
          <p:cNvSpPr>
            <a:spLocks noGrp="1"/>
          </p:cNvSpPr>
          <p:nvPr>
            <p:ph type="sldNum" sz="quarter" idx="12"/>
          </p:nvPr>
        </p:nvSpPr>
        <p:spPr/>
        <p:txBody>
          <a:bodyPr/>
          <a:lstStyle/>
          <a:p>
            <a:fld id="{DE9A1447-B27C-498C-A84A-CB90BE35BA1C}" type="slidenum">
              <a:rPr lang="ru-RU" smtClean="0"/>
              <a:pPr/>
              <a:t>7</a:t>
            </a:fld>
            <a:endParaRPr lang="ru-RU"/>
          </a:p>
        </p:txBody>
      </p:sp>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0880" y="3933056"/>
            <a:ext cx="1988765" cy="198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188640"/>
            <a:ext cx="4896544" cy="1143000"/>
          </a:xfrm>
        </p:spPr>
        <p:txBody>
          <a:bodyPr>
            <a:normAutofit fontScale="90000"/>
          </a:bodyPr>
          <a:lstStyle/>
          <a:p>
            <a:pPr lvl="0"/>
            <a:r>
              <a:rPr lang="ru-RU" b="1" i="1" dirty="0" smtClean="0">
                <a:solidFill>
                  <a:srgbClr val="002060"/>
                </a:solidFill>
              </a:rPr>
              <a:t> 1) «</a:t>
            </a:r>
            <a:r>
              <a:rPr lang="ru-RU" b="1" i="1" dirty="0" err="1" smtClean="0">
                <a:solidFill>
                  <a:srgbClr val="002060"/>
                </a:solidFill>
              </a:rPr>
              <a:t>Метелики</a:t>
            </a:r>
            <a:r>
              <a:rPr lang="ru-RU" b="1" i="1" dirty="0" smtClean="0">
                <a:solidFill>
                  <a:srgbClr val="002060"/>
                </a:solidFill>
              </a:rPr>
              <a:t>»</a:t>
            </a:r>
            <a:r>
              <a:rPr lang="ru-RU" dirty="0">
                <a:solidFill>
                  <a:srgbClr val="002060"/>
                </a:solidFill>
              </a:rPr>
              <a:t/>
            </a:r>
            <a:br>
              <a:rPr lang="ru-RU" dirty="0">
                <a:solidFill>
                  <a:srgbClr val="002060"/>
                </a:solidFill>
              </a:rPr>
            </a:br>
            <a:endParaRPr lang="ru-RU" dirty="0">
              <a:solidFill>
                <a:srgbClr val="002060"/>
              </a:solidFill>
            </a:endParaRPr>
          </a:p>
        </p:txBody>
      </p:sp>
      <p:sp>
        <p:nvSpPr>
          <p:cNvPr id="3" name="Содержимое 2"/>
          <p:cNvSpPr>
            <a:spLocks noGrp="1"/>
          </p:cNvSpPr>
          <p:nvPr>
            <p:ph idx="1"/>
          </p:nvPr>
        </p:nvSpPr>
        <p:spPr>
          <a:xfrm>
            <a:off x="2483768" y="1267887"/>
            <a:ext cx="2376266" cy="2304256"/>
          </a:xfrm>
        </p:spPr>
        <p:txBody>
          <a:bodyPr>
            <a:normAutofit fontScale="77500" lnSpcReduction="20000"/>
          </a:bodyPr>
          <a:lstStyle/>
          <a:p>
            <a:pPr marL="0" indent="0">
              <a:buNone/>
            </a:pPr>
            <a:r>
              <a:rPr lang="ru-RU" sz="3600" i="1" dirty="0" err="1"/>
              <a:t>Матеріали</a:t>
            </a:r>
            <a:r>
              <a:rPr lang="ru-RU" sz="3600" i="1" dirty="0"/>
              <a:t>: </a:t>
            </a:r>
            <a:r>
              <a:rPr lang="ru-RU" sz="3600" i="1" dirty="0" err="1"/>
              <a:t>папір</a:t>
            </a:r>
            <a:r>
              <a:rPr lang="ru-RU" sz="3600" i="1" dirty="0"/>
              <a:t> для </a:t>
            </a:r>
            <a:r>
              <a:rPr lang="ru-RU" sz="3600" i="1" dirty="0" err="1"/>
              <a:t>малювання</a:t>
            </a:r>
            <a:r>
              <a:rPr lang="ru-RU" sz="3600" i="1" dirty="0"/>
              <a:t>, </a:t>
            </a:r>
            <a:r>
              <a:rPr lang="ru-RU" sz="3600" i="1" dirty="0" err="1"/>
              <a:t>олівці</a:t>
            </a:r>
            <a:r>
              <a:rPr lang="ru-RU" sz="3600" i="1" dirty="0"/>
              <a:t>, скотч, </a:t>
            </a:r>
            <a:r>
              <a:rPr lang="ru-RU" sz="3600" i="1" dirty="0" err="1"/>
              <a:t>дзеркало</a:t>
            </a:r>
            <a:r>
              <a:rPr lang="ru-RU" sz="3600" i="1" dirty="0" smtClean="0"/>
              <a:t>.</a:t>
            </a:r>
            <a:endParaRPr lang="ru-RU" sz="3600" i="1" dirty="0"/>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14036" y="3543858"/>
            <a:ext cx="2767236" cy="3689648"/>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024" y="1083668"/>
            <a:ext cx="4266474" cy="5688632"/>
          </a:xfrm>
          <a:prstGeom prst="rect">
            <a:avLst/>
          </a:prstGeom>
        </p:spPr>
      </p:pic>
      <p:sp>
        <p:nvSpPr>
          <p:cNvPr id="7" name="Місце для номера слайда 6"/>
          <p:cNvSpPr>
            <a:spLocks noGrp="1"/>
          </p:cNvSpPr>
          <p:nvPr>
            <p:ph type="sldNum" sz="quarter" idx="12"/>
          </p:nvPr>
        </p:nvSpPr>
        <p:spPr/>
        <p:txBody>
          <a:bodyPr/>
          <a:lstStyle/>
          <a:p>
            <a:fld id="{DE9A1447-B27C-498C-A84A-CB90BE35BA1C}" type="slidenum">
              <a:rPr lang="ru-RU" smtClean="0"/>
              <a:pPr/>
              <a:t>8</a:t>
            </a:fld>
            <a:endParaRPr lang="ru-RU"/>
          </a:p>
        </p:txBody>
      </p:sp>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826" y="1079754"/>
            <a:ext cx="2158931" cy="2878575"/>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74638"/>
            <a:ext cx="5832648" cy="994122"/>
          </a:xfrm>
        </p:spPr>
        <p:txBody>
          <a:bodyPr/>
          <a:lstStyle/>
          <a:p>
            <a:pPr algn="l"/>
            <a:r>
              <a:rPr lang="ru-RU" b="1" i="1" dirty="0" smtClean="0">
                <a:solidFill>
                  <a:srgbClr val="002060"/>
                </a:solidFill>
              </a:rPr>
              <a:t> 2) «Ряд </a:t>
            </a:r>
            <a:r>
              <a:rPr lang="ru-RU" b="1" i="1" dirty="0" err="1" smtClean="0">
                <a:solidFill>
                  <a:srgbClr val="002060"/>
                </a:solidFill>
              </a:rPr>
              <a:t>свічок</a:t>
            </a:r>
            <a:r>
              <a:rPr lang="ru-RU" b="1" i="1" dirty="0" smtClean="0">
                <a:solidFill>
                  <a:srgbClr val="002060"/>
                </a:solidFill>
              </a:rPr>
              <a:t>»</a:t>
            </a:r>
            <a:endParaRPr lang="ru-RU" dirty="0">
              <a:solidFill>
                <a:srgbClr val="002060"/>
              </a:solidFill>
            </a:endParaRPr>
          </a:p>
        </p:txBody>
      </p:sp>
      <p:pic>
        <p:nvPicPr>
          <p:cNvPr id="4" name="Місце для вмісту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14" y="1988840"/>
            <a:ext cx="3056217" cy="4074958"/>
          </a:xfrm>
        </p:spPr>
      </p:pic>
      <p:pic>
        <p:nvPicPr>
          <p:cNvPr id="6" name="Picture 4" descr="Картинки по запросу бабочки анимация"/>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0312" y="406666"/>
            <a:ext cx="1242990" cy="1151009"/>
          </a:xfrm>
          <a:prstGeom prst="rect">
            <a:avLst/>
          </a:prstGeom>
          <a:noFill/>
        </p:spPr>
      </p:pic>
      <p:sp>
        <p:nvSpPr>
          <p:cNvPr id="7" name="Місце для номера слайда 6"/>
          <p:cNvSpPr>
            <a:spLocks noGrp="1"/>
          </p:cNvSpPr>
          <p:nvPr>
            <p:ph type="sldNum" sz="quarter" idx="12"/>
          </p:nvPr>
        </p:nvSpPr>
        <p:spPr/>
        <p:txBody>
          <a:bodyPr/>
          <a:lstStyle/>
          <a:p>
            <a:fld id="{DE9A1447-B27C-498C-A84A-CB90BE35BA1C}" type="slidenum">
              <a:rPr lang="ru-RU" smtClean="0"/>
              <a:pPr/>
              <a:t>9</a:t>
            </a:fld>
            <a:endParaRPr lang="ru-RU"/>
          </a:p>
        </p:txBody>
      </p:sp>
      <p:sp>
        <p:nvSpPr>
          <p:cNvPr id="9" name="Содержимое 2"/>
          <p:cNvSpPr txBox="1">
            <a:spLocks/>
          </p:cNvSpPr>
          <p:nvPr/>
        </p:nvSpPr>
        <p:spPr>
          <a:xfrm>
            <a:off x="1032839" y="980727"/>
            <a:ext cx="6248888" cy="57694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2800" i="1" dirty="0" err="1" smtClean="0"/>
              <a:t>Матеріали</a:t>
            </a:r>
            <a:r>
              <a:rPr lang="ru-RU" sz="2800" i="1" dirty="0" smtClean="0"/>
              <a:t>: </a:t>
            </a:r>
            <a:r>
              <a:rPr lang="ru-RU" sz="2800" i="1" dirty="0" err="1" smtClean="0"/>
              <a:t>свічка</a:t>
            </a:r>
            <a:r>
              <a:rPr lang="ru-RU" sz="2800" i="1" dirty="0" smtClean="0"/>
              <a:t>, </a:t>
            </a:r>
            <a:r>
              <a:rPr lang="ru-RU" sz="2800" i="1" dirty="0" err="1" smtClean="0"/>
              <a:t>сірники</a:t>
            </a:r>
            <a:r>
              <a:rPr lang="ru-RU" sz="2800" i="1" dirty="0" smtClean="0"/>
              <a:t>, два </a:t>
            </a:r>
            <a:r>
              <a:rPr lang="ru-RU" sz="2800" i="1" dirty="0" err="1" smtClean="0"/>
              <a:t>дзеркала</a:t>
            </a:r>
            <a:r>
              <a:rPr lang="ru-RU" sz="3600" i="1" dirty="0" smtClean="0"/>
              <a:t>.</a:t>
            </a:r>
            <a:endParaRPr lang="ru-RU" sz="3600" i="1" dirty="0"/>
          </a:p>
        </p:txBody>
      </p:sp>
      <p:sp>
        <p:nvSpPr>
          <p:cNvPr id="8" name="TextBox 7"/>
          <p:cNvSpPr txBox="1"/>
          <p:nvPr/>
        </p:nvSpPr>
        <p:spPr>
          <a:xfrm>
            <a:off x="3059830" y="1559156"/>
            <a:ext cx="2986227" cy="4801314"/>
          </a:xfrm>
          <a:prstGeom prst="rect">
            <a:avLst/>
          </a:prstGeom>
          <a:noFill/>
        </p:spPr>
        <p:txBody>
          <a:bodyPr wrap="square" rtlCol="0">
            <a:spAutoFit/>
          </a:bodyPr>
          <a:lstStyle/>
          <a:p>
            <a:pPr algn="just"/>
            <a:r>
              <a:rPr lang="ru-RU" dirty="0"/>
              <a:t> </a:t>
            </a:r>
            <a:r>
              <a:rPr lang="ru-RU" dirty="0" err="1" smtClean="0"/>
              <a:t>Помістимо</a:t>
            </a:r>
            <a:r>
              <a:rPr lang="ru-RU" dirty="0" smtClean="0"/>
              <a:t> </a:t>
            </a:r>
            <a:r>
              <a:rPr lang="ru-RU" dirty="0" err="1" smtClean="0"/>
              <a:t>свічку</a:t>
            </a:r>
            <a:r>
              <a:rPr lang="ru-RU" dirty="0" smtClean="0"/>
              <a:t> </a:t>
            </a:r>
            <a:r>
              <a:rPr lang="ru-RU" dirty="0" err="1"/>
              <a:t>між</a:t>
            </a:r>
            <a:r>
              <a:rPr lang="ru-RU" dirty="0"/>
              <a:t> </a:t>
            </a:r>
            <a:r>
              <a:rPr lang="ru-RU" dirty="0" err="1"/>
              <a:t>двома</a:t>
            </a:r>
            <a:r>
              <a:rPr lang="ru-RU" dirty="0"/>
              <a:t> </a:t>
            </a:r>
            <a:r>
              <a:rPr lang="ru-RU" dirty="0" err="1"/>
              <a:t>паралельно</a:t>
            </a:r>
            <a:r>
              <a:rPr lang="ru-RU" dirty="0"/>
              <a:t> </a:t>
            </a:r>
            <a:r>
              <a:rPr lang="ru-RU" dirty="0" err="1"/>
              <a:t>розташованими</a:t>
            </a:r>
            <a:r>
              <a:rPr lang="ru-RU" dirty="0"/>
              <a:t> </a:t>
            </a:r>
            <a:r>
              <a:rPr lang="ru-RU" dirty="0" err="1"/>
              <a:t>дзеркалами</a:t>
            </a:r>
            <a:r>
              <a:rPr lang="ru-RU" dirty="0"/>
              <a:t>, </a:t>
            </a:r>
            <a:r>
              <a:rPr lang="ru-RU" dirty="0" err="1"/>
              <a:t>повернутими</a:t>
            </a:r>
            <a:r>
              <a:rPr lang="ru-RU" dirty="0"/>
              <a:t> </a:t>
            </a:r>
            <a:r>
              <a:rPr lang="ru-RU" dirty="0" err="1"/>
              <a:t>дзеркальними</a:t>
            </a:r>
            <a:r>
              <a:rPr lang="ru-RU" dirty="0"/>
              <a:t> </a:t>
            </a:r>
            <a:r>
              <a:rPr lang="ru-RU" dirty="0" err="1"/>
              <a:t>поверхнями</a:t>
            </a:r>
            <a:r>
              <a:rPr lang="ru-RU" dirty="0"/>
              <a:t> </a:t>
            </a:r>
            <a:r>
              <a:rPr lang="ru-RU" dirty="0" err="1"/>
              <a:t>одне</a:t>
            </a:r>
            <a:r>
              <a:rPr lang="ru-RU" dirty="0"/>
              <a:t> до одного, то в </a:t>
            </a:r>
            <a:r>
              <a:rPr lang="ru-RU" dirty="0" err="1"/>
              <a:t>цих</a:t>
            </a:r>
            <a:r>
              <a:rPr lang="ru-RU" dirty="0"/>
              <a:t> </a:t>
            </a:r>
            <a:r>
              <a:rPr lang="ru-RU" dirty="0" err="1"/>
              <a:t>дзеркалах</a:t>
            </a:r>
            <a:r>
              <a:rPr lang="ru-RU" dirty="0"/>
              <a:t> </a:t>
            </a:r>
            <a:r>
              <a:rPr lang="ru-RU" dirty="0" err="1"/>
              <a:t>виникає</a:t>
            </a:r>
            <a:r>
              <a:rPr lang="ru-RU" dirty="0"/>
              <a:t> </a:t>
            </a:r>
            <a:r>
              <a:rPr lang="ru-RU" dirty="0" err="1" smtClean="0"/>
              <a:t>багато</a:t>
            </a:r>
            <a:r>
              <a:rPr lang="ru-RU" dirty="0" smtClean="0"/>
              <a:t> </a:t>
            </a:r>
            <a:r>
              <a:rPr lang="ru-RU" dirty="0" err="1"/>
              <a:t>зображень</a:t>
            </a:r>
            <a:r>
              <a:rPr lang="ru-RU" dirty="0"/>
              <a:t> </a:t>
            </a:r>
            <a:r>
              <a:rPr lang="ru-RU" dirty="0" err="1" smtClean="0"/>
              <a:t>свічок</a:t>
            </a:r>
            <a:r>
              <a:rPr lang="ru-RU" dirty="0" smtClean="0"/>
              <a:t>. </a:t>
            </a:r>
            <a:r>
              <a:rPr lang="ru-RU" dirty="0" err="1"/>
              <a:t>Однак</a:t>
            </a:r>
            <a:r>
              <a:rPr lang="ru-RU" dirty="0"/>
              <a:t> </a:t>
            </a:r>
            <a:r>
              <a:rPr lang="ru-RU" dirty="0" err="1"/>
              <a:t>розглянути</a:t>
            </a:r>
            <a:r>
              <a:rPr lang="ru-RU" dirty="0"/>
              <a:t> </a:t>
            </a:r>
            <a:r>
              <a:rPr lang="ru-RU" dirty="0" err="1"/>
              <a:t>можна</a:t>
            </a:r>
            <a:r>
              <a:rPr lang="ru-RU" dirty="0"/>
              <a:t> </a:t>
            </a:r>
            <a:r>
              <a:rPr lang="ru-RU" dirty="0" err="1"/>
              <a:t>лише</a:t>
            </a:r>
            <a:r>
              <a:rPr lang="ru-RU" dirty="0"/>
              <a:t> </a:t>
            </a:r>
            <a:r>
              <a:rPr lang="ru-RU" dirty="0" err="1"/>
              <a:t>скінченну</a:t>
            </a:r>
            <a:r>
              <a:rPr lang="ru-RU" dirty="0"/>
              <a:t> </a:t>
            </a:r>
            <a:r>
              <a:rPr lang="ru-RU" dirty="0" err="1"/>
              <a:t>їхню</a:t>
            </a:r>
            <a:r>
              <a:rPr lang="ru-RU" dirty="0"/>
              <a:t> </a:t>
            </a:r>
            <a:r>
              <a:rPr lang="ru-RU" dirty="0" err="1"/>
              <a:t>кількість</a:t>
            </a:r>
            <a:r>
              <a:rPr lang="ru-RU" dirty="0"/>
              <a:t>, тому </a:t>
            </a:r>
            <a:r>
              <a:rPr lang="ru-RU" dirty="0" err="1"/>
              <a:t>що</a:t>
            </a:r>
            <a:r>
              <a:rPr lang="ru-RU" dirty="0"/>
              <a:t> </a:t>
            </a:r>
            <a:r>
              <a:rPr lang="ru-RU" dirty="0" err="1"/>
              <a:t>внаслідок</a:t>
            </a:r>
            <a:r>
              <a:rPr lang="ru-RU" dirty="0"/>
              <a:t> кожного </a:t>
            </a:r>
            <a:r>
              <a:rPr lang="ru-RU" dirty="0" err="1"/>
              <a:t>відбиття</a:t>
            </a:r>
            <a:r>
              <a:rPr lang="ru-RU" dirty="0"/>
              <a:t> </a:t>
            </a:r>
            <a:r>
              <a:rPr lang="ru-RU" dirty="0" err="1"/>
              <a:t>інтенсивність</a:t>
            </a:r>
            <a:r>
              <a:rPr lang="ru-RU" dirty="0"/>
              <a:t> </a:t>
            </a:r>
            <a:r>
              <a:rPr lang="ru-RU" dirty="0" err="1"/>
              <a:t>відбитих</a:t>
            </a:r>
            <a:r>
              <a:rPr lang="ru-RU" dirty="0"/>
              <a:t> </a:t>
            </a:r>
            <a:r>
              <a:rPr lang="ru-RU" dirty="0" err="1"/>
              <a:t>променів</a:t>
            </a:r>
            <a:r>
              <a:rPr lang="ru-RU" dirty="0"/>
              <a:t> </a:t>
            </a:r>
            <a:r>
              <a:rPr lang="ru-RU" dirty="0" err="1"/>
              <a:t>зменшується</a:t>
            </a:r>
            <a:r>
              <a:rPr lang="ru-RU" dirty="0"/>
              <a:t>. А </a:t>
            </a:r>
            <a:r>
              <a:rPr lang="ru-RU" dirty="0" err="1"/>
              <a:t>якщо</a:t>
            </a:r>
            <a:r>
              <a:rPr lang="ru-RU" dirty="0"/>
              <a:t> </a:t>
            </a:r>
            <a:r>
              <a:rPr lang="ru-RU" dirty="0" err="1"/>
              <a:t>ледь</a:t>
            </a:r>
            <a:r>
              <a:rPr lang="ru-RU" dirty="0"/>
              <a:t> </a:t>
            </a:r>
            <a:r>
              <a:rPr lang="ru-RU" dirty="0" err="1"/>
              <a:t>повернути</a:t>
            </a:r>
            <a:r>
              <a:rPr lang="ru-RU" dirty="0"/>
              <a:t> </a:t>
            </a:r>
            <a:r>
              <a:rPr lang="ru-RU" dirty="0" err="1"/>
              <a:t>одне</a:t>
            </a:r>
            <a:r>
              <a:rPr lang="ru-RU" dirty="0"/>
              <a:t> з </a:t>
            </a:r>
            <a:r>
              <a:rPr lang="ru-RU" dirty="0" err="1"/>
              <a:t>дзеркал</a:t>
            </a:r>
            <a:r>
              <a:rPr lang="ru-RU" dirty="0"/>
              <a:t>, низка </a:t>
            </a:r>
            <a:r>
              <a:rPr lang="ru-RU" dirty="0" err="1"/>
              <a:t>зображень</a:t>
            </a:r>
            <a:r>
              <a:rPr lang="ru-RU" dirty="0"/>
              <a:t> стане </a:t>
            </a:r>
            <a:r>
              <a:rPr lang="ru-RU" dirty="0" err="1"/>
              <a:t>описувати</a:t>
            </a:r>
            <a:r>
              <a:rPr lang="ru-RU" dirty="0"/>
              <a:t> </a:t>
            </a:r>
            <a:r>
              <a:rPr lang="ru-RU" dirty="0" err="1"/>
              <a:t>красиву</a:t>
            </a:r>
            <a:r>
              <a:rPr lang="ru-RU" dirty="0"/>
              <a:t> дугу. </a:t>
            </a:r>
          </a:p>
        </p:txBody>
      </p:sp>
      <p:pic>
        <p:nvPicPr>
          <p:cNvPr id="10" name="Рисунок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46058" y="1483665"/>
            <a:ext cx="3105811" cy="4766086"/>
          </a:xfrm>
          <a:prstGeom prst="rect">
            <a:avLst/>
          </a:prstGeom>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899</Words>
  <Application>Microsoft Office PowerPoint</Application>
  <PresentationFormat>Екран (4:3)</PresentationFormat>
  <Paragraphs>70</Paragraphs>
  <Slides>15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15</vt:i4>
      </vt:variant>
    </vt:vector>
  </HeadingPairs>
  <TitlesOfParts>
    <vt:vector size="16" baseType="lpstr">
      <vt:lpstr>Тема Office</vt:lpstr>
      <vt:lpstr>Всеукраїнський інтерактивний конкурс  «МАН-Юніор  Дослідник– 2024»</vt:lpstr>
      <vt:lpstr>Презентація PowerPoint</vt:lpstr>
      <vt:lpstr>За мотивами казки  Льюїс Керролл «Аліса в Задзеркаллі»  </vt:lpstr>
      <vt:lpstr> Все було живе: картини на стінах говорили про останні події, а шахові фігури не поспішаючи гуляли по дошці і про щось перешіптувалися. </vt:lpstr>
      <vt:lpstr>Презентація PowerPoint</vt:lpstr>
      <vt:lpstr>Дівчинка зуміла вибрати потрібний правильний напрямок </vt:lpstr>
      <vt:lpstr>Випробування Життя в цьому незвичайному місці було настільки дивним, що головна героїня ніяк не могла  звикнути. </vt:lpstr>
      <vt:lpstr> 1) «Метелики» </vt:lpstr>
      <vt:lpstr> 2) «Ряд свічок»</vt:lpstr>
      <vt:lpstr>3) «Уявні зображення»</vt:lpstr>
      <vt:lpstr> 4) «Задзеркальні фантазії»</vt:lpstr>
      <vt:lpstr>Презентація PowerPoint</vt:lpstr>
      <vt:lpstr>Презентація PowerPoint</vt:lpstr>
      <vt:lpstr>Презентація PowerPoint</vt:lpstr>
      <vt:lpstr>ВИСНОВКИ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Двадцять друге березня Класна робота</dc:title>
  <dc:creator>User</dc:creator>
  <cp:lastModifiedBy>Olga</cp:lastModifiedBy>
  <cp:revision>66</cp:revision>
  <dcterms:created xsi:type="dcterms:W3CDTF">2018-03-21T13:48:14Z</dcterms:created>
  <dcterms:modified xsi:type="dcterms:W3CDTF">2024-04-10T18:27:48Z</dcterms:modified>
</cp:coreProperties>
</file>