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Comic Sans MS" pitchFamily="66" charset="0"/>
      <p:regular r:id="rId18"/>
      <p:bold r:id="rId19"/>
      <p:italic r:id="rId20"/>
      <p:boldItalic r:id="rId21"/>
    </p:embeddedFont>
    <p:embeddedFont>
      <p:font typeface="Lexend" charset="0"/>
      <p:regular r:id="rId22"/>
      <p:bold r:id="rId23"/>
    </p:embeddedFont>
    <p:embeddedFont>
      <p:font typeface="Century Gothic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gNOwak1XAcl5SibrHqJkFsDDES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4" d="100"/>
          <a:sy n="74" d="100"/>
        </p:scale>
        <p:origin x="-546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2044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20"/>
              </a:spcBef>
              <a:spcAft>
                <a:spcPts val="0"/>
              </a:spcAft>
              <a:buSzPts val="1680"/>
              <a:buNone/>
              <a:defRPr sz="2100">
                <a:solidFill>
                  <a:srgbClr val="0F486F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cxnSp>
        <p:nvCxnSpPr>
          <p:cNvPr id="23" name="Google Shape;23;p17"/>
          <p:cNvCxnSpPr/>
          <p:nvPr/>
        </p:nvCxnSpPr>
        <p:spPr>
          <a:xfrm flipH="1">
            <a:off x="8228012" y="8467"/>
            <a:ext cx="3810000" cy="38100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17"/>
          <p:cNvCxnSpPr/>
          <p:nvPr/>
        </p:nvCxnSpPr>
        <p:spPr>
          <a:xfrm flipH="1">
            <a:off x="6108170" y="91545"/>
            <a:ext cx="6080655" cy="6080655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25;p17"/>
          <p:cNvCxnSpPr/>
          <p:nvPr/>
        </p:nvCxnSpPr>
        <p:spPr>
          <a:xfrm flipH="1">
            <a:off x="7235825" y="228600"/>
            <a:ext cx="4953000" cy="49530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26;p17"/>
          <p:cNvCxnSpPr/>
          <p:nvPr/>
        </p:nvCxnSpPr>
        <p:spPr>
          <a:xfrm flipH="1">
            <a:off x="7335837" y="32278"/>
            <a:ext cx="4852989" cy="485298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p17"/>
          <p:cNvCxnSpPr/>
          <p:nvPr/>
        </p:nvCxnSpPr>
        <p:spPr>
          <a:xfrm flipH="1">
            <a:off x="7845426" y="609601"/>
            <a:ext cx="4343399" cy="434339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анорамная фотография с подписью">
  <p:cSld name="Панорамная фотография с подписью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6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>
            <a:spLocks noGrp="1"/>
          </p:cNvSpPr>
          <p:nvPr>
            <p:ph type="pic" idx="2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26"/>
          <p:cNvSpPr txBox="1">
            <a:spLocks noGrp="1"/>
          </p:cNvSpPr>
          <p:nvPr>
            <p:ph type="body" idx="1"/>
          </p:nvPr>
        </p:nvSpPr>
        <p:spPr>
          <a:xfrm>
            <a:off x="914402" y="3843867"/>
            <a:ext cx="830421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280"/>
              <a:buFont typeface="Century Gothic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6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пись">
  <p:cSld name="Заголовок и подпись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7"/>
          <p:cNvSpPr txBox="1"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с подписью">
  <p:cSld name="Цитата с подписью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8"/>
          <p:cNvSpPr txBox="1"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8"/>
          <p:cNvSpPr txBox="1">
            <a:spLocks noGrp="1"/>
          </p:cNvSpPr>
          <p:nvPr>
            <p:ph type="body" idx="1"/>
          </p:nvPr>
        </p:nvSpPr>
        <p:spPr>
          <a:xfrm>
            <a:off x="1446212" y="3429000"/>
            <a:ext cx="8534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95" name="Google Shape;95;p28"/>
          <p:cNvSpPr txBox="1">
            <a:spLocks noGrp="1"/>
          </p:cNvSpPr>
          <p:nvPr>
            <p:ph type="body" idx="2"/>
          </p:nvPr>
        </p:nvSpPr>
        <p:spPr>
          <a:xfrm>
            <a:off x="684213" y="4301067"/>
            <a:ext cx="8534400" cy="168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8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8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99" name="Google Shape;99;p28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00" name="Google Shape;100;p28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очка имени">
  <p:cSld name="Карточка имени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9"/>
          <p:cNvSpPr txBox="1"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9"/>
          <p:cNvSpPr txBox="1"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9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карточки имени">
  <p:cSld name="Цитата карточки имени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0"/>
          <p:cNvSpPr txBox="1"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0"/>
          <p:cNvSpPr txBox="1">
            <a:spLocks noGrp="1"/>
          </p:cNvSpPr>
          <p:nvPr>
            <p:ph type="body" idx="1"/>
          </p:nvPr>
        </p:nvSpPr>
        <p:spPr>
          <a:xfrm>
            <a:off x="684212" y="3928534"/>
            <a:ext cx="8534401" cy="104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0" name="Google Shape;110;p30"/>
          <p:cNvSpPr txBox="1">
            <a:spLocks noGrp="1"/>
          </p:cNvSpPr>
          <p:nvPr>
            <p:ph type="body" idx="2"/>
          </p:nvPr>
        </p:nvSpPr>
        <p:spPr>
          <a:xfrm>
            <a:off x="684211" y="4978400"/>
            <a:ext cx="8534401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30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114" name="Google Shape;114;p3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15" name="Google Shape;115;p30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стина или ложь">
  <p:cSld name="Истина или ложь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1"/>
          <p:cNvSpPr txBox="1"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body" idx="1"/>
          </p:nvPr>
        </p:nvSpPr>
        <p:spPr>
          <a:xfrm>
            <a:off x="684212" y="3928534"/>
            <a:ext cx="8534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body" idx="2"/>
          </p:nvPr>
        </p:nvSpPr>
        <p:spPr>
          <a:xfrm>
            <a:off x="684211" y="4766732"/>
            <a:ext cx="8534401" cy="122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body" idx="1"/>
          </p:nvPr>
        </p:nvSpPr>
        <p:spPr>
          <a:xfrm rot="5400000">
            <a:off x="3143778" y="-1773766"/>
            <a:ext cx="3615267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3"/>
          <p:cNvSpPr txBox="1">
            <a:spLocks noGrp="1"/>
          </p:cNvSpPr>
          <p:nvPr>
            <p:ph type="title"/>
          </p:nvPr>
        </p:nvSpPr>
        <p:spPr>
          <a:xfrm rot="5400000">
            <a:off x="7427912" y="1943100"/>
            <a:ext cx="4572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3"/>
          <p:cNvSpPr txBox="1">
            <a:spLocks noGrp="1"/>
          </p:cNvSpPr>
          <p:nvPr>
            <p:ph type="body" idx="1"/>
          </p:nvPr>
        </p:nvSpPr>
        <p:spPr>
          <a:xfrm rot="5400000">
            <a:off x="1943100" y="-571500"/>
            <a:ext cx="5308600" cy="7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2" name="Google Shape;132;p33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3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3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 txBox="1"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>
            <a:spLocks noGrp="1"/>
          </p:cNvSpPr>
          <p:nvPr>
            <p:ph type="pic" idx="2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" name="Google Shape;37;p19"/>
          <p:cNvSpPr txBox="1">
            <a:spLocks noGrp="1"/>
          </p:cNvSpPr>
          <p:nvPr>
            <p:ph type="body" idx="1"/>
          </p:nvPr>
        </p:nvSpPr>
        <p:spPr>
          <a:xfrm>
            <a:off x="4722812" y="2777066"/>
            <a:ext cx="6021388" cy="204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1"/>
          </p:nvPr>
        </p:nvSpPr>
        <p:spPr>
          <a:xfrm>
            <a:off x="684211" y="685800"/>
            <a:ext cx="4937655" cy="361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2"/>
          </p:nvPr>
        </p:nvSpPr>
        <p:spPr>
          <a:xfrm>
            <a:off x="5808133" y="685801"/>
            <a:ext cx="4934479" cy="361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1"/>
          <p:cNvSpPr txBox="1"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24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684211" y="1270529"/>
            <a:ext cx="4937655" cy="30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body" idx="3"/>
          </p:nvPr>
        </p:nvSpPr>
        <p:spPr>
          <a:xfrm>
            <a:off x="6079066" y="685800"/>
            <a:ext cx="466513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24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body" idx="4"/>
          </p:nvPr>
        </p:nvSpPr>
        <p:spPr>
          <a:xfrm>
            <a:off x="5806545" y="1262062"/>
            <a:ext cx="4929188" cy="30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5943601" cy="53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body" idx="2"/>
          </p:nvPr>
        </p:nvSpPr>
        <p:spPr>
          <a:xfrm>
            <a:off x="7085012" y="2209799"/>
            <a:ext cx="3657600" cy="20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1F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" name="Google Shape;7;p16"/>
            <p:cNvCxnSpPr/>
            <p:nvPr/>
          </p:nvCxnSpPr>
          <p:spPr>
            <a:xfrm flipH="1">
              <a:off x="11276012" y="2963333"/>
              <a:ext cx="912814" cy="912812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16"/>
            <p:cNvCxnSpPr/>
            <p:nvPr/>
          </p:nvCxnSpPr>
          <p:spPr>
            <a:xfrm flipH="1">
              <a:off x="9206969" y="3190344"/>
              <a:ext cx="2981857" cy="2981856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" name="Google Shape;9;p16"/>
            <p:cNvCxnSpPr/>
            <p:nvPr/>
          </p:nvCxnSpPr>
          <p:spPr>
            <a:xfrm flipH="1">
              <a:off x="10292292" y="3285067"/>
              <a:ext cx="1896534" cy="1896533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" name="Google Shape;10;p16"/>
            <p:cNvCxnSpPr/>
            <p:nvPr/>
          </p:nvCxnSpPr>
          <p:spPr>
            <a:xfrm flipH="1">
              <a:off x="10443103" y="3131080"/>
              <a:ext cx="1745722" cy="174572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" name="Google Shape;11;p16"/>
            <p:cNvCxnSpPr/>
            <p:nvPr/>
          </p:nvCxnSpPr>
          <p:spPr>
            <a:xfrm flipH="1">
              <a:off x="10918826" y="3683001"/>
              <a:ext cx="1270001" cy="1269999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2" name="Google Shape;12;p16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ermalink.php?id=212948925886497&amp;story_fbid=1054775868370461&amp;paipv=0&amp;eav=AfYurKIEjmwBRLwRLAS7uiMhZQS-r4TcD8fB0E89qmi288E7eLqXSgkC3h0aw6mbeNk&amp;_rd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"/>
          <p:cNvSpPr txBox="1">
            <a:spLocks noGrp="1"/>
          </p:cNvSpPr>
          <p:nvPr>
            <p:ph type="ctrTitle"/>
          </p:nvPr>
        </p:nvSpPr>
        <p:spPr>
          <a:xfrm>
            <a:off x="2134324" y="166366"/>
            <a:ext cx="8914200" cy="2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None/>
            </a:pPr>
            <a:r>
              <a:rPr lang="uk-UA" sz="13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МАН-ЮНІОР ДОСЛІДНИК-2024</a:t>
            </a:r>
            <a:br>
              <a:rPr lang="uk-UA" sz="13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13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НОМІНАЦІЯ «ІСТОРІЯ»</a:t>
            </a:r>
            <a:br>
              <a:rPr lang="uk-UA" sz="13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13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uk-UA" sz="13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1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ДОСЛІДЖЕННЯ:    </a:t>
            </a:r>
            <a:r>
              <a:rPr lang="uk-UA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«ПОДОРОЖ МІСТОМ КОСТОПІЛЬ»</a:t>
            </a:r>
            <a:br>
              <a:rPr lang="uk-UA" sz="2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200" b="1">
              <a:solidFill>
                <a:schemeClr val="dk1"/>
              </a:solidFill>
            </a:endParaRPr>
          </a:p>
        </p:txBody>
      </p:sp>
      <p:sp>
        <p:nvSpPr>
          <p:cNvPr id="140" name="Google Shape;140;p1"/>
          <p:cNvSpPr txBox="1">
            <a:spLocks noGrp="1"/>
          </p:cNvSpPr>
          <p:nvPr>
            <p:ph type="subTitle" idx="1"/>
          </p:nvPr>
        </p:nvSpPr>
        <p:spPr>
          <a:xfrm>
            <a:off x="7984390" y="2108158"/>
            <a:ext cx="6281400" cy="41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uk-UA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Автор </a:t>
            </a:r>
            <a:r>
              <a:rPr lang="uk-UA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проєкту</a:t>
            </a:r>
            <a:r>
              <a:rPr lang="uk-UA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200" dirty="0"/>
          </a:p>
          <a:p>
            <a:pPr marL="0" lvl="0" indent="0" algn="just" rtl="0">
              <a:lnSpc>
                <a:spcPct val="120000"/>
              </a:lnSpc>
              <a:spcBef>
                <a:spcPts val="962"/>
              </a:spcBef>
              <a:spcAft>
                <a:spcPts val="0"/>
              </a:spcAft>
              <a:buSzPct val="80000"/>
              <a:buNone/>
            </a:pPr>
            <a:r>
              <a:rPr lang="uk-UA" sz="16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Присташ</a:t>
            </a:r>
            <a:r>
              <a:rPr lang="uk-UA" sz="1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Анастасія Іванівна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20000"/>
              </a:lnSpc>
              <a:spcBef>
                <a:spcPts val="962"/>
              </a:spcBef>
              <a:spcAft>
                <a:spcPts val="0"/>
              </a:spcAft>
              <a:buSzPct val="80000"/>
              <a:buNone/>
            </a:pPr>
            <a:r>
              <a:rPr lang="uk-UA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учениця І курсу (10 клас) ДПТНЗ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20000"/>
              </a:lnSpc>
              <a:spcBef>
                <a:spcPts val="962"/>
              </a:spcBef>
              <a:spcAft>
                <a:spcPts val="0"/>
              </a:spcAft>
              <a:buSzPct val="80000"/>
              <a:buNone/>
            </a:pPr>
            <a:r>
              <a:rPr lang="uk-UA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«Рівненський центр ПТО сервісу та дизайну»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20000"/>
              </a:lnSpc>
              <a:spcBef>
                <a:spcPts val="962"/>
              </a:spcBef>
              <a:spcAft>
                <a:spcPts val="0"/>
              </a:spcAft>
              <a:buSzPct val="80000"/>
              <a:buNone/>
            </a:pPr>
            <a:r>
              <a:rPr lang="uk-UA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Рівненська область, Рівненський  район, </a:t>
            </a:r>
            <a:endParaRPr sz="1200" dirty="0"/>
          </a:p>
          <a:p>
            <a:pPr marL="0" lvl="0" indent="0" algn="just" rtl="0">
              <a:lnSpc>
                <a:spcPct val="120000"/>
              </a:lnSpc>
              <a:spcBef>
                <a:spcPts val="962"/>
              </a:spcBef>
              <a:spcAft>
                <a:spcPts val="0"/>
              </a:spcAft>
              <a:buSzPct val="80000"/>
              <a:buNone/>
            </a:pPr>
            <a:r>
              <a:rPr lang="uk-UA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М. </a:t>
            </a:r>
            <a:r>
              <a:rPr lang="uk-UA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Костопіль</a:t>
            </a:r>
            <a:r>
              <a:rPr lang="uk-UA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Вул. Островського, 65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20000"/>
              </a:lnSpc>
              <a:spcBef>
                <a:spcPts val="962"/>
              </a:spcBef>
              <a:spcAft>
                <a:spcPts val="0"/>
              </a:spcAft>
              <a:buSzPct val="80000"/>
              <a:buNone/>
            </a:pPr>
            <a:r>
              <a:rPr lang="uk-UA" sz="1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Керівник:</a:t>
            </a:r>
            <a:endParaRPr sz="16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20000"/>
              </a:lnSpc>
              <a:spcBef>
                <a:spcPts val="962"/>
              </a:spcBef>
              <a:spcAft>
                <a:spcPts val="0"/>
              </a:spcAft>
              <a:buSzPct val="80000"/>
              <a:buNone/>
            </a:pPr>
            <a:r>
              <a:rPr lang="uk-UA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Іванькова</a:t>
            </a:r>
            <a:r>
              <a:rPr lang="uk-UA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Ірина Миколаївна, 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20000"/>
              </a:lnSpc>
              <a:spcBef>
                <a:spcPts val="962"/>
              </a:spcBef>
              <a:spcAft>
                <a:spcPts val="0"/>
              </a:spcAft>
              <a:buSzPct val="80000"/>
              <a:buNone/>
            </a:pPr>
            <a:r>
              <a:rPr lang="uk-UA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викладач історії ДПТНЗ</a:t>
            </a:r>
            <a:endParaRPr sz="1200" dirty="0"/>
          </a:p>
          <a:p>
            <a:pPr marL="0" lvl="0" indent="0" algn="just" rtl="0">
              <a:lnSpc>
                <a:spcPct val="120000"/>
              </a:lnSpc>
              <a:spcBef>
                <a:spcPts val="962"/>
              </a:spcBef>
              <a:spcAft>
                <a:spcPts val="0"/>
              </a:spcAft>
              <a:buSzPct val="80000"/>
              <a:buNone/>
            </a:pPr>
            <a:r>
              <a:rPr lang="uk-UA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«Рівненський центр ПТО сервісу та дизайну»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862"/>
              </a:spcBef>
              <a:spcAft>
                <a:spcPts val="0"/>
              </a:spcAft>
              <a:buSzPct val="79999"/>
              <a:buNone/>
            </a:pPr>
            <a:endParaRPr sz="1200" dirty="0"/>
          </a:p>
        </p:txBody>
      </p:sp>
      <p:sp>
        <p:nvSpPr>
          <p:cNvPr id="141" name="Google Shape;141;p1"/>
          <p:cNvSpPr txBox="1"/>
          <p:nvPr/>
        </p:nvSpPr>
        <p:spPr>
          <a:xfrm>
            <a:off x="439417" y="5884088"/>
            <a:ext cx="417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0" i="1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Автор фото Іванькова Ірина Миколаївна, 01.04.2024</a:t>
            </a:r>
            <a:endParaRPr sz="1200"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200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2" name="Google Shape;142;p1" descr="C:\Users\Admin\Desktop\IMG_271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425" y="2108150"/>
            <a:ext cx="3935175" cy="339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3100" y="2108150"/>
            <a:ext cx="3365800" cy="33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"/>
          <p:cNvSpPr txBox="1">
            <a:spLocks noGrp="1"/>
          </p:cNvSpPr>
          <p:nvPr>
            <p:ph type="title"/>
          </p:nvPr>
        </p:nvSpPr>
        <p:spPr>
          <a:xfrm>
            <a:off x="581181" y="513025"/>
            <a:ext cx="3797636" cy="552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entury Gothic"/>
              <a:buNone/>
            </a:pPr>
            <a:r>
              <a:rPr lang="uk-UA" b="1" dirty="0">
                <a:solidFill>
                  <a:srgbClr val="0070C0"/>
                </a:solidFill>
              </a:rPr>
              <a:t>ЦЕНТРАЛЬНИЙ ПАРК КОСТОПОЛЯ, </a:t>
            </a:r>
            <a:br>
              <a:rPr lang="uk-UA" b="1" dirty="0">
                <a:solidFill>
                  <a:srgbClr val="0070C0"/>
                </a:solidFill>
              </a:rPr>
            </a:br>
            <a:r>
              <a:rPr lang="uk-UA" b="1" dirty="0">
                <a:solidFill>
                  <a:srgbClr val="0070C0"/>
                </a:solidFill>
              </a:rPr>
              <a:t>СОБОР СВЯТОГО ПЕТРА І ПАВЛА</a:t>
            </a:r>
            <a:r>
              <a:rPr lang="uk-UA" dirty="0">
                <a:solidFill>
                  <a:srgbClr val="0070C0"/>
                </a:solidFill>
              </a:rPr>
              <a:t/>
            </a:r>
            <a:br>
              <a:rPr lang="uk-UA" dirty="0">
                <a:solidFill>
                  <a:srgbClr val="0070C0"/>
                </a:solidFill>
              </a:rPr>
            </a:br>
            <a:r>
              <a:rPr lang="uk-UA" dirty="0">
                <a:solidFill>
                  <a:srgbClr val="0070C0"/>
                </a:solidFill>
              </a:rPr>
              <a:t/>
            </a:r>
            <a:br>
              <a:rPr lang="uk-UA" dirty="0">
                <a:solidFill>
                  <a:srgbClr val="0070C0"/>
                </a:solidFill>
              </a:rPr>
            </a:br>
            <a:r>
              <a:rPr lang="uk-UA" dirty="0">
                <a:solidFill>
                  <a:srgbClr val="0070C0"/>
                </a:solidFill>
              </a:rPr>
              <a:t> 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227" name="Google Shape;227;p10" descr="Немає опису світлини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2381" y="410008"/>
            <a:ext cx="7156542" cy="476357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0"/>
          <p:cNvSpPr/>
          <p:nvPr/>
        </p:nvSpPr>
        <p:spPr>
          <a:xfrm>
            <a:off x="5259002" y="5196424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Фото з:</a:t>
            </a:r>
            <a:endParaRPr sz="12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https://www.facebook.com/photo/?fbid=7279568182161380&amp;set=p.7279568182161380</a:t>
            </a:r>
            <a:endParaRPr sz="120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"/>
          <p:cNvSpPr txBox="1">
            <a:spLocks noGrp="1"/>
          </p:cNvSpPr>
          <p:nvPr>
            <p:ph type="title"/>
          </p:nvPr>
        </p:nvSpPr>
        <p:spPr>
          <a:xfrm>
            <a:off x="130420" y="141666"/>
            <a:ext cx="8534401" cy="12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uk-UA" b="1" dirty="0">
                <a:solidFill>
                  <a:schemeClr val="bg2"/>
                </a:solidFill>
              </a:rPr>
              <a:t>КОСТОПІЛЬСЬКИЙ РАЙОННИЙ КРАЄЗНАВЧИЙ МУЗЕЙ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234" name="Google Shape;234;p11"/>
          <p:cNvSpPr txBox="1">
            <a:spLocks noGrp="1"/>
          </p:cNvSpPr>
          <p:nvPr>
            <p:ph type="body" idx="1"/>
          </p:nvPr>
        </p:nvSpPr>
        <p:spPr>
          <a:xfrm>
            <a:off x="130425" y="1471600"/>
            <a:ext cx="65256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ct val="74117"/>
              <a:buNone/>
            </a:pPr>
            <a:r>
              <a:rPr lang="uk-UA" sz="1600" dirty="0">
                <a:latin typeface="Comic Sans MS"/>
                <a:ea typeface="Comic Sans MS"/>
                <a:cs typeface="Comic Sans MS"/>
                <a:sym typeface="Comic Sans MS"/>
              </a:rPr>
              <a:t>Музей знаходиться у центрі </a:t>
            </a:r>
            <a:r>
              <a:rPr lang="uk-UA" sz="1600" dirty="0" smtClean="0">
                <a:latin typeface="Comic Sans MS"/>
                <a:ea typeface="Comic Sans MS"/>
                <a:cs typeface="Comic Sans MS"/>
                <a:sym typeface="Comic Sans MS"/>
              </a:rPr>
              <a:t>міста </a:t>
            </a:r>
            <a:r>
              <a:rPr lang="uk-UA" sz="1600" dirty="0">
                <a:latin typeface="Comic Sans MS"/>
                <a:ea typeface="Comic Sans MS"/>
                <a:cs typeface="Comic Sans MS"/>
                <a:sym typeface="Comic Sans MS"/>
              </a:rPr>
              <a:t>по вулиці </a:t>
            </a:r>
            <a:r>
              <a:rPr lang="uk-UA" sz="1600" dirty="0" smtClean="0">
                <a:latin typeface="Comic Sans MS"/>
                <a:ea typeface="Comic Sans MS"/>
                <a:cs typeface="Comic Sans MS"/>
                <a:sym typeface="Comic Sans MS"/>
              </a:rPr>
              <a:t>Грушевського </a:t>
            </a:r>
            <a:r>
              <a:rPr lang="uk-UA" sz="1600" dirty="0">
                <a:latin typeface="Comic Sans MS"/>
                <a:ea typeface="Comic Sans MS"/>
                <a:cs typeface="Comic Sans MS"/>
                <a:sym typeface="Comic Sans MS"/>
              </a:rPr>
              <a:t>у приміщенні будівлі кінця ХІХ ст. Його фонди нараховують більше 10 тис. експонатів. Музей пропонує переглянути експозиції: «Природа рідного краю», «Побут і ремесла місцевих жителів кінця ХІХ – початку ХХ століття», «Історія </a:t>
            </a:r>
            <a:r>
              <a:rPr lang="uk-UA" sz="1600" dirty="0" err="1">
                <a:latin typeface="Comic Sans MS"/>
                <a:ea typeface="Comic Sans MS"/>
                <a:cs typeface="Comic Sans MS"/>
                <a:sym typeface="Comic Sans MS"/>
              </a:rPr>
              <a:t>Костопільщини</a:t>
            </a:r>
            <a:r>
              <a:rPr lang="uk-UA" sz="1600" dirty="0">
                <a:latin typeface="Comic Sans MS"/>
                <a:ea typeface="Comic Sans MS"/>
                <a:cs typeface="Comic Sans MS"/>
                <a:sym typeface="Comic Sans MS"/>
              </a:rPr>
              <a:t>», «</a:t>
            </a:r>
            <a:r>
              <a:rPr lang="uk-UA" sz="1600" dirty="0" err="1">
                <a:latin typeface="Comic Sans MS"/>
                <a:ea typeface="Comic Sans MS"/>
                <a:cs typeface="Comic Sans MS"/>
                <a:sym typeface="Comic Sans MS"/>
              </a:rPr>
              <a:t>Костопільщина</a:t>
            </a:r>
            <a:r>
              <a:rPr lang="uk-UA" sz="1600" dirty="0">
                <a:latin typeface="Comic Sans MS"/>
                <a:ea typeface="Comic Sans MS"/>
                <a:cs typeface="Comic Sans MS"/>
                <a:sym typeface="Comic Sans MS"/>
              </a:rPr>
              <a:t> сьогодні»,</a:t>
            </a:r>
            <a:endParaRPr sz="1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ct val="74117"/>
              <a:buNone/>
            </a:pPr>
            <a:r>
              <a:rPr lang="uk-UA" sz="1600" dirty="0">
                <a:latin typeface="Comic Sans MS"/>
                <a:ea typeface="Comic Sans MS"/>
                <a:cs typeface="Comic Sans MS"/>
                <a:sym typeface="Comic Sans MS"/>
              </a:rPr>
              <a:t>Унікальною є експозиція під відкритим небом </a:t>
            </a:r>
            <a:endParaRPr lang="uk-UA" sz="16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ct val="74117"/>
              <a:buNone/>
            </a:pPr>
            <a:r>
              <a:rPr lang="uk-UA" sz="1600" dirty="0" smtClean="0">
                <a:latin typeface="Comic Sans MS"/>
                <a:ea typeface="Comic Sans MS"/>
                <a:cs typeface="Comic Sans MS"/>
                <a:sym typeface="Comic Sans MS"/>
              </a:rPr>
              <a:t>«</a:t>
            </a:r>
            <a:r>
              <a:rPr lang="uk-UA" sz="1600" dirty="0">
                <a:latin typeface="Comic Sans MS"/>
                <a:ea typeface="Comic Sans MS"/>
                <a:cs typeface="Comic Sans MS"/>
                <a:sym typeface="Comic Sans MS"/>
              </a:rPr>
              <a:t>Військова техніка і зброя часів Другої світової війни»</a:t>
            </a:r>
            <a:endParaRPr sz="16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5" name="Google Shape;235;p11"/>
          <p:cNvSpPr/>
          <p:nvPr/>
        </p:nvSpPr>
        <p:spPr>
          <a:xfrm>
            <a:off x="130419" y="3678572"/>
            <a:ext cx="60960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rgbClr val="0070C0"/>
                </a:solidFill>
                <a:latin typeface="Comic Sans MS" pitchFamily="66" charset="0"/>
                <a:ea typeface="Century Gothic"/>
                <a:cs typeface="Century Gothic"/>
                <a:sym typeface="Century Gothic"/>
              </a:rPr>
              <a:t>Оскільки </a:t>
            </a:r>
            <a:r>
              <a:rPr lang="uk-UA" sz="1600" dirty="0" err="1">
                <a:solidFill>
                  <a:srgbClr val="0070C0"/>
                </a:solidFill>
                <a:latin typeface="Comic Sans MS" pitchFamily="66" charset="0"/>
                <a:ea typeface="Century Gothic"/>
                <a:cs typeface="Century Gothic"/>
                <a:sym typeface="Century Gothic"/>
              </a:rPr>
              <a:t>Костопільщина</a:t>
            </a:r>
            <a:r>
              <a:rPr lang="uk-UA" sz="1600" dirty="0">
                <a:solidFill>
                  <a:srgbClr val="0070C0"/>
                </a:solidFill>
                <a:latin typeface="Comic Sans MS" pitchFamily="66" charset="0"/>
                <a:ea typeface="Century Gothic"/>
                <a:cs typeface="Century Gothic"/>
                <a:sym typeface="Century Gothic"/>
              </a:rPr>
              <a:t> є колискою Української Повстанської Армії, у 2016 році в одному із залів музею була відтворена справжня повстанська криївка часів Другої світової війни. Це зразок схованки і водночас господарської споруди повстанців. Криївка має три входи-виходи, два з яких - потаємні. Задля того, щоб відчути себе справжнім повстанцем, достатньо просто сісти на двоярусне ліжко, доторкнутися до друкарської машини чи інших автентичних предметів повстанського побуту, що представлені в якості експонатів криївки. </a:t>
            </a:r>
            <a:endParaRPr sz="1600" dirty="0">
              <a:solidFill>
                <a:srgbClr val="0070C0"/>
              </a:solidFill>
              <a:latin typeface="Comic Sans MS" pitchFamily="66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6" name="Google Shape;236;p11" descr="C:\Users\Admin\Desktop\IMG_26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4275" y="2866825"/>
            <a:ext cx="2588300" cy="19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1" descr="C:\Users\Admin\Desktop\IMG_268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9650" y="2866825"/>
            <a:ext cx="2588299" cy="19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1" descr="C:\Users\Admin\Desktop\IMG_268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41800" y="4955825"/>
            <a:ext cx="2664001" cy="14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1" descr="Краєзнавчий музей, Костопіль: інформація, фото, відгуки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39275" y="141675"/>
            <a:ext cx="3652874" cy="255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1" descr="Історична довідка про місто Костопіль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26426" y="4955824"/>
            <a:ext cx="2664000" cy="14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1"/>
          <p:cNvSpPr txBox="1"/>
          <p:nvPr/>
        </p:nvSpPr>
        <p:spPr>
          <a:xfrm>
            <a:off x="6962200" y="6531025"/>
            <a:ext cx="44070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1200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Автор фото Іванькова Ірина Миколаївна, 08.04.2024</a:t>
            </a:r>
            <a:endParaRPr sz="1200"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>
            <a:spLocks noGrp="1"/>
          </p:cNvSpPr>
          <p:nvPr>
            <p:ph type="title"/>
          </p:nvPr>
        </p:nvSpPr>
        <p:spPr>
          <a:xfrm>
            <a:off x="1089324" y="367289"/>
            <a:ext cx="53817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Times New Roman"/>
              <a:buNone/>
            </a:pPr>
            <a:r>
              <a:rPr lang="uk-UA" sz="1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ПАМ'ЯТНИК НА МІСЦІ РОЗСТРІЛУ ЄВРЕЇВ</a:t>
            </a:r>
            <a:endParaRPr sz="18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12"/>
          <p:cNvSpPr txBox="1">
            <a:spLocks noGrp="1"/>
          </p:cNvSpPr>
          <p:nvPr>
            <p:ph type="body" idx="1"/>
          </p:nvPr>
        </p:nvSpPr>
        <p:spPr>
          <a:xfrm>
            <a:off x="684213" y="1339403"/>
            <a:ext cx="7017353" cy="522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uk-UA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липня 1941 року гітлерівці захопили Костопіль. І одразу фашисти розпочали розправу над ні в чому не винними людьми. 14 серпня провели масові арешти, а 16 серпня окупанти за стадіоном «Колос» знищили майже дві тисячі осіб. Загарбники «економили»  набої, тому дітей закопували живцем. </a:t>
            </a:r>
            <a:endParaRPr/>
          </a:p>
          <a:p>
            <a:pPr marL="0" lvl="0" indent="0" algn="just" rtl="0">
              <a:spcBef>
                <a:spcPts val="960"/>
              </a:spcBef>
              <a:spcAft>
                <a:spcPts val="0"/>
              </a:spcAft>
              <a:buSzPts val="1440"/>
              <a:buNone/>
            </a:pPr>
            <a:r>
              <a:rPr lang="uk-UA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Загалом в місті і його околицях у 1941-1942 роках  гітлерівцями було страчено близько 14 тисяч місцевих жителів. На місці розстрілу 22 серпня 1942 року чотирьох тисяч євреїв згодом встановили пам'ятник. </a:t>
            </a:r>
            <a:endParaRPr/>
          </a:p>
          <a:p>
            <a:pPr marL="0" lvl="0" indent="0" algn="just" rtl="0">
              <a:spcBef>
                <a:spcPts val="960"/>
              </a:spcBef>
              <a:spcAft>
                <a:spcPts val="0"/>
              </a:spcAft>
              <a:buSzPts val="1440"/>
              <a:buNone/>
            </a:pPr>
            <a:r>
              <a:rPr lang="uk-UA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цій могилі похований дід одіозного російського політика Володимира Жириновського  Іцхак Ейдельштейн. У 2007 році Жириновський відвідав могилу діда і висунув претензії на дідову спадщину – лісопильню, на місці якої зараз знаходиться  підприємство «Свиспан Лімітед». </a:t>
            </a:r>
            <a:endParaRPr/>
          </a:p>
        </p:txBody>
      </p:sp>
      <p:pic>
        <p:nvPicPr>
          <p:cNvPr id="248" name="Google Shape;248;p12" descr="C:\Users\Admin\Desktop\IMG_270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8149" y="601404"/>
            <a:ext cx="3683627" cy="491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2"/>
          <p:cNvSpPr txBox="1"/>
          <p:nvPr/>
        </p:nvSpPr>
        <p:spPr>
          <a:xfrm>
            <a:off x="7608625" y="5593050"/>
            <a:ext cx="47199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1200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Автор фото Іванькова Ірина Миколаївна, 08.04.2024</a:t>
            </a:r>
            <a:endParaRPr sz="1200"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"/>
          <p:cNvSpPr txBox="1">
            <a:spLocks noGrp="1"/>
          </p:cNvSpPr>
          <p:nvPr>
            <p:ph type="title"/>
          </p:nvPr>
        </p:nvSpPr>
        <p:spPr>
          <a:xfrm>
            <a:off x="903788" y="415344"/>
            <a:ext cx="3552900" cy="9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uk-UA" b="1"/>
              <a:t>МУЗЕЙ ЛІСУ</a:t>
            </a:r>
            <a:endParaRPr b="1"/>
          </a:p>
        </p:txBody>
      </p:sp>
      <p:sp>
        <p:nvSpPr>
          <p:cNvPr id="255" name="Google Shape;255;p13"/>
          <p:cNvSpPr txBox="1">
            <a:spLocks noGrp="1"/>
          </p:cNvSpPr>
          <p:nvPr>
            <p:ph type="body" idx="1"/>
          </p:nvPr>
        </p:nvSpPr>
        <p:spPr>
          <a:xfrm>
            <a:off x="488376" y="1531325"/>
            <a:ext cx="46470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ct val="26826"/>
              <a:buNone/>
            </a:pPr>
            <a:r>
              <a:rPr lang="uk-UA" sz="5367">
                <a:latin typeface="Lexend"/>
                <a:ea typeface="Lexend"/>
                <a:cs typeface="Lexend"/>
                <a:sym typeface="Lexend"/>
              </a:rPr>
              <a:t>Створений у 2011 році у мальовничому куточку лісу при в'їзді у місто на трасі Сарни-Рівне. У музеї діють тематичні зали: «Історична», «Розвиток лісового та мисливського господарства», «Природно-заповідний фонд». На Території музею розміщений дитячий майданчик, де є чимало розваг:гойдалки,  вежа, фігурки казкових героїв, облаштовано екологічну стежку, бесідки, літню терасу. Поруч з музеєм розташований магазин «Лісовичок», де можна придбати вироби, виготовлені народними умільцями. У 2015 році музею присвоєно звання «народний»</a:t>
            </a:r>
            <a:r>
              <a:rPr lang="uk-UA"/>
              <a:t>.</a:t>
            </a:r>
            <a:endParaRPr/>
          </a:p>
        </p:txBody>
      </p:sp>
      <p:sp>
        <p:nvSpPr>
          <p:cNvPr id="256" name="Google Shape;256;p13"/>
          <p:cNvSpPr/>
          <p:nvPr/>
        </p:nvSpPr>
        <p:spPr>
          <a:xfrm>
            <a:off x="7540650" y="6028500"/>
            <a:ext cx="4446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1200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Автор фото  Присташ Анастасія Іванівна, 08.04.2024</a:t>
            </a:r>
            <a:endParaRPr sz="1200"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7" name="Google Shape;257;p13" descr="C:\Users\Admin\Desktop\IMG_269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8075" y="415350"/>
            <a:ext cx="3051125" cy="228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3" descr="C:\Users\Admin\Desktop\IMG_269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71900" y="3472675"/>
            <a:ext cx="3051124" cy="228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3" descr="C:\Users\Admin\Desktop\IMG_269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3801" y="3429000"/>
            <a:ext cx="3167575" cy="237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3" descr="C:\Users\Admin\Desktop\IMG_270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1901" y="415367"/>
            <a:ext cx="3051124" cy="228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3" descr="C:\Users\Admin\Desktop\IMG_2699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25149" y="3428999"/>
            <a:ext cx="3167575" cy="237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"/>
          <p:cNvSpPr txBox="1">
            <a:spLocks noGrp="1"/>
          </p:cNvSpPr>
          <p:nvPr>
            <p:ph type="subTitle" idx="1"/>
          </p:nvPr>
        </p:nvSpPr>
        <p:spPr>
          <a:xfrm>
            <a:off x="684211" y="463639"/>
            <a:ext cx="10507529" cy="604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Новизна роботи:</a:t>
            </a:r>
            <a:endParaRPr/>
          </a:p>
          <a:p>
            <a:pPr marL="342900" lvl="0" indent="-342900" algn="l" rtl="0">
              <a:spcBef>
                <a:spcPts val="1044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зроблена спроба створити екскурсійний маршрут містом Костопіль.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44"/>
              </a:spcBef>
              <a:spcAft>
                <a:spcPts val="0"/>
              </a:spcAft>
              <a:buSzPct val="80000"/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44"/>
              </a:spcBef>
              <a:spcAft>
                <a:spcPts val="0"/>
              </a:spcAft>
              <a:buSzPct val="80000"/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Висновки:</a:t>
            </a:r>
            <a:endParaRPr/>
          </a:p>
          <a:p>
            <a:pPr marL="342900" lvl="0" indent="-342900" algn="l" rtl="0">
              <a:spcBef>
                <a:spcPts val="1044"/>
              </a:spcBef>
              <a:spcAft>
                <a:spcPts val="0"/>
              </a:spcAft>
              <a:buSzPct val="80000"/>
              <a:buFont typeface="Times New Roman"/>
              <a:buChar char="-"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Спираючись на опрацьовану інформацію, можна зробити висновки, що Костопіль, хоча і є невеликим і не дуже старим містом, але має багату і насичену історію;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1044"/>
              </a:spcBef>
              <a:spcAft>
                <a:spcPts val="0"/>
              </a:spcAft>
              <a:buSzPct val="80000"/>
              <a:buFont typeface="Times New Roman"/>
              <a:buChar char="-"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історія Костополя тісно пов’язана з політичною історією усіх українських землях;</a:t>
            </a:r>
            <a:endParaRPr/>
          </a:p>
          <a:p>
            <a:pPr marL="342900" lvl="0" indent="-342900" algn="l" rtl="0">
              <a:spcBef>
                <a:spcPts val="1044"/>
              </a:spcBef>
              <a:spcAft>
                <a:spcPts val="0"/>
              </a:spcAft>
              <a:buSzPct val="80000"/>
              <a:buFont typeface="Times New Roman"/>
              <a:buChar char="-"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Жителі міста завжди мали патріотичну позицію, захищали рідний край від ворогів. І, нажаль, часто за це віддавали і продовжують віддавати свої життя.</a:t>
            </a:r>
            <a:endParaRPr/>
          </a:p>
          <a:p>
            <a:pPr marL="342900" lvl="0" indent="-342900" algn="l" rtl="0">
              <a:spcBef>
                <a:spcPts val="1044"/>
              </a:spcBef>
              <a:spcAft>
                <a:spcPts val="0"/>
              </a:spcAft>
              <a:buSzPct val="80000"/>
              <a:buFont typeface="Times New Roman"/>
              <a:buChar char="-"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Ми впевнені, що історія Костопільщини зацікавить кожного, а краса природи рідного краю зачарує і дасть відпочинок.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230123" algn="l" rtl="0">
              <a:spcBef>
                <a:spcPts val="1044"/>
              </a:spcBef>
              <a:spcAft>
                <a:spcPts val="0"/>
              </a:spcAft>
              <a:buSzPct val="80000"/>
              <a:buFont typeface="Century Gothic"/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25" algn="ctr" rtl="0">
              <a:spcBef>
                <a:spcPts val="1247"/>
              </a:spcBef>
              <a:spcAft>
                <a:spcPts val="0"/>
              </a:spcAft>
              <a:buSzPct val="80000"/>
              <a:buFont typeface="Times New Roman"/>
              <a:buChar char="-"/>
            </a:pPr>
            <a:r>
              <a:rPr lang="uk-UA" sz="3500" b="1">
                <a:latin typeface="Times New Roman"/>
                <a:ea typeface="Times New Roman"/>
                <a:cs typeface="Times New Roman"/>
                <a:sym typeface="Times New Roman"/>
              </a:rPr>
              <a:t>Запрошуємо всіх на гостину у Костопіль. </a:t>
            </a:r>
            <a:endParaRPr sz="3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25" algn="ctr" rtl="0">
              <a:spcBef>
                <a:spcPts val="1247"/>
              </a:spcBef>
              <a:spcAft>
                <a:spcPts val="0"/>
              </a:spcAft>
              <a:buSzPct val="80000"/>
              <a:buFont typeface="Times New Roman"/>
              <a:buChar char="-"/>
            </a:pPr>
            <a:r>
              <a:rPr lang="uk-UA" sz="3500" b="1">
                <a:latin typeface="Times New Roman"/>
                <a:ea typeface="Times New Roman"/>
                <a:cs typeface="Times New Roman"/>
                <a:sym typeface="Times New Roman"/>
              </a:rPr>
              <a:t>ДЯКУЮ ЗА УВАГУ!!! </a:t>
            </a:r>
            <a:endParaRPr sz="35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title"/>
          </p:nvPr>
        </p:nvSpPr>
        <p:spPr>
          <a:xfrm>
            <a:off x="877395" y="-161941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uk-UA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СПИСОК ВИКОРИСТАНИХ ДЖЕРЕЛ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Google Shape;272;p15"/>
          <p:cNvSpPr txBox="1">
            <a:spLocks noGrp="1"/>
          </p:cNvSpPr>
          <p:nvPr>
            <p:ph type="body" idx="1"/>
          </p:nvPr>
        </p:nvSpPr>
        <p:spPr>
          <a:xfrm>
            <a:off x="476518" y="1390918"/>
            <a:ext cx="11475075" cy="546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285750" lvl="0" indent="-285775" algn="l" rtl="0">
              <a:spcBef>
                <a:spcPts val="0"/>
              </a:spcBef>
              <a:spcAft>
                <a:spcPts val="0"/>
              </a:spcAft>
              <a:buSzPct val="80000"/>
              <a:buChar char="▶"/>
            </a:pP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Карп’юк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А.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Костопіль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історико-краєзнавчий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нарис / А.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Карп’юк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. -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Костопіль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: ЗАТ «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Костопільська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друкарня», 1999. - 102 с.</a:t>
            </a:r>
            <a:endParaRPr dirty="0"/>
          </a:p>
          <a:p>
            <a:pPr marL="285750" lvl="0" indent="-285775" algn="l" rtl="0">
              <a:spcBef>
                <a:spcPts val="956"/>
              </a:spcBef>
              <a:spcAft>
                <a:spcPts val="0"/>
              </a:spcAft>
              <a:buSzPct val="80000"/>
              <a:buChar char="▶"/>
            </a:pPr>
            <a:r>
              <a:rPr lang="uk-UA" sz="2300" smtClean="0">
                <a:latin typeface="Times New Roman"/>
                <a:ea typeface="Times New Roman"/>
                <a:cs typeface="Times New Roman"/>
                <a:sym typeface="Times New Roman"/>
              </a:rPr>
              <a:t>Карп’юк</a:t>
            </a:r>
            <a:r>
              <a:rPr lang="uk-UA" sz="23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А. Походження назви міста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Костопіль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/ А.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Карп’юк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// Новини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Костопільщини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. -  2017. - №27 /8 лип./. -  С. 4.</a:t>
            </a:r>
            <a:endParaRPr dirty="0"/>
          </a:p>
          <a:p>
            <a:pPr marL="285750" lvl="0" indent="-285775" algn="l" rtl="0">
              <a:spcBef>
                <a:spcPts val="956"/>
              </a:spcBef>
              <a:spcAft>
                <a:spcPts val="0"/>
              </a:spcAft>
              <a:buSzPct val="80000"/>
              <a:buChar char="▶"/>
            </a:pP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Карп'юк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А. У місті над Замчиськом...:фрагменти історії / А.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Карп’юк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. -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Костопіль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ТзОВ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«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Костопільська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друкарня», 2013. - 152 с.</a:t>
            </a:r>
            <a:endParaRPr sz="23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75" algn="l" rtl="0">
              <a:spcBef>
                <a:spcPts val="956"/>
              </a:spcBef>
              <a:spcAft>
                <a:spcPts val="0"/>
              </a:spcAft>
              <a:buSzPct val="80000"/>
              <a:buChar char="▶"/>
            </a:pP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Намозов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О. Візит Володимира Жириновського на батьківщину предків/ О.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Намозов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//Віче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Костопільщини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. - 2007. -№ 17/24серп./. -  С. 3.</a:t>
            </a:r>
            <a:endParaRPr dirty="0"/>
          </a:p>
          <a:p>
            <a:pPr marL="285750" lvl="0" indent="-285775" algn="l" rtl="0">
              <a:spcBef>
                <a:spcPts val="956"/>
              </a:spcBef>
              <a:spcAft>
                <a:spcPts val="0"/>
              </a:spcAft>
              <a:buSzPct val="80000"/>
              <a:buChar char="▶"/>
            </a:pP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Намозов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О.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Костопіль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. Місто над Замчиськом. Біля витоків/ О.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Намозов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//Віче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Костопільщини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. - 2012. - № 12/24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берез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./. -  С. 4.</a:t>
            </a:r>
            <a:endParaRPr dirty="0"/>
          </a:p>
          <a:p>
            <a:pPr marL="285750" lvl="0" indent="-285775" algn="l" rtl="0">
              <a:spcBef>
                <a:spcPts val="956"/>
              </a:spcBef>
              <a:spcAft>
                <a:spcPts val="0"/>
              </a:spcAft>
              <a:buSzPct val="80000"/>
              <a:buChar char="▶"/>
            </a:pP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Намозов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О.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Костопіль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. Місто над Замчиськом : літ.-худ. Видання / О.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Намозов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. – Рівне : ПП ДМ, 2013. – 148 с.</a:t>
            </a:r>
            <a:endParaRPr dirty="0"/>
          </a:p>
          <a:p>
            <a:pPr marL="285750" lvl="0" indent="-285775" algn="l" rtl="0">
              <a:spcBef>
                <a:spcPts val="956"/>
              </a:spcBef>
              <a:spcAft>
                <a:spcPts val="0"/>
              </a:spcAft>
              <a:buSzPct val="80000"/>
              <a:buChar char="▶"/>
            </a:pP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Намозов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О. Раїса Степанович : 16 серпня 1941 року я стала свідком знищення фашистами тисяч мирних мешканців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Костополя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/ О.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Намозов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//Віче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Костопільщини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. - 2010. -№ 16/17квіт./. -  С. 8-9.</a:t>
            </a:r>
            <a:endParaRPr dirty="0"/>
          </a:p>
          <a:p>
            <a:pPr marL="285750" lvl="0" indent="-285775" algn="l" rtl="0">
              <a:spcBef>
                <a:spcPts val="956"/>
              </a:spcBef>
              <a:spcAft>
                <a:spcPts val="0"/>
              </a:spcAft>
              <a:buSzPct val="80000"/>
              <a:buChar char="▶"/>
            </a:pP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Ткач В. А.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Костопіль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колишній.Спогади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старожила / В. А. Ткач, О.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Намозов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//Віче </a:t>
            </a: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Костопільщини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. - 2007. - № 17/24серп./. -  С. 9.</a:t>
            </a:r>
            <a:endParaRPr dirty="0"/>
          </a:p>
          <a:p>
            <a:pPr marL="285750" lvl="0" indent="-285775" algn="l" rtl="0">
              <a:spcBef>
                <a:spcPts val="956"/>
              </a:spcBef>
              <a:spcAft>
                <a:spcPts val="0"/>
              </a:spcAft>
              <a:buSzPct val="80000"/>
              <a:buChar char="▶"/>
            </a:pPr>
            <a:r>
              <a:rPr lang="uk-UA" sz="2300" dirty="0" err="1">
                <a:latin typeface="Times New Roman"/>
                <a:ea typeface="Times New Roman"/>
                <a:cs typeface="Times New Roman"/>
                <a:sym typeface="Times New Roman"/>
              </a:rPr>
              <a:t>Цинкаловський</a:t>
            </a:r>
            <a:r>
              <a:rPr lang="uk-UA" sz="2300" dirty="0">
                <a:latin typeface="Times New Roman"/>
                <a:ea typeface="Times New Roman"/>
                <a:cs typeface="Times New Roman"/>
                <a:sym typeface="Times New Roman"/>
              </a:rPr>
              <a:t> О. Стара Волинь і Волинське Полісся. Т.1. – Вінніпег, 1984. – 600 с.</a:t>
            </a:r>
            <a:endParaRPr sz="23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956"/>
              </a:spcBef>
              <a:spcAft>
                <a:spcPts val="0"/>
              </a:spcAft>
              <a:buSzPct val="80000"/>
              <a:buNone/>
            </a:pPr>
            <a:endParaRPr sz="2300" dirty="0"/>
          </a:p>
          <a:p>
            <a:pPr marL="285750" lvl="0" indent="-207009" algn="l" rtl="0">
              <a:spcBef>
                <a:spcPts val="910"/>
              </a:spcBef>
              <a:spcAft>
                <a:spcPts val="0"/>
              </a:spcAft>
              <a:buSzPct val="80000"/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"/>
          <p:cNvSpPr txBox="1">
            <a:spLocks noGrp="1"/>
          </p:cNvSpPr>
          <p:nvPr>
            <p:ph type="body" idx="1"/>
          </p:nvPr>
        </p:nvSpPr>
        <p:spPr>
          <a:xfrm>
            <a:off x="684211" y="218942"/>
            <a:ext cx="11009805" cy="650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Мета проєкту - </a:t>
            </a:r>
            <a:r>
              <a:rPr lang="uk-UA" sz="1800">
                <a:latin typeface="Times New Roman"/>
                <a:ea typeface="Times New Roman"/>
                <a:cs typeface="Times New Roman"/>
                <a:sym typeface="Times New Roman"/>
              </a:rPr>
              <a:t>дослідити історичне минуле міста Костопіль, його історичні місця та архітектурні пам'ятки; розкрити зв’язок історії України з історією своєї маленької Батьківщини; виховувати любов до рідного краю.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 algn="l" rtl="0">
              <a:spcBef>
                <a:spcPts val="960"/>
              </a:spcBef>
              <a:spcAft>
                <a:spcPts val="0"/>
              </a:spcAft>
              <a:buSzPts val="1440"/>
              <a:buChar char="▶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Завдання: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1500" lvl="0" indent="-571500" algn="l" rtl="0">
              <a:spcBef>
                <a:spcPts val="60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uk-UA" sz="1800">
                <a:latin typeface="Times New Roman"/>
                <a:ea typeface="Times New Roman"/>
                <a:cs typeface="Times New Roman"/>
                <a:sym typeface="Times New Roman"/>
              </a:rPr>
              <a:t>З’ясувати стан наукової розробки проблеми та джерельну базу дослідження.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1500" lvl="0" indent="-571500" algn="l" rtl="0">
              <a:spcBef>
                <a:spcPts val="96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uk-UA" sz="1800">
                <a:latin typeface="Times New Roman"/>
                <a:ea typeface="Times New Roman"/>
                <a:cs typeface="Times New Roman"/>
                <a:sym typeface="Times New Roman"/>
              </a:rPr>
              <a:t>Зібрати інформацію у старожилів про події минулого.</a:t>
            </a:r>
            <a:endParaRPr/>
          </a:p>
          <a:p>
            <a:pPr marL="571500" lvl="0" indent="-571500" algn="l" rtl="0">
              <a:spcBef>
                <a:spcPts val="96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uk-UA" sz="1800">
                <a:latin typeface="Times New Roman"/>
                <a:ea typeface="Times New Roman"/>
                <a:cs typeface="Times New Roman"/>
                <a:sym typeface="Times New Roman"/>
              </a:rPr>
              <a:t>Відвідати краєзнавчий музей та музей лісу.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1500" lvl="0" indent="-571500" algn="l" rtl="0">
              <a:spcBef>
                <a:spcPts val="96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uk-UA" sz="1800">
                <a:latin typeface="Times New Roman"/>
                <a:ea typeface="Times New Roman"/>
                <a:cs typeface="Times New Roman"/>
                <a:sym typeface="Times New Roman"/>
              </a:rPr>
              <a:t>Опрацювати історичні відомості у краєзнавчому музеї.</a:t>
            </a:r>
            <a:endParaRPr/>
          </a:p>
          <a:p>
            <a:pPr marL="571500" lvl="0" indent="-571500" algn="l" rtl="0">
              <a:spcBef>
                <a:spcPts val="96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uk-UA" sz="1800">
                <a:latin typeface="Times New Roman"/>
                <a:ea typeface="Times New Roman"/>
                <a:cs typeface="Times New Roman"/>
                <a:sym typeface="Times New Roman"/>
              </a:rPr>
              <a:t>Опрацювати літературу про рідний край у Костопільській міській публічній бібліотеці.</a:t>
            </a:r>
            <a:endParaRPr/>
          </a:p>
          <a:p>
            <a:pPr marL="571500" lvl="0" indent="-571500" algn="l" rtl="0">
              <a:spcBef>
                <a:spcPts val="96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uk-UA" sz="1800">
                <a:latin typeface="Times New Roman"/>
                <a:ea typeface="Times New Roman"/>
                <a:cs typeface="Times New Roman"/>
                <a:sym typeface="Times New Roman"/>
              </a:rPr>
              <a:t>Узагальнити та систематизувати всю інформацію з даного питання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1500" lvl="0" indent="-571500" algn="l" rtl="0">
              <a:spcBef>
                <a:spcPts val="96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uk-UA" sz="1800">
                <a:latin typeface="Times New Roman"/>
                <a:ea typeface="Times New Roman"/>
                <a:cs typeface="Times New Roman"/>
                <a:sym typeface="Times New Roman"/>
              </a:rPr>
              <a:t>Створити екскурсійний маршрут пам'ятками міста Костопіль.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 algn="l" rtl="0">
              <a:spcBef>
                <a:spcPts val="960"/>
              </a:spcBef>
              <a:spcAft>
                <a:spcPts val="0"/>
              </a:spcAft>
              <a:buSzPts val="1440"/>
              <a:buChar char="▶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 Об’єкт  дослідження  </a:t>
            </a:r>
            <a:r>
              <a:rPr lang="uk-UA" sz="1800">
                <a:latin typeface="Times New Roman"/>
                <a:ea typeface="Times New Roman"/>
                <a:cs typeface="Times New Roman"/>
                <a:sym typeface="Times New Roman"/>
              </a:rPr>
              <a:t>-  визначні місця міста Костопіль.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 algn="l" rtl="0">
              <a:spcBef>
                <a:spcPts val="960"/>
              </a:spcBef>
              <a:spcAft>
                <a:spcPts val="0"/>
              </a:spcAft>
              <a:buSzPts val="1440"/>
              <a:buChar char="▶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 Предмет дослідження </a:t>
            </a:r>
            <a:r>
              <a:rPr lang="uk-UA" sz="1800">
                <a:latin typeface="Times New Roman"/>
                <a:ea typeface="Times New Roman"/>
                <a:cs typeface="Times New Roman"/>
                <a:sym typeface="Times New Roman"/>
              </a:rPr>
              <a:t>– історія виникнення та сучасний стан історичних пам'яток рідного краю, їх роль в житті моїх земляків.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150000"/>
              </a:lnSpc>
              <a:spcBef>
                <a:spcPts val="960"/>
              </a:spcBef>
              <a:spcAft>
                <a:spcPts val="0"/>
              </a:spcAft>
              <a:buSzPts val="1440"/>
              <a:buChar char="▶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  Методи дослідження</a:t>
            </a:r>
            <a:r>
              <a:rPr lang="uk-UA" sz="1800"/>
              <a:t>:      </a:t>
            </a:r>
            <a:r>
              <a:rPr lang="uk-UA" sz="1800">
                <a:latin typeface="Times New Roman"/>
                <a:ea typeface="Times New Roman"/>
                <a:cs typeface="Times New Roman"/>
                <a:sym typeface="Times New Roman"/>
              </a:rPr>
              <a:t>метод аналізу і синтезу,  узагальнення, опитування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"/>
          <p:cNvSpPr txBox="1">
            <a:spLocks noGrp="1"/>
          </p:cNvSpPr>
          <p:nvPr>
            <p:ph type="title"/>
          </p:nvPr>
        </p:nvSpPr>
        <p:spPr>
          <a:xfrm>
            <a:off x="3461786" y="157429"/>
            <a:ext cx="3995082" cy="670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uk-UA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НАШІ РЕСПОНДЕНТИ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3"/>
          <p:cNvSpPr txBox="1"/>
          <p:nvPr/>
        </p:nvSpPr>
        <p:spPr>
          <a:xfrm>
            <a:off x="7726319" y="6332926"/>
            <a:ext cx="41761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Автор фото Іванькова Ірина Миколаївна, 01.04.2024</a:t>
            </a:r>
            <a:endParaRPr sz="1200"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" name="Google Shape;155;p3"/>
          <p:cNvSpPr txBox="1"/>
          <p:nvPr/>
        </p:nvSpPr>
        <p:spPr>
          <a:xfrm>
            <a:off x="1238900" y="5292013"/>
            <a:ext cx="3824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Науковий працівник Костопільського краєзнавчого музею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Марчук Наталія Михайлівна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Google Shape;156;p3"/>
          <p:cNvSpPr txBox="1"/>
          <p:nvPr/>
        </p:nvSpPr>
        <p:spPr>
          <a:xfrm>
            <a:off x="7949438" y="5430617"/>
            <a:ext cx="3223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Жителька міста Костопіль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Богуславська Любов Петрівна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7" name="Google Shape;15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3475" y="338058"/>
            <a:ext cx="3714475" cy="495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249" y="1219162"/>
            <a:ext cx="4909447" cy="3682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"/>
          <p:cNvSpPr txBox="1">
            <a:spLocks noGrp="1"/>
          </p:cNvSpPr>
          <p:nvPr>
            <p:ph type="title"/>
          </p:nvPr>
        </p:nvSpPr>
        <p:spPr>
          <a:xfrm>
            <a:off x="1774544" y="0"/>
            <a:ext cx="9309900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Times New Roman"/>
              <a:buNone/>
            </a:pPr>
            <a:r>
              <a:rPr lang="uk-UA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ЛАСКАВО   ПРОСИМО   В   КОСТОПІЛЬ</a:t>
            </a:r>
            <a:endParaRPr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4"/>
          <p:cNvSpPr txBox="1">
            <a:spLocks noGrp="1"/>
          </p:cNvSpPr>
          <p:nvPr>
            <p:ph type="body" idx="1"/>
          </p:nvPr>
        </p:nvSpPr>
        <p:spPr>
          <a:xfrm>
            <a:off x="193185" y="1352282"/>
            <a:ext cx="7276561" cy="529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28575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</a:pPr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Місто розташоване в одному з наймальовничіших куточків Волинського Полісся, що </a:t>
            </a:r>
            <a:r>
              <a:rPr lang="uk-UA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славиться голубизною </a:t>
            </a:r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річок, тихими плесами дзеркальних ставків та озер, таємничими сосновими борами, </a:t>
            </a:r>
            <a:r>
              <a:rPr lang="uk-UA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крислатими </a:t>
            </a:r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велетнями-дубами і срібним блиском струнких беріз.</a:t>
            </a:r>
            <a:endParaRPr dirty="0"/>
          </a:p>
          <a:p>
            <a:pPr marL="285750" lvl="0" indent="-28575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</a:pPr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Заснований </a:t>
            </a:r>
            <a:r>
              <a:rPr lang="uk-UA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Костопіль</a:t>
            </a:r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 14 листопада 1783 року шляхтичем </a:t>
            </a:r>
            <a:r>
              <a:rPr lang="uk-UA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Леонардом </a:t>
            </a:r>
            <a:r>
              <a:rPr lang="uk-UA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Ворцельом</a:t>
            </a:r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. Ці землі подарував йому за добру  службу </a:t>
            </a:r>
            <a:r>
              <a:rPr lang="uk-UA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останній  </a:t>
            </a:r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польський король Станіслав  Август </a:t>
            </a:r>
            <a:r>
              <a:rPr lang="uk-UA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Понятковський</a:t>
            </a:r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285750" lvl="0" indent="-28575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</a:pPr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Саме тут, на березі річки Замчисько, буде засноване велике поселення.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19431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</a:pPr>
            <a:endParaRPr sz="1800" dirty="0"/>
          </a:p>
        </p:txBody>
      </p:sp>
      <p:sp>
        <p:nvSpPr>
          <p:cNvPr id="165" name="Google Shape;165;p4"/>
          <p:cNvSpPr/>
          <p:nvPr/>
        </p:nvSpPr>
        <p:spPr>
          <a:xfrm>
            <a:off x="7601638" y="5703875"/>
            <a:ext cx="46620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9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Фото з </a:t>
            </a:r>
            <a:r>
              <a:rPr lang="uk-UA" sz="900" i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https://www.facebook.com/permalink.php?id=212948925886497&amp;story_fbid=1054775868370461&amp;paipv=0&amp;eav=AfYurKIEjmwBRLwRLAS7uiMhZQS-r4TcD8fB0E89qmi288E7eLqXSgkC3h0aw6mbeNk&amp;_rdr</a:t>
            </a:r>
            <a:endParaRPr sz="900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9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07.11.2020 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6" name="Google Shape;166;p4" descr="https://scontent-iev1-1.xx.fbcdn.net/v/t1.6435-9/124284318_1054775835037131_5852095304793031480_n.jpg?stp=dst-jpg_s600x600&amp;_nc_cat=108&amp;ccb=1-7&amp;_nc_sid=5f2048&amp;_nc_ohc=WozNgRH15xcAb42cVpo&amp;_nc_ht=scontent-iev1-1.xx&amp;oh=00_AfBhapTFBEx8W5Q1oDl2ZLRze8Kj9dz6A3p7CbUtymPdnA&amp;oe=663D75C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5972" y="2329499"/>
            <a:ext cx="4333363" cy="3250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 txBox="1">
            <a:spLocks noGrp="1"/>
          </p:cNvSpPr>
          <p:nvPr>
            <p:ph type="body" idx="1"/>
          </p:nvPr>
        </p:nvSpPr>
        <p:spPr>
          <a:xfrm>
            <a:off x="606951" y="1075025"/>
            <a:ext cx="7193874" cy="5274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278130" algn="just" rtl="0">
              <a:spcBef>
                <a:spcPts val="0"/>
              </a:spcBef>
              <a:spcAft>
                <a:spcPts val="0"/>
              </a:spcAft>
              <a:buSzPct val="80000"/>
              <a:buChar char="▶"/>
            </a:pPr>
            <a:r>
              <a:rPr lang="uk-UA" dirty="0"/>
              <a:t>І версія. Давно колись тут відбулась битва між татарами і поліщуками. Багато людей загинуло. З часом, орючи землю не раз плужок викидав жовтаво-білі кості. Звідси і назва – </a:t>
            </a:r>
            <a:r>
              <a:rPr lang="uk-UA" dirty="0" err="1"/>
              <a:t>Костяне</a:t>
            </a:r>
            <a:r>
              <a:rPr lang="uk-UA" dirty="0"/>
              <a:t> поле, згодом – </a:t>
            </a:r>
            <a:r>
              <a:rPr lang="uk-UA" dirty="0" err="1"/>
              <a:t>Костполь</a:t>
            </a:r>
            <a:r>
              <a:rPr lang="uk-UA" dirty="0"/>
              <a:t>, а відтак – </a:t>
            </a:r>
            <a:r>
              <a:rPr lang="uk-UA" dirty="0" err="1"/>
              <a:t>Костопіль</a:t>
            </a:r>
            <a:r>
              <a:rPr lang="uk-UA" dirty="0"/>
              <a:t>.</a:t>
            </a:r>
            <a:endParaRPr dirty="0"/>
          </a:p>
          <a:p>
            <a:pPr marL="285750" lvl="0" indent="-278130" algn="just" rtl="0">
              <a:spcBef>
                <a:spcPts val="1000"/>
              </a:spcBef>
              <a:spcAft>
                <a:spcPts val="0"/>
              </a:spcAft>
              <a:buSzPct val="80000"/>
              <a:buChar char="▶"/>
            </a:pPr>
            <a:r>
              <a:rPr lang="uk-UA" dirty="0"/>
              <a:t>ІІ версія. На березі річки князь Костянтин побудував замок, тому довкілля назвали </a:t>
            </a:r>
            <a:r>
              <a:rPr lang="uk-UA" dirty="0" err="1"/>
              <a:t>Костевим</a:t>
            </a:r>
            <a:r>
              <a:rPr lang="uk-UA" dirty="0"/>
              <a:t> полем, а річку – Замчиськом.</a:t>
            </a:r>
            <a:endParaRPr dirty="0"/>
          </a:p>
          <a:p>
            <a:pPr marL="285750" lvl="0" indent="-278130" algn="just" rtl="0">
              <a:spcBef>
                <a:spcPts val="1000"/>
              </a:spcBef>
              <a:spcAft>
                <a:spcPts val="0"/>
              </a:spcAft>
              <a:buSzPct val="80000"/>
              <a:buChar char="▶"/>
            </a:pPr>
            <a:r>
              <a:rPr lang="uk-UA" dirty="0"/>
              <a:t>ІІІ версія. Тут у полях часто траплявся білий кремінь, що нагадував людські кості. Звідси і пішла назва міста.</a:t>
            </a:r>
            <a:endParaRPr dirty="0"/>
          </a:p>
          <a:p>
            <a:pPr marL="285750" lvl="0" indent="-184150" algn="just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dirty="0"/>
          </a:p>
        </p:txBody>
      </p: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606939" y="160031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uk-UA" b="1" dirty="0">
                <a:solidFill>
                  <a:schemeClr val="bg2"/>
                </a:solidFill>
              </a:rPr>
              <a:t>ПОХОДЖЕННЯ НАЗВИ МІСТА</a:t>
            </a:r>
            <a:r>
              <a:rPr lang="uk-UA" dirty="0"/>
              <a:t/>
            </a:r>
            <a:br>
              <a:rPr lang="uk-UA" dirty="0"/>
            </a:br>
            <a:endParaRPr dirty="0"/>
          </a:p>
        </p:txBody>
      </p:sp>
      <p:pic>
        <p:nvPicPr>
          <p:cNvPr id="173" name="Google Shape;17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0825" y="3490751"/>
            <a:ext cx="4058525" cy="250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5"/>
          <p:cNvSpPr txBox="1"/>
          <p:nvPr/>
        </p:nvSpPr>
        <p:spPr>
          <a:xfrm>
            <a:off x="8163138" y="6098875"/>
            <a:ext cx="3525600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google.com/search?q=+%D0%BA%D0%BE%D1%81%D1%82%D0%BE%D0%BF%D1%96%D0%BB%D1%8C&amp;tbm=isch&amp;ved=2ahUKEwivoIaY97yFAxWX5LsIHSuPBd8Q2-cCegQIABAA&amp;oq=+%D0%BA%D0%BE%D1%81%D1%82%D0%BE%D0%BF%D1%96%D0%BB%D1%8C&amp;gs_lp=EgNpbWcaAhgBIhMg0LrQvtGB0YLQvtC_0ZbQu9GMMg0QABiABBiKBRhDGLEDMgkQABgHGB4YiwMyCRAAGAcYHhiLAzIJEAAYBxgeGIsDMgkQABgHGB4YiwMyCRAAGAcYHhiLAzIJEAAYBxgeGIsDMggQABiABBiLAzIJEAAYBxgeGIsDMggQABiABBiLA0iOFFCBEViBEXAAeACQAQCYAZ4BoAGSAqoBAzAuMrgBA8gBAPgBAYoCC2d3cy13aXotaW1niAYB&amp;sclient=img&amp;ei=J0sZZu_wFpfJ7_UPq56W-A0&amp;bih=663&amp;biw=1381&amp;prmd=ivmnsbtz&amp;hl=uk#imgrc=UksEFDhcDYFigM</a:t>
            </a:r>
            <a:endParaRPr sz="1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"/>
          <p:cNvSpPr txBox="1">
            <a:spLocks noGrp="1"/>
          </p:cNvSpPr>
          <p:nvPr>
            <p:ph type="title"/>
          </p:nvPr>
        </p:nvSpPr>
        <p:spPr>
          <a:xfrm>
            <a:off x="0" y="121454"/>
            <a:ext cx="8534401" cy="22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entury Gothic"/>
              <a:buNone/>
            </a:pPr>
            <a:r>
              <a:rPr lang="uk-UA" sz="3500" b="1">
                <a:solidFill>
                  <a:srgbClr val="0070C0"/>
                </a:solidFill>
              </a:rPr>
              <a:t>ЦЕНТРАЛЬНА ПЛОЩА МІСТА  – ПЛОЩА ТАРАСА ГРИГОРОВИЧА ШЕВЧЕНКА</a:t>
            </a:r>
            <a:endParaRPr sz="3500" b="1">
              <a:solidFill>
                <a:srgbClr val="0070C0"/>
              </a:solidFill>
            </a:endParaRPr>
          </a:p>
        </p:txBody>
      </p:sp>
      <p:sp>
        <p:nvSpPr>
          <p:cNvPr id="180" name="Google Shape;180;p6"/>
          <p:cNvSpPr txBox="1">
            <a:spLocks noGrp="1"/>
          </p:cNvSpPr>
          <p:nvPr>
            <p:ph type="body" idx="1"/>
          </p:nvPr>
        </p:nvSpPr>
        <p:spPr>
          <a:xfrm>
            <a:off x="4134117" y="3696237"/>
            <a:ext cx="6980351" cy="293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uk-UA" dirty="0"/>
              <a:t>22 травня 1995 року відбулось відкриття пам'ятника Т.Г. Шевченку. П'єдестал збудовано з червоного граніту, привезеного з Житомирщини, а бюст вилито з бронзи. Населення міста допомагало своїми коштами встановити цей пам'ятник.</a:t>
            </a:r>
            <a:endParaRPr dirty="0"/>
          </a:p>
          <a:p>
            <a:pPr marL="0" lvl="0" indent="0" algn="just" rtl="0">
              <a:spcBef>
                <a:spcPts val="960"/>
              </a:spcBef>
              <a:spcAft>
                <a:spcPts val="0"/>
              </a:spcAft>
              <a:buSzPts val="1440"/>
              <a:buNone/>
            </a:pPr>
            <a:r>
              <a:rPr lang="uk-UA" dirty="0"/>
              <a:t>Влітку 2023 року на майдані розмістили портрети Героїв-жителів </a:t>
            </a:r>
            <a:r>
              <a:rPr lang="uk-UA" dirty="0" err="1"/>
              <a:t>Костопільської</a:t>
            </a:r>
            <a:r>
              <a:rPr lang="uk-UA" dirty="0"/>
              <a:t> громади, </a:t>
            </a:r>
            <a:r>
              <a:rPr lang="uk-UA" dirty="0" smtClean="0"/>
              <a:t>які віддали </a:t>
            </a:r>
            <a:r>
              <a:rPr lang="uk-UA" dirty="0"/>
              <a:t>свої життя, боронячи Україну та визволяючи наші території від російських окупантів.</a:t>
            </a:r>
            <a:endParaRPr dirty="0"/>
          </a:p>
        </p:txBody>
      </p:sp>
      <p:pic>
        <p:nvPicPr>
          <p:cNvPr id="181" name="Google Shape;181;p6" descr="C:\Users\Admin\Desktop\IMG_271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489" y="2753573"/>
            <a:ext cx="3078319" cy="410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" descr="C:\Users\Admin\Desktop\IMG_271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9728" y="172969"/>
            <a:ext cx="4546242" cy="3409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"/>
          <p:cNvSpPr txBox="1">
            <a:spLocks noGrp="1"/>
          </p:cNvSpPr>
          <p:nvPr>
            <p:ph type="title"/>
          </p:nvPr>
        </p:nvSpPr>
        <p:spPr>
          <a:xfrm>
            <a:off x="155576" y="160338"/>
            <a:ext cx="3952786" cy="22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None/>
            </a:pPr>
            <a:r>
              <a:rPr lang="uk-UA" b="1"/>
              <a:t> </a:t>
            </a:r>
            <a:r>
              <a:rPr lang="uk-UA" b="1">
                <a:solidFill>
                  <a:srgbClr val="0070C0"/>
                </a:solidFill>
              </a:rPr>
              <a:t>ПАМ'ЯТНИЙ ЗНАК</a:t>
            </a:r>
            <a:br>
              <a:rPr lang="uk-UA" b="1">
                <a:solidFill>
                  <a:srgbClr val="0070C0"/>
                </a:solidFill>
              </a:rPr>
            </a:br>
            <a:r>
              <a:rPr lang="uk-UA" b="1">
                <a:solidFill>
                  <a:srgbClr val="0070C0"/>
                </a:solidFill>
              </a:rPr>
              <a:t> НА МІСЦІ СТРАТИ </a:t>
            </a:r>
            <a:br>
              <a:rPr lang="uk-UA" b="1">
                <a:solidFill>
                  <a:srgbClr val="0070C0"/>
                </a:solidFill>
              </a:rPr>
            </a:br>
            <a:r>
              <a:rPr lang="uk-UA" b="1">
                <a:solidFill>
                  <a:srgbClr val="0070C0"/>
                </a:solidFill>
              </a:rPr>
              <a:t>МІСЦЕВИХ ЖИТЕЛІВ </a:t>
            </a:r>
            <a:endParaRPr b="1">
              <a:solidFill>
                <a:srgbClr val="0070C0"/>
              </a:solidFill>
            </a:endParaRPr>
          </a:p>
        </p:txBody>
      </p:sp>
      <p:sp>
        <p:nvSpPr>
          <p:cNvPr id="188" name="Google Shape;188;p7"/>
          <p:cNvSpPr txBox="1">
            <a:spLocks noGrp="1"/>
          </p:cNvSpPr>
          <p:nvPr>
            <p:ph type="body" idx="1"/>
          </p:nvPr>
        </p:nvSpPr>
        <p:spPr>
          <a:xfrm>
            <a:off x="4211386" y="1139467"/>
            <a:ext cx="4263000" cy="22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uk-UA" i="1"/>
              <a:t>На цьому місці на шибениці стратили патріотів України у 1941 році німецькі фашисти, а у 1944 році сталінські енкаведисти.</a:t>
            </a:r>
            <a:r>
              <a:rPr lang="uk-UA"/>
              <a:t> </a:t>
            </a:r>
            <a:endParaRPr/>
          </a:p>
        </p:txBody>
      </p:sp>
      <p:sp>
        <p:nvSpPr>
          <p:cNvPr id="189" name="Google Shape;189;p7" descr="https://mail.google.com/mail/u/0?ui=2&amp;ik=ec7b992822&amp;attid=0.1&amp;permmsgid=msg-a:r5542000350914565518&amp;th=18ec6b579384e7f5&amp;view=fimg&amp;fur=ip&amp;sz=s0-l75-ft&amp;attbid=ANGjdJ8WXOup6FBceFbqagx8FeOD4zSJB411cO2eCrquN6u3yzIaVqBz24MwjftTdo_jnnZzM9MpMwjLHk9SV2gGucTWaKVNdIAXDiPLppSOKy_TTP-sUVw28wpcHD0&amp;disp=emb&amp;realattid=18ec6b55acb656f218a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p7" descr="https://mail.google.com/mail/u/0?ui=2&amp;ik=ec7b992822&amp;attid=0.1&amp;permmsgid=msg-a:r5542000350914565518&amp;th=18ec6b579384e7f5&amp;view=fimg&amp;fur=ip&amp;sz=s0-l75-ft&amp;attbid=ANGjdJ8WXOup6FBceFbqagx8FeOD4zSJB411cO2eCrquN6u3yzIaVqBz24MwjftTdo_jnnZzM9MpMwjLHk9SV2gGucTWaKVNdIAXDiPLppSOKy_TTP-sUVw28wpcHD0&amp;disp=emb&amp;realattid=18ec6b55acb656f218a1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7" descr="https://mail.google.com/mail/u/0?ui=2&amp;ik=ec7b992822&amp;attid=0.1&amp;permmsgid=msg-a:r5542000350914565518&amp;th=18ec6b579384e7f5&amp;view=fimg&amp;fur=ip&amp;sz=s0-l75-ft&amp;attbid=ANGjdJ8WXOup6FBceFbqagx8FeOD4zSJB411cO2eCrquN6u3yzIaVqBz24MwjftTdo_jnnZzM9MpMwjLHk9SV2gGucTWaKVNdIAXDiPLppSOKy_TTP-sUVw28wpcHD0&amp;disp=emb&amp;realattid=18ec6b55acb656f218a1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2" name="Google Shape;192;p7" descr="C:\Users\Admin\Desktop\IMG_282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7329" y="312738"/>
            <a:ext cx="2820739" cy="376098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7"/>
          <p:cNvSpPr/>
          <p:nvPr/>
        </p:nvSpPr>
        <p:spPr>
          <a:xfrm>
            <a:off x="3671508" y="4205545"/>
            <a:ext cx="60960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День Покрови Пресвятої Богородиці у 2009 році було урочисто відкрито меморіальну дошку Герою України В’ячеславові Чорноволу. Постала вона на фасаді будинку районної бібліотеки, на площі, де, перебуваючи у цьому місті у1991 році, В’ячеслав Максимович виступав перед патріотичною громадою. </a:t>
            </a:r>
            <a:endParaRPr sz="18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7"/>
          <p:cNvSpPr/>
          <p:nvPr/>
        </p:nvSpPr>
        <p:spPr>
          <a:xfrm>
            <a:off x="7894749" y="6512399"/>
            <a:ext cx="41761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Автор фото Іванькова Ірина Миколаївна, 01.04.2024</a:t>
            </a:r>
            <a:endParaRPr sz="1200"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5" name="Google Shape;195;p7" descr="C:\Users\Admin\Desktop\IMG_286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739" y="3585315"/>
            <a:ext cx="2781836" cy="2994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>
            <a:spLocks noGrp="1"/>
          </p:cNvSpPr>
          <p:nvPr>
            <p:ph type="body" idx="1"/>
          </p:nvPr>
        </p:nvSpPr>
        <p:spPr>
          <a:xfrm>
            <a:off x="254976" y="561373"/>
            <a:ext cx="6377643" cy="5381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360"/>
              <a:buNone/>
            </a:pPr>
            <a:r>
              <a:rPr lang="uk-UA" sz="1700">
                <a:latin typeface="Times New Roman"/>
                <a:ea typeface="Times New Roman"/>
                <a:cs typeface="Times New Roman"/>
                <a:sym typeface="Times New Roman"/>
              </a:rPr>
              <a:t>       Церква Олександра Невського була побудована ще за часів Російської імперії. Кошти на будівництво храму виділили з імператорської скарбниці в 1893 році.</a:t>
            </a:r>
            <a:endParaRPr/>
          </a:p>
          <a:p>
            <a:pPr marL="0" lvl="0" indent="0" algn="just" rtl="0">
              <a:spcBef>
                <a:spcPts val="940"/>
              </a:spcBef>
              <a:spcAft>
                <a:spcPts val="0"/>
              </a:spcAft>
              <a:buSzPts val="1360"/>
              <a:buNone/>
            </a:pPr>
            <a:r>
              <a:rPr lang="uk-UA" sz="1700">
                <a:latin typeface="Times New Roman"/>
                <a:ea typeface="Times New Roman"/>
                <a:cs typeface="Times New Roman"/>
                <a:sym typeface="Times New Roman"/>
              </a:rPr>
              <a:t>     Храм є класичним зразком волинської монументальної архітектури кінця 19-початку 20 століття з елементами так званого єпархіального стилю. Дерев'яна церква стоїть на кам'яному фундаменті.</a:t>
            </a:r>
            <a:endParaRPr/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01" name="Google Shape;201;p8" descr="Файл:Церква Олександра Невського (дер.), м.Костопіль, вул.Грушевського 1.jpg"/>
          <p:cNvPicPr preferRelativeResize="0"/>
          <p:nvPr/>
        </p:nvPicPr>
        <p:blipFill rotWithShape="1">
          <a:blip r:embed="rId3">
            <a:alphaModFix/>
          </a:blip>
          <a:srcRect t="3050" b="-3049"/>
          <a:stretch/>
        </p:blipFill>
        <p:spPr>
          <a:xfrm>
            <a:off x="6912724" y="482035"/>
            <a:ext cx="5015204" cy="3328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8" descr="C:\Users\Admin\Desktop\IMG_281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4978" y="2550345"/>
            <a:ext cx="2965115" cy="395348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8"/>
          <p:cNvSpPr/>
          <p:nvPr/>
        </p:nvSpPr>
        <p:spPr>
          <a:xfrm>
            <a:off x="254975" y="192050"/>
            <a:ext cx="519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Храм Святого Олександра Невського </a:t>
            </a:r>
            <a:endParaRPr b="1"/>
          </a:p>
        </p:txBody>
      </p:sp>
      <p:sp>
        <p:nvSpPr>
          <p:cNvPr id="204" name="Google Shape;204;p8"/>
          <p:cNvSpPr/>
          <p:nvPr/>
        </p:nvSpPr>
        <p:spPr>
          <a:xfrm>
            <a:off x="4661025" y="4341450"/>
            <a:ext cx="7266900" cy="21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uk-UA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Братська могила воїнів армії УНР </a:t>
            </a:r>
            <a:endParaRPr sz="8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uk-UA" sz="16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лютому 1919 року після звільнення Костополя від більшовиків генерал-хорунжий армії УНР Олександр Греков наказав поховати під стінами храму своїх загиблих воїнів. На братській могилі було встановлено пам'ятник. З приходом більшовиків у 1939 році пам'ятник було знищено. І тільки у 1990 році місцеві активісти взялися відновлювати могилу січових  стрільців. У підвалі військкомату відкопали заховану брилу з-під купи сміття і встановили її на місці захоронення, яке уже повністю було поросле кущами.</a:t>
            </a:r>
            <a:endParaRPr sz="16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8"/>
          <p:cNvSpPr/>
          <p:nvPr/>
        </p:nvSpPr>
        <p:spPr>
          <a:xfrm>
            <a:off x="254978" y="6511278"/>
            <a:ext cx="41761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Автор фото Іванькова Ірина Миколаївна, 08.04.2024</a:t>
            </a:r>
            <a:endParaRPr sz="1200"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Google Shape;206;p8"/>
          <p:cNvSpPr/>
          <p:nvPr/>
        </p:nvSpPr>
        <p:spPr>
          <a:xfrm>
            <a:off x="9259000" y="3673950"/>
            <a:ext cx="24648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Фот</a:t>
            </a:r>
            <a:r>
              <a:rPr lang="uk-UA" sz="15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</a:t>
            </a:r>
            <a:r>
              <a:rPr lang="uk-UA" sz="7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з</a:t>
            </a:r>
            <a:r>
              <a:rPr lang="uk-UA" sz="3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https://uk.wikipedia.org/wiki/%D0%A4%D0%B0%D0%B9%D0%BB:%D0%A6%D0%B5%D1%80%D0%BA%D0%B2%D0%B0_%D0%9E%D0%BB%D0%B5%D0%BA%D1%81%D0%B0%D0%BD%D0%B4%D1%80%D0%B0_%D0%9D%D0%B5%D0%B2%D1%81%D1%8C%D0%BA%D0%BE%D0%B3%D0%BE_(%D0%B4%D0%B5%D1%80.),_%D0%BC.%D0%9A%D0%BE%D1%81%D1%82%D0%BE%D0%BF%D1%96%D0%BB%D1%8C,_%D0%B2%D1%83%D0%BB.%D0%93%D1%80%D1%83%D1%88%D0%B5%D0%B2%D1%81%D1%8C%D0%BA%D0%BE%D0%B3%D0%BE_1.jpg</a:t>
            </a:r>
            <a:endParaRPr sz="30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"/>
          <p:cNvSpPr txBox="1">
            <a:spLocks noGrp="1"/>
          </p:cNvSpPr>
          <p:nvPr>
            <p:ph type="title"/>
          </p:nvPr>
        </p:nvSpPr>
        <p:spPr>
          <a:xfrm>
            <a:off x="4163375" y="-276900"/>
            <a:ext cx="6203100" cy="16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Century Gothic"/>
              <a:buNone/>
            </a:pPr>
            <a:r>
              <a:rPr lang="uk-UA">
                <a:solidFill>
                  <a:srgbClr val="0070C0"/>
                </a:solidFill>
              </a:rPr>
              <a:t/>
            </a:r>
            <a:br>
              <a:rPr lang="uk-UA">
                <a:solidFill>
                  <a:srgbClr val="0070C0"/>
                </a:solidFill>
              </a:rPr>
            </a:br>
            <a:r>
              <a:rPr lang="uk-UA">
                <a:solidFill>
                  <a:srgbClr val="0070C0"/>
                </a:solidFill>
              </a:rPr>
              <a:t/>
            </a:r>
            <a:br>
              <a:rPr lang="uk-UA">
                <a:solidFill>
                  <a:srgbClr val="0070C0"/>
                </a:solidFill>
              </a:rPr>
            </a:br>
            <a:r>
              <a:rPr lang="uk-UA">
                <a:solidFill>
                  <a:srgbClr val="0070C0"/>
                </a:solidFill>
              </a:rPr>
              <a:t/>
            </a:r>
            <a:br>
              <a:rPr lang="uk-UA">
                <a:solidFill>
                  <a:srgbClr val="0070C0"/>
                </a:solidFill>
              </a:rPr>
            </a:br>
            <a:r>
              <a:rPr lang="uk-UA">
                <a:solidFill>
                  <a:srgbClr val="0070C0"/>
                </a:solidFill>
              </a:rPr>
              <a:t/>
            </a:r>
            <a:br>
              <a:rPr lang="uk-UA">
                <a:solidFill>
                  <a:srgbClr val="0070C0"/>
                </a:solidFill>
              </a:rPr>
            </a:br>
            <a:r>
              <a:rPr lang="uk-UA">
                <a:solidFill>
                  <a:srgbClr val="0070C0"/>
                </a:solidFill>
              </a:rPr>
              <a:t>ПЛОЩА «МЕМОРІАЛ СЛАВИ»</a:t>
            </a:r>
            <a:br>
              <a:rPr lang="uk-UA">
                <a:solidFill>
                  <a:srgbClr val="0070C0"/>
                </a:solidFill>
              </a:rPr>
            </a:br>
            <a:endParaRPr>
              <a:solidFill>
                <a:srgbClr val="0070C0"/>
              </a:solidFill>
            </a:endParaRPr>
          </a:p>
        </p:txBody>
      </p:sp>
      <p:sp>
        <p:nvSpPr>
          <p:cNvPr id="212" name="Google Shape;212;p9"/>
          <p:cNvSpPr txBox="1">
            <a:spLocks noGrp="1"/>
          </p:cNvSpPr>
          <p:nvPr>
            <p:ph type="body" idx="1"/>
          </p:nvPr>
        </p:nvSpPr>
        <p:spPr>
          <a:xfrm>
            <a:off x="4918613" y="3923691"/>
            <a:ext cx="2241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79999"/>
              <a:buNone/>
            </a:pPr>
            <a:r>
              <a:rPr lang="uk-UA" b="1">
                <a:solidFill>
                  <a:srgbClr val="0070C0"/>
                </a:solidFill>
              </a:rPr>
              <a:t>Пам'ятник ліквідаторам Чорнобильської катастрофи.</a:t>
            </a:r>
            <a:r>
              <a:rPr lang="uk-UA"/>
              <a:t> </a:t>
            </a:r>
            <a:endParaRPr/>
          </a:p>
        </p:txBody>
      </p:sp>
      <p:pic>
        <p:nvPicPr>
          <p:cNvPr id="213" name="Google Shape;213;p9" descr="C:\Users\Admin\Desktop\IMG_28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98325" y="1060850"/>
            <a:ext cx="1897200" cy="280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9" descr="C:\Users\Admin\Desktop\IMG_284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875" y="1060848"/>
            <a:ext cx="4596001" cy="316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9" descr="C:\Users\Admin\Desktop\IMG_283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88625" y="1060850"/>
            <a:ext cx="2102750" cy="280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9" descr="C:\Users\Admin\Desktop\IMG_2844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32475" y="1060850"/>
            <a:ext cx="2013300" cy="280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9" descr="C:\Users\Admin\Desktop\IMG_2835.jpg"/>
          <p:cNvPicPr preferRelativeResize="0"/>
          <p:nvPr/>
        </p:nvPicPr>
        <p:blipFill rotWithShape="1">
          <a:blip r:embed="rId7">
            <a:alphaModFix/>
          </a:blip>
          <a:srcRect t="-11090" b="11090"/>
          <a:stretch/>
        </p:blipFill>
        <p:spPr>
          <a:xfrm>
            <a:off x="253876" y="4350175"/>
            <a:ext cx="3502100" cy="217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9"/>
          <p:cNvSpPr/>
          <p:nvPr/>
        </p:nvSpPr>
        <p:spPr>
          <a:xfrm>
            <a:off x="7553415" y="3918462"/>
            <a:ext cx="16398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Пам'ятник жертвам</a:t>
            </a:r>
            <a:endParaRPr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Голодомору</a:t>
            </a:r>
            <a:r>
              <a:rPr lang="uk-UA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9"/>
          <p:cNvSpPr/>
          <p:nvPr/>
        </p:nvSpPr>
        <p:spPr>
          <a:xfrm>
            <a:off x="9866276" y="3864500"/>
            <a:ext cx="18972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Памятний знак воїнам-авганцям «Материнська скорбота»</a:t>
            </a:r>
            <a:endParaRPr sz="14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Google Shape;220;p9"/>
          <p:cNvSpPr/>
          <p:nvPr/>
        </p:nvSpPr>
        <p:spPr>
          <a:xfrm>
            <a:off x="7951463" y="6528966"/>
            <a:ext cx="41761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Автор фото Іванькова Ірина Миколаївна, 08.04.2024</a:t>
            </a:r>
            <a:endParaRPr sz="1200"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" name="Google Shape;221;p9"/>
          <p:cNvSpPr/>
          <p:nvPr/>
        </p:nvSpPr>
        <p:spPr>
          <a:xfrm>
            <a:off x="3922930" y="5513196"/>
            <a:ext cx="2690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Стела загиблим  воїнам у Другій світовій війні</a:t>
            </a:r>
            <a:endParaRPr sz="1800" b="1" i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1541</Words>
  <Application>Microsoft Office PowerPoint</Application>
  <PresentationFormat>Произвольный</PresentationFormat>
  <Paragraphs>102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Times New Roman</vt:lpstr>
      <vt:lpstr>Comic Sans MS</vt:lpstr>
      <vt:lpstr>Lexend</vt:lpstr>
      <vt:lpstr>Noto Sans Symbols</vt:lpstr>
      <vt:lpstr>Century Gothic</vt:lpstr>
      <vt:lpstr>Сектор</vt:lpstr>
      <vt:lpstr>МАН-ЮНІОР ДОСЛІДНИК-2024 НОМІНАЦІЯ «ІСТОРІЯ»  ТЕМА ДОСЛІДЖЕННЯ:    «ПОДОРОЖ МІСТОМ КОСТОПІЛЬ» </vt:lpstr>
      <vt:lpstr>Презентация PowerPoint</vt:lpstr>
      <vt:lpstr>НАШІ РЕСПОНДЕНТИ</vt:lpstr>
      <vt:lpstr>ЛАСКАВО   ПРОСИМО   В   КОСТОПІЛЬ</vt:lpstr>
      <vt:lpstr>ПОХОДЖЕННЯ НАЗВИ МІСТА </vt:lpstr>
      <vt:lpstr>ЦЕНТРАЛЬНА ПЛОЩА МІСТА  – ПЛОЩА ТАРАСА ГРИГОРОВИЧА ШЕВЧЕНКА</vt:lpstr>
      <vt:lpstr> ПАМ'ЯТНИЙ ЗНАК  НА МІСЦІ СТРАТИ  МІСЦЕВИХ ЖИТЕЛІВ </vt:lpstr>
      <vt:lpstr>Презентация PowerPoint</vt:lpstr>
      <vt:lpstr>    ПЛОЩА «МЕМОРІАЛ СЛАВИ» </vt:lpstr>
      <vt:lpstr>ЦЕНТРАЛЬНИЙ ПАРК КОСТОПОЛЯ,  СОБОР СВЯТОГО ПЕТРА І ПАВЛА   </vt:lpstr>
      <vt:lpstr>КОСТОПІЛЬСЬКИЙ РАЙОННИЙ КРАЄЗНАВЧИЙ МУЗЕЙ</vt:lpstr>
      <vt:lpstr>ПАМ'ЯТНИК НА МІСЦІ РОЗСТРІЛУ ЄВРЕЇВ</vt:lpstr>
      <vt:lpstr>МУЗЕЙ ЛІСУ</vt:lpstr>
      <vt:lpstr>Презентация PowerPoint</vt:lpstr>
      <vt:lpstr>СПИСОК ВИКОРИСТАНИХ ДЖЕРЕЛ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МАН-ЮНІОР ДОСЛІДНИК-2024 НОМІНАЦІЯ «ІСТОРІЯ»  ТЕМА ДОСЛІДЖЕННЯ:    «ПОДОРОЖ МІСТОМ КОСТОПІЛЬ» </dc:title>
  <dc:creator>Admin</dc:creator>
  <cp:lastModifiedBy>Admin</cp:lastModifiedBy>
  <cp:revision>3</cp:revision>
  <dcterms:created xsi:type="dcterms:W3CDTF">2021-12-11T16:20:24Z</dcterms:created>
  <dcterms:modified xsi:type="dcterms:W3CDTF">2024-04-14T06:56:49Z</dcterms:modified>
</cp:coreProperties>
</file>