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  <p:sldId id="268" r:id="rId11"/>
    <p:sldId id="269" r:id="rId12"/>
    <p:sldId id="266" r:id="rId13"/>
    <p:sldId id="265" r:id="rId14"/>
    <p:sldId id="267" r:id="rId15"/>
  </p:sldIdLst>
  <p:sldSz cx="18288000" cy="10287000"/>
  <p:notesSz cx="6858000" cy="9144000"/>
  <p:embeddedFontLst>
    <p:embeddedFont>
      <p:font typeface="TAN Pearl" panose="020B0604020202020204" charset="0"/>
      <p:regular r:id="rId17"/>
    </p:embeddedFont>
    <p:embeddedFont>
      <p:font typeface="Noto Serif Display Bold" panose="020B0604020202020204"/>
      <p:regular r:id="rId18"/>
    </p:embeddedFont>
    <p:embeddedFont>
      <p:font typeface="Helios Extended" panose="020B0604020202020204" charset="0"/>
      <p:regular r:id="rId19"/>
    </p:embeddedFont>
    <p:embeddedFont>
      <p:font typeface="Noto Serif Display" panose="020B0604020202020204"/>
      <p:regular r:id="rId20"/>
    </p:embeddedFont>
    <p:embeddedFont>
      <p:font typeface="Cambria Math" panose="02040503050406030204" pitchFamily="18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9" d="100"/>
          <a:sy n="59" d="100"/>
        </p:scale>
        <p:origin x="1434" y="5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0FBA58-1B92-423A-88DB-BBC1719D9C1F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57062-DF0D-4039-AD5F-87BEBC4C21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465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57062-DF0D-4039-AD5F-87BEBC4C217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054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7" Type="http://schemas.openxmlformats.org/officeDocument/2006/relationships/image" Target="../media/image6.svg"/><Relationship Id="rId12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gif"/><Relationship Id="rId5" Type="http://schemas.openxmlformats.org/officeDocument/2006/relationships/image" Target="../media/image2.png"/><Relationship Id="rId10" Type="http://schemas.openxmlformats.org/officeDocument/2006/relationships/image" Target="../media/image5.gif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12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5.png"/><Relationship Id="rId5" Type="http://schemas.openxmlformats.org/officeDocument/2006/relationships/image" Target="../media/image20.svg"/><Relationship Id="rId10" Type="http://schemas.openxmlformats.org/officeDocument/2006/relationships/image" Target="../media/image29.sv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12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7.png"/><Relationship Id="rId5" Type="http://schemas.openxmlformats.org/officeDocument/2006/relationships/image" Target="../media/image20.svg"/><Relationship Id="rId10" Type="http://schemas.openxmlformats.org/officeDocument/2006/relationships/image" Target="../media/image29.sv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9.png"/><Relationship Id="rId7" Type="http://schemas.openxmlformats.org/officeDocument/2006/relationships/image" Target="../media/image2.png"/><Relationship Id="rId12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9.gif"/><Relationship Id="rId10" Type="http://schemas.openxmlformats.org/officeDocument/2006/relationships/image" Target="../media/image5.gif"/><Relationship Id="rId9" Type="http://schemas.openxmlformats.org/officeDocument/2006/relationships/image" Target="../media/image15.svg"/><Relationship Id="rId1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surl.li/sjjep" TargetMode="External"/><Relationship Id="rId13" Type="http://schemas.openxmlformats.org/officeDocument/2006/relationships/hyperlink" Target="https://hubblesite.org/contents/news-releases/1997/news-1997-34.html" TargetMode="External"/><Relationship Id="rId3" Type="http://schemas.openxmlformats.org/officeDocument/2006/relationships/hyperlink" Target="http://surl.li/sjibw" TargetMode="External"/><Relationship Id="rId7" Type="http://schemas.openxmlformats.org/officeDocument/2006/relationships/hyperlink" Target="https://texty.org.ua/fragments/109021/foto-dnya-zlyttya-troh-halaktyk/" TargetMode="External"/><Relationship Id="rId12" Type="http://schemas.openxmlformats.org/officeDocument/2006/relationships/hyperlink" Target="https://science.nasa.gov/mission/hubble/science/science-highlights/galaxy-details-and-mergers/" TargetMode="External"/><Relationship Id="rId2" Type="http://schemas.openxmlformats.org/officeDocument/2006/relationships/hyperlink" Target="https://science.nasa.gov/universe/galaxies/evolution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sn.ua/nauka_it/nasa-pokazalo-prigolomshlive-zlittya-dvoh-galaktik-foto-2493829.html" TargetMode="External"/><Relationship Id="rId11" Type="http://schemas.openxmlformats.org/officeDocument/2006/relationships/hyperlink" Target="https://science.nasa.gov/missions/hubble/hubble-captures-a-suspected-galaxy-encounter/" TargetMode="External"/><Relationship Id="rId5" Type="http://schemas.openxmlformats.org/officeDocument/2006/relationships/hyperlink" Target="http://surl.li/sjieb" TargetMode="External"/><Relationship Id="rId10" Type="http://schemas.openxmlformats.org/officeDocument/2006/relationships/hyperlink" Target="http://surl.li/sjjfi" TargetMode="External"/><Relationship Id="rId4" Type="http://schemas.openxmlformats.org/officeDocument/2006/relationships/hyperlink" Target="https://universemagazine.com/yak-vidbuvayetsya-zlyttya-galaktyk/" TargetMode="External"/><Relationship Id="rId9" Type="http://schemas.openxmlformats.org/officeDocument/2006/relationships/hyperlink" Target="https://uk.wikipedia.org/wiki/%D0%93%D0%B0%D0%BB%D0%B0%D0%BA%D1%82%D0%B8%D0%BA%D0%B0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5.gif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10" Type="http://schemas.openxmlformats.org/officeDocument/2006/relationships/image" Target="../media/image54.svg"/><Relationship Id="rId4" Type="http://schemas.openxmlformats.org/officeDocument/2006/relationships/image" Target="../media/image41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7" Type="http://schemas.openxmlformats.org/officeDocument/2006/relationships/image" Target="../media/image2.png"/><Relationship Id="rId12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9.gif"/><Relationship Id="rId10" Type="http://schemas.openxmlformats.org/officeDocument/2006/relationships/image" Target="../media/image5.gif"/><Relationship Id="rId9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sv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0.svg"/><Relationship Id="rId15" Type="http://schemas.openxmlformats.org/officeDocument/2006/relationships/image" Target="../media/image14.png"/><Relationship Id="rId4" Type="http://schemas.openxmlformats.org/officeDocument/2006/relationships/image" Target="../media/image10.png"/><Relationship Id="rId14" Type="http://schemas.openxmlformats.org/officeDocument/2006/relationships/image" Target="../media/image2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9.gif"/><Relationship Id="rId3" Type="http://schemas.openxmlformats.org/officeDocument/2006/relationships/image" Target="../media/image16.png"/><Relationship Id="rId7" Type="http://schemas.openxmlformats.org/officeDocument/2006/relationships/image" Target="../media/image6.svg"/><Relationship Id="rId12" Type="http://schemas.openxmlformats.org/officeDocument/2006/relationships/image" Target="../media/image33.sv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7.png"/><Relationship Id="rId5" Type="http://schemas.openxmlformats.org/officeDocument/2006/relationships/image" Target="../media/image3.svg"/><Relationship Id="rId15" Type="http://schemas.openxmlformats.org/officeDocument/2006/relationships/image" Target="../media/image18.png"/><Relationship Id="rId10" Type="http://schemas.openxmlformats.org/officeDocument/2006/relationships/image" Target="../media/image5.gif"/><Relationship Id="rId4" Type="http://schemas.openxmlformats.org/officeDocument/2006/relationships/image" Target="../media/image1.png"/><Relationship Id="rId9" Type="http://schemas.openxmlformats.org/officeDocument/2006/relationships/image" Target="../media/image20.svg"/><Relationship Id="rId1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37.svg"/><Relationship Id="rId7" Type="http://schemas.openxmlformats.org/officeDocument/2006/relationships/image" Target="../media/image10.png"/><Relationship Id="rId12" Type="http://schemas.openxmlformats.org/officeDocument/2006/relationships/image" Target="../media/image6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9.gif"/><Relationship Id="rId5" Type="http://schemas.openxmlformats.org/officeDocument/2006/relationships/image" Target="../media/image1.png"/><Relationship Id="rId10" Type="http://schemas.openxmlformats.org/officeDocument/2006/relationships/image" Target="../media/image5.gif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0.svg"/><Relationship Id="rId12" Type="http://schemas.openxmlformats.org/officeDocument/2006/relationships/image" Target="../media/image6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9.gif"/><Relationship Id="rId5" Type="http://schemas.openxmlformats.org/officeDocument/2006/relationships/image" Target="../media/image25.jpeg"/><Relationship Id="rId15" Type="http://schemas.openxmlformats.org/officeDocument/2006/relationships/image" Target="../media/image28.png"/><Relationship Id="rId10" Type="http://schemas.openxmlformats.org/officeDocument/2006/relationships/image" Target="../media/image5.gif"/><Relationship Id="rId4" Type="http://schemas.openxmlformats.org/officeDocument/2006/relationships/image" Target="../media/image24.jpeg"/><Relationship Id="rId9" Type="http://schemas.openxmlformats.org/officeDocument/2006/relationships/image" Target="../media/image3.svg"/><Relationship Id="rId1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6.svg"/><Relationship Id="rId12" Type="http://schemas.openxmlformats.org/officeDocument/2006/relationships/image" Target="../media/image6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9.gif"/><Relationship Id="rId5" Type="http://schemas.openxmlformats.org/officeDocument/2006/relationships/image" Target="../media/image30.png"/><Relationship Id="rId10" Type="http://schemas.openxmlformats.org/officeDocument/2006/relationships/image" Target="../media/image5.gif"/><Relationship Id="rId4" Type="http://schemas.openxmlformats.org/officeDocument/2006/relationships/image" Target="../media/image3.svg"/><Relationship Id="rId9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6.gif"/><Relationship Id="rId3" Type="http://schemas.openxmlformats.org/officeDocument/2006/relationships/image" Target="../media/image37.svg"/><Relationship Id="rId7" Type="http://schemas.openxmlformats.org/officeDocument/2006/relationships/image" Target="../media/image10.png"/><Relationship Id="rId12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9.gif"/><Relationship Id="rId5" Type="http://schemas.openxmlformats.org/officeDocument/2006/relationships/image" Target="../media/image1.png"/><Relationship Id="rId15" Type="http://schemas.openxmlformats.org/officeDocument/2006/relationships/image" Target="../media/image33.png"/><Relationship Id="rId10" Type="http://schemas.openxmlformats.org/officeDocument/2006/relationships/image" Target="../media/image5.gif"/><Relationship Id="rId4" Type="http://schemas.openxmlformats.org/officeDocument/2006/relationships/image" Target="../media/image2.png"/><Relationship Id="rId9" Type="http://schemas.openxmlformats.org/officeDocument/2006/relationships/image" Target="../media/image21.png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4.png"/><Relationship Id="rId5" Type="http://schemas.openxmlformats.org/officeDocument/2006/relationships/image" Target="../media/image20.svg"/><Relationship Id="rId10" Type="http://schemas.openxmlformats.org/officeDocument/2006/relationships/image" Target="../media/image29.sv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295400" y="2387340"/>
            <a:ext cx="15163799" cy="3949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408"/>
              </a:lnSpc>
            </a:pPr>
            <a:r>
              <a:rPr lang="en-US" sz="10272" dirty="0">
                <a:solidFill>
                  <a:srgbClr val="FFFFFF"/>
                </a:solidFill>
                <a:latin typeface="TAN Pearl"/>
              </a:rPr>
              <a:t>ЗІТКНЕННЯ ТА ЗЛИТТЯ </a:t>
            </a:r>
            <a:r>
              <a:rPr lang="en-US" sz="10272" dirty="0" smtClean="0">
                <a:solidFill>
                  <a:srgbClr val="FFFFFF"/>
                </a:solidFill>
                <a:latin typeface="TAN Pearl"/>
              </a:rPr>
              <a:t>ГАЛАКТИК</a:t>
            </a:r>
            <a:endParaRPr lang="en-US" sz="10272" dirty="0">
              <a:solidFill>
                <a:srgbClr val="FFFFFF"/>
              </a:solidFill>
              <a:latin typeface="TAN Pearl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4554200" y="5295900"/>
            <a:ext cx="514538" cy="691921"/>
          </a:xfrm>
          <a:custGeom>
            <a:avLst/>
            <a:gdLst/>
            <a:ahLst/>
            <a:cxnLst/>
            <a:rect l="l" t="t" r="r" b="b"/>
            <a:pathLst>
              <a:path w="514538" h="691921">
                <a:moveTo>
                  <a:pt x="0" y="0"/>
                </a:moveTo>
                <a:lnTo>
                  <a:pt x="514538" y="0"/>
                </a:lnTo>
                <a:lnTo>
                  <a:pt x="514538" y="691921"/>
                </a:lnTo>
                <a:lnTo>
                  <a:pt x="0" y="6919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226189" y="646077"/>
            <a:ext cx="514538" cy="691921"/>
          </a:xfrm>
          <a:custGeom>
            <a:avLst/>
            <a:gdLst/>
            <a:ahLst/>
            <a:cxnLst/>
            <a:rect l="l" t="t" r="r" b="b"/>
            <a:pathLst>
              <a:path w="514538" h="691921">
                <a:moveTo>
                  <a:pt x="0" y="0"/>
                </a:moveTo>
                <a:lnTo>
                  <a:pt x="514538" y="0"/>
                </a:lnTo>
                <a:lnTo>
                  <a:pt x="514538" y="691921"/>
                </a:lnTo>
                <a:lnTo>
                  <a:pt x="0" y="6919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812417" y="7814878"/>
            <a:ext cx="341108" cy="458703"/>
          </a:xfrm>
          <a:custGeom>
            <a:avLst/>
            <a:gdLst/>
            <a:ahLst/>
            <a:cxnLst/>
            <a:rect l="l" t="t" r="r" b="b"/>
            <a:pathLst>
              <a:path w="341108" h="458703">
                <a:moveTo>
                  <a:pt x="0" y="0"/>
                </a:moveTo>
                <a:lnTo>
                  <a:pt x="341108" y="0"/>
                </a:lnTo>
                <a:lnTo>
                  <a:pt x="341108" y="458704"/>
                </a:lnTo>
                <a:lnTo>
                  <a:pt x="0" y="458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791346" y="3000580"/>
            <a:ext cx="1270967" cy="1270173"/>
          </a:xfrm>
          <a:custGeom>
            <a:avLst/>
            <a:gdLst/>
            <a:ahLst/>
            <a:cxnLst/>
            <a:rect l="l" t="t" r="r" b="b"/>
            <a:pathLst>
              <a:path w="1270967" h="1270173">
                <a:moveTo>
                  <a:pt x="0" y="0"/>
                </a:moveTo>
                <a:lnTo>
                  <a:pt x="1270967" y="0"/>
                </a:lnTo>
                <a:lnTo>
                  <a:pt x="1270967" y="1270172"/>
                </a:lnTo>
                <a:lnTo>
                  <a:pt x="0" y="12701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025206" y="1623083"/>
            <a:ext cx="509505" cy="509505"/>
          </a:xfrm>
          <a:custGeom>
            <a:avLst/>
            <a:gdLst/>
            <a:ahLst/>
            <a:cxnLst/>
            <a:rect l="l" t="t" r="r" b="b"/>
            <a:pathLst>
              <a:path w="509505" h="509505">
                <a:moveTo>
                  <a:pt x="0" y="0"/>
                </a:moveTo>
                <a:lnTo>
                  <a:pt x="509504" y="0"/>
                </a:lnTo>
                <a:lnTo>
                  <a:pt x="509504" y="509504"/>
                </a:lnTo>
                <a:lnTo>
                  <a:pt x="0" y="5095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917515" y="8865059"/>
            <a:ext cx="1010158" cy="1010158"/>
          </a:xfrm>
          <a:custGeom>
            <a:avLst/>
            <a:gdLst/>
            <a:ahLst/>
            <a:cxnLst/>
            <a:rect l="l" t="t" r="r" b="b"/>
            <a:pathLst>
              <a:path w="1010158" h="1010158">
                <a:moveTo>
                  <a:pt x="0" y="0"/>
                </a:moveTo>
                <a:lnTo>
                  <a:pt x="1010157" y="0"/>
                </a:lnTo>
                <a:lnTo>
                  <a:pt x="1010157" y="1010157"/>
                </a:lnTo>
                <a:lnTo>
                  <a:pt x="0" y="10101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59255" y="8865059"/>
            <a:ext cx="424488" cy="424488"/>
          </a:xfrm>
          <a:custGeom>
            <a:avLst/>
            <a:gdLst/>
            <a:ahLst/>
            <a:cxnLst/>
            <a:rect l="l" t="t" r="r" b="b"/>
            <a:pathLst>
              <a:path w="424488" h="424488">
                <a:moveTo>
                  <a:pt x="0" y="0"/>
                </a:moveTo>
                <a:lnTo>
                  <a:pt x="424488" y="0"/>
                </a:lnTo>
                <a:lnTo>
                  <a:pt x="424488" y="424488"/>
                </a:lnTo>
                <a:lnTo>
                  <a:pt x="0" y="4244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257741" y="5891225"/>
            <a:ext cx="674167" cy="2833675"/>
          </a:xfrm>
          <a:custGeom>
            <a:avLst/>
            <a:gdLst/>
            <a:ahLst/>
            <a:cxnLst/>
            <a:rect l="l" t="t" r="r" b="b"/>
            <a:pathLst>
              <a:path w="473309" h="2169333">
                <a:moveTo>
                  <a:pt x="0" y="0"/>
                </a:moveTo>
                <a:lnTo>
                  <a:pt x="473309" y="0"/>
                </a:lnTo>
                <a:lnTo>
                  <a:pt x="473309" y="2169333"/>
                </a:lnTo>
                <a:lnTo>
                  <a:pt x="0" y="21693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534710" y="1877835"/>
            <a:ext cx="657460" cy="65746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6726938" y="4153797"/>
            <a:ext cx="495969" cy="495969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6874501" y="5802983"/>
            <a:ext cx="10100421" cy="32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00"/>
              </a:lnSpc>
            </a:pPr>
            <a:r>
              <a:rPr lang="uk-UA" sz="3000" dirty="0" smtClean="0">
                <a:solidFill>
                  <a:srgbClr val="FFFFFF"/>
                </a:solidFill>
                <a:latin typeface="Helios Extended"/>
              </a:rPr>
              <a:t>Роботу виконала:</a:t>
            </a:r>
          </a:p>
          <a:p>
            <a:pPr algn="r">
              <a:lnSpc>
                <a:spcPts val="4200"/>
              </a:lnSpc>
            </a:pPr>
            <a:r>
              <a:rPr lang="uk-UA" sz="3000" dirty="0" smtClean="0">
                <a:solidFill>
                  <a:srgbClr val="FFFFFF"/>
                </a:solidFill>
                <a:latin typeface="Helios Extended"/>
              </a:rPr>
              <a:t>Потєхіна Анастасія Ігорівна,</a:t>
            </a:r>
          </a:p>
          <a:p>
            <a:pPr algn="r">
              <a:lnSpc>
                <a:spcPts val="4200"/>
              </a:lnSpc>
            </a:pPr>
            <a:r>
              <a:rPr lang="uk-UA" sz="3000" dirty="0" smtClean="0">
                <a:solidFill>
                  <a:srgbClr val="FFFFFF"/>
                </a:solidFill>
                <a:latin typeface="Helios Extended"/>
              </a:rPr>
              <a:t> учениця 8-А класу </a:t>
            </a:r>
          </a:p>
          <a:p>
            <a:pPr algn="r">
              <a:lnSpc>
                <a:spcPts val="4200"/>
              </a:lnSpc>
              <a:spcBef>
                <a:spcPct val="0"/>
              </a:spcBef>
            </a:pPr>
            <a:r>
              <a:rPr lang="uk-UA" sz="3000" dirty="0" smtClean="0">
                <a:solidFill>
                  <a:srgbClr val="FFFFFF"/>
                </a:solidFill>
                <a:latin typeface="Helios Extended"/>
              </a:rPr>
              <a:t>Криворізького Центрально-Міського </a:t>
            </a:r>
            <a:r>
              <a:rPr lang="uk-UA" sz="3000" dirty="0" err="1" smtClean="0">
                <a:solidFill>
                  <a:srgbClr val="FFFFFF"/>
                </a:solidFill>
                <a:latin typeface="Helios Extended"/>
              </a:rPr>
              <a:t>ліце</a:t>
            </a:r>
            <a:r>
              <a:rPr lang="en-US" sz="3000" dirty="0" smtClean="0">
                <a:solidFill>
                  <a:srgbClr val="FFFFFF"/>
                </a:solidFill>
                <a:latin typeface="Helios Extended"/>
              </a:rPr>
              <a:t>ю</a:t>
            </a:r>
            <a:endParaRPr lang="uk-UA" sz="3000" dirty="0" smtClean="0">
              <a:solidFill>
                <a:srgbClr val="FFFFFF"/>
              </a:solidFill>
              <a:latin typeface="Helios Extended"/>
            </a:endParaRPr>
          </a:p>
          <a:p>
            <a:pPr algn="r">
              <a:lnSpc>
                <a:spcPts val="4200"/>
              </a:lnSpc>
              <a:spcBef>
                <a:spcPct val="0"/>
              </a:spcBef>
            </a:pPr>
            <a:r>
              <a:rPr lang="uk-UA" sz="3000" dirty="0" smtClean="0">
                <a:solidFill>
                  <a:srgbClr val="FFFFFF"/>
                </a:solidFill>
                <a:latin typeface="Helios Extended"/>
              </a:rPr>
              <a:t>Науковий керівник: Бондарчук Тетяна Вікторівна, вчитель фізики та астрономії</a:t>
            </a:r>
            <a:endParaRPr lang="en-US" sz="3000" dirty="0">
              <a:solidFill>
                <a:srgbClr val="FFFFFF"/>
              </a:solidFill>
              <a:latin typeface="Helios Extended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295400" y="495300"/>
            <a:ext cx="15163800" cy="13825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Дніпропетровське територіальне відділення МАН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72" y="4153797"/>
            <a:ext cx="4292914" cy="563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436849" y="1477699"/>
            <a:ext cx="485608" cy="653017"/>
          </a:xfrm>
          <a:custGeom>
            <a:avLst/>
            <a:gdLst/>
            <a:ahLst/>
            <a:cxnLst/>
            <a:rect l="l" t="t" r="r" b="b"/>
            <a:pathLst>
              <a:path w="485608" h="653017">
                <a:moveTo>
                  <a:pt x="0" y="0"/>
                </a:moveTo>
                <a:lnTo>
                  <a:pt x="485607" y="0"/>
                </a:lnTo>
                <a:lnTo>
                  <a:pt x="485607" y="653017"/>
                </a:lnTo>
                <a:lnTo>
                  <a:pt x="0" y="6530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85126" y="1028700"/>
            <a:ext cx="421627" cy="421627"/>
          </a:xfrm>
          <a:custGeom>
            <a:avLst/>
            <a:gdLst/>
            <a:ahLst/>
            <a:cxnLst/>
            <a:rect l="l" t="t" r="r" b="b"/>
            <a:pathLst>
              <a:path w="421627" h="421627">
                <a:moveTo>
                  <a:pt x="0" y="0"/>
                </a:moveTo>
                <a:lnTo>
                  <a:pt x="421627" y="0"/>
                </a:lnTo>
                <a:lnTo>
                  <a:pt x="421627" y="421627"/>
                </a:lnTo>
                <a:lnTo>
                  <a:pt x="0" y="421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309236" y="888158"/>
            <a:ext cx="281085" cy="281085"/>
          </a:xfrm>
          <a:custGeom>
            <a:avLst/>
            <a:gdLst/>
            <a:ahLst/>
            <a:cxnLst/>
            <a:rect l="l" t="t" r="r" b="b"/>
            <a:pathLst>
              <a:path w="281085" h="281085">
                <a:moveTo>
                  <a:pt x="0" y="0"/>
                </a:moveTo>
                <a:lnTo>
                  <a:pt x="281084" y="0"/>
                </a:lnTo>
                <a:lnTo>
                  <a:pt x="281084" y="281084"/>
                </a:lnTo>
                <a:lnTo>
                  <a:pt x="0" y="2810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51802" y="1919903"/>
            <a:ext cx="435016" cy="421627"/>
          </a:xfrm>
          <a:custGeom>
            <a:avLst/>
            <a:gdLst/>
            <a:ahLst/>
            <a:cxnLst/>
            <a:rect l="l" t="t" r="r" b="b"/>
            <a:pathLst>
              <a:path w="435016" h="421627">
                <a:moveTo>
                  <a:pt x="0" y="0"/>
                </a:moveTo>
                <a:lnTo>
                  <a:pt x="435016" y="0"/>
                </a:lnTo>
                <a:lnTo>
                  <a:pt x="435016" y="421627"/>
                </a:lnTo>
                <a:lnTo>
                  <a:pt x="0" y="4216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976150" y="196074"/>
            <a:ext cx="16614171" cy="1185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750"/>
              </a:lnSpc>
            </a:pPr>
            <a:r>
              <a:rPr lang="uk-UA" sz="6500" dirty="0" smtClean="0">
                <a:solidFill>
                  <a:srgbClr val="FFFFFF"/>
                </a:solidFill>
                <a:latin typeface="TAN Pearl"/>
              </a:rPr>
              <a:t>Розрахунок параметрів нової галактики  </a:t>
            </a:r>
            <a:endParaRPr lang="en-US" sz="6500" dirty="0">
              <a:solidFill>
                <a:srgbClr val="FFFFFF"/>
              </a:solidFill>
              <a:latin typeface="TAN Pearl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554200" y="8597563"/>
            <a:ext cx="2590800" cy="9874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Слайд </a:t>
            </a:r>
            <a:r>
              <a:rPr lang="uk-UA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62802" y="0"/>
            <a:ext cx="11162395" cy="10287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Прямоугольник 4"/>
              <p:cNvSpPr/>
              <p:nvPr/>
            </p:nvSpPr>
            <p:spPr>
              <a:xfrm>
                <a:off x="1077619" y="1146046"/>
                <a:ext cx="16947847" cy="79452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uk-UA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Для визначення частки газопилової складової матерії скористалася даними, що у спіральних галактиках типу </a:t>
                </a:r>
                <a:r>
                  <a:rPr lang="uk-UA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Sа</a:t>
                </a:r>
                <a:r>
                  <a:rPr lang="uk-UA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4% маси зірок складає маса газопилової складової, галактик </a:t>
                </a:r>
                <a:r>
                  <a:rPr lang="uk-UA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Sb</a:t>
                </a:r>
                <a:r>
                  <a:rPr lang="uk-UA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– 8%, </a:t>
                </a:r>
                <a:r>
                  <a:rPr lang="uk-UA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Sc</a:t>
                </a:r>
                <a:r>
                  <a:rPr lang="uk-UA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– 25%. </a:t>
                </a:r>
                <a:endParaRPr lang="uk-UA" sz="24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uk-UA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При </a:t>
                </a:r>
                <a:r>
                  <a:rPr lang="uk-UA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цьому галактика Чумацький Шлях є проміжним типом </a:t>
                </a:r>
                <a:r>
                  <a:rPr lang="uk-UA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Sbc</a:t>
                </a:r>
                <a:r>
                  <a:rPr lang="uk-UA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а Андромеда – теж проміжним типом, але </a:t>
                </a:r>
                <a:r>
                  <a:rPr lang="uk-UA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Sаb</a:t>
                </a:r>
                <a:r>
                  <a:rPr lang="uk-UA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Нова галактика буде еліптичною, а в них газопилової матерії майже немає. [14, с.401]</a:t>
                </a:r>
                <a:endParaRPr lang="ru-RU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uk-UA" sz="2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Тоді в результаті злиття мінімальна маса всіх зірок нової галактики  буде становити  11,48</a:t>
                </a:r>
                <a14:m>
                  <m:oMath xmlns:m="http://schemas.openxmlformats.org/officeDocument/2006/math">
                    <m:r>
                      <a:rPr lang="uk-UA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∙</m:t>
                    </m:r>
                    <m:sSup>
                      <m:sSupPr>
                        <m:ctrlPr>
                          <a:rPr lang="ru-RU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uk-UA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uk-UA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sup>
                    </m:sSup>
                  </m:oMath>
                </a14:m>
                <a:r>
                  <a:rPr lang="uk-UA" sz="2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мас Сонця, а максимальна </a:t>
                </a:r>
                <a:endParaRPr lang="uk-UA" sz="2400" dirty="0" smtClean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uk-UA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7,9∙</m:t>
                    </m:r>
                    <m:sSup>
                      <m:sSupPr>
                        <m:ctrlPr>
                          <a:rPr lang="ru-RU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uk-UA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uk-UA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13</m:t>
                        </m:r>
                      </m:sup>
                    </m:sSup>
                  </m:oMath>
                </a14:m>
                <a:r>
                  <a:rPr lang="uk-UA" sz="2400" dirty="0" smtClean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мас Сонця. </a:t>
                </a:r>
                <a:r>
                  <a:rPr lang="uk-UA" sz="2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Цю масу будуть представляти </a:t>
                </a:r>
                <a14:m>
                  <m:oMath xmlns:m="http://schemas.openxmlformats.org/officeDocument/2006/math">
                    <m:r>
                      <a:rPr lang="uk-UA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uk-UA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11∙</m:t>
                    </m:r>
                    <m:sSup>
                      <m:sSupPr>
                        <m:ctrlPr>
                          <a:rPr lang="ru-RU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uk-UA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uk-UA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11</m:t>
                        </m:r>
                      </m:sup>
                    </m:sSup>
                    <m:r>
                      <a:rPr lang="uk-UA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−14∙</m:t>
                    </m:r>
                    <m:sSup>
                      <m:sSupPr>
                        <m:ctrlPr>
                          <a:rPr lang="ru-RU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uk-UA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uk-UA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11</m:t>
                        </m:r>
                      </m:sup>
                    </m:sSup>
                  </m:oMath>
                </a14:m>
                <a:r>
                  <a:rPr lang="uk-UA" sz="2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зірок, що були у складі галактик Чумацький Шлях і Андромеда. Тобто в середньому </a:t>
                </a:r>
                <a14:m>
                  <m:oMath xmlns:m="http://schemas.openxmlformats.org/officeDocument/2006/math">
                    <m:r>
                      <a:rPr lang="uk-UA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12,5∙</m:t>
                    </m:r>
                    <m:sSup>
                      <m:sSupPr>
                        <m:ctrlPr>
                          <a:rPr lang="ru-RU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uk-UA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uk-UA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11</m:t>
                        </m:r>
                      </m:sup>
                    </m:sSup>
                  </m:oMath>
                </a14:m>
                <a:r>
                  <a:rPr lang="uk-UA" sz="2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uk-UA" sz="2400" dirty="0" smtClean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зірок.</a:t>
                </a:r>
                <a:endParaRPr lang="ru-RU" sz="24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uk-UA" sz="2400" dirty="0" smtClean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Розрахуємо</a:t>
                </a:r>
                <a:r>
                  <a:rPr lang="uk-UA" sz="2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скільки приблизно нових зірок буде утворено.  </a:t>
                </a:r>
                <a:r>
                  <a:rPr lang="uk-UA" sz="2400" dirty="0" smtClean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Для </a:t>
                </a:r>
                <a:r>
                  <a:rPr lang="uk-UA" sz="2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цього   знайдемо загальну масу газопилової речовини:</a:t>
                </a:r>
                <a:endParaRPr lang="ru-RU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49580"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24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uk-UA" sz="24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=5∙</m:t>
                      </m:r>
                      <m:sSup>
                        <m:sSupPr>
                          <m:ctrlPr>
                            <a:rPr lang="ru-RU" sz="24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uk-UA" sz="24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uk-UA" sz="24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sup>
                      </m:sSup>
                      <m:r>
                        <a:rPr lang="uk-UA" sz="24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+4∙</m:t>
                      </m:r>
                      <m:sSup>
                        <m:sSupPr>
                          <m:ctrlPr>
                            <a:rPr lang="ru-RU" sz="24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uk-UA" sz="24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uk-UA" sz="24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sup>
                      </m:sSup>
                      <m:r>
                        <a:rPr lang="uk-UA" sz="24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=9∙</m:t>
                      </m:r>
                      <m:sSup>
                        <m:sSupPr>
                          <m:ctrlPr>
                            <a:rPr lang="ru-RU" sz="24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uk-UA" sz="24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uk-UA" sz="24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sup>
                      </m:sSup>
                      <m:sSub>
                        <m:sSubPr>
                          <m:ctrlPr>
                            <a:rPr lang="ru-RU" sz="24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uk-UA" sz="24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uk-UA" sz="24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с</m:t>
                          </m:r>
                        </m:sub>
                      </m:sSub>
                    </m:oMath>
                  </m:oMathPara>
                </a14:m>
                <a:endParaRPr lang="ru-RU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49580"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uk-UA" sz="2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Кількість зірок знайдемо з  урахуванням того, що  будуть утворені нові зірки, маса яких мінімально буде 0,1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uk-UA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uk-UA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с</m:t>
                        </m:r>
                      </m:sub>
                    </m:sSub>
                  </m:oMath>
                </a14:m>
                <a:r>
                  <a:rPr lang="uk-UA" sz="2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ru-RU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49580"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24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uk-UA" sz="24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4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uk-UA" sz="24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9∙</m:t>
                          </m:r>
                          <m:sSup>
                            <m:sSupPr>
                              <m:ctrlPr>
                                <a:rPr lang="ru-RU" sz="24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uk-UA" sz="24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uk-UA" sz="24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12</m:t>
                              </m:r>
                            </m:sup>
                          </m:sSup>
                          <m:sSub>
                            <m:sSubPr>
                              <m:ctrlPr>
                                <a:rPr lang="ru-RU" sz="24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uk-UA" sz="24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uk-UA" sz="24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с</m:t>
                              </m:r>
                            </m:sub>
                          </m:sSub>
                        </m:num>
                        <m:den>
                          <m:r>
                            <a:rPr lang="uk-UA" sz="24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0,1</m:t>
                          </m:r>
                          <m:sSub>
                            <m:sSubPr>
                              <m:ctrlPr>
                                <a:rPr lang="ru-RU" sz="24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uk-UA" sz="24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uk-UA" sz="24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с</m:t>
                              </m:r>
                            </m:sub>
                          </m:sSub>
                        </m:den>
                      </m:f>
                      <m:r>
                        <a:rPr lang="uk-UA" sz="24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uk-UA" sz="24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9∙</m:t>
                      </m:r>
                      <m:sSup>
                        <m:sSupPr>
                          <m:ctrlPr>
                            <a:rPr lang="ru-RU" sz="24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uk-UA" sz="24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uk-UA" sz="24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13</m:t>
                          </m:r>
                        </m:sup>
                      </m:sSup>
                    </m:oMath>
                  </m:oMathPara>
                </a14:m>
                <a:endParaRPr lang="ru-RU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49580"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uk-UA" sz="2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Отже, за проведеними розрахунками, максимально можлива кількість нових зірок, утворених внаслідок злиття буде </a:t>
                </a:r>
                <a14:m>
                  <m:oMath xmlns:m="http://schemas.openxmlformats.org/officeDocument/2006/math">
                    <m:r>
                      <a:rPr lang="uk-UA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9∙</m:t>
                    </m:r>
                    <m:sSup>
                      <m:sSupPr>
                        <m:ctrlPr>
                          <a:rPr lang="ru-RU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uk-UA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uk-UA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13</m:t>
                        </m:r>
                      </m:sup>
                    </m:sSup>
                  </m:oMath>
                </a14:m>
                <a:r>
                  <a:rPr lang="uk-UA" sz="2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а загальна </a:t>
                </a:r>
                <a:r>
                  <a:rPr lang="uk-UA" sz="2400" dirty="0" smtClean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кількість: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uk-UA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912,5∙10</m:t>
                        </m:r>
                      </m:e>
                      <m:sup>
                        <m:r>
                          <a:rPr lang="uk-UA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sup>
                    </m:sSup>
                  </m:oMath>
                </a14:m>
                <a:r>
                  <a:rPr lang="uk-UA" sz="2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ru-RU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619" y="1146046"/>
                <a:ext cx="16947847" cy="7945252"/>
              </a:xfrm>
              <a:prstGeom prst="rect">
                <a:avLst/>
              </a:prstGeom>
              <a:blipFill rotWithShape="0">
                <a:blip r:embed="rId12"/>
                <a:stretch>
                  <a:fillRect l="-576" r="-54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191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436849" y="1477699"/>
            <a:ext cx="485608" cy="653017"/>
          </a:xfrm>
          <a:custGeom>
            <a:avLst/>
            <a:gdLst/>
            <a:ahLst/>
            <a:cxnLst/>
            <a:rect l="l" t="t" r="r" b="b"/>
            <a:pathLst>
              <a:path w="485608" h="653017">
                <a:moveTo>
                  <a:pt x="0" y="0"/>
                </a:moveTo>
                <a:lnTo>
                  <a:pt x="485607" y="0"/>
                </a:lnTo>
                <a:lnTo>
                  <a:pt x="485607" y="653017"/>
                </a:lnTo>
                <a:lnTo>
                  <a:pt x="0" y="6530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268200" y="9117631"/>
            <a:ext cx="421627" cy="421627"/>
          </a:xfrm>
          <a:custGeom>
            <a:avLst/>
            <a:gdLst/>
            <a:ahLst/>
            <a:cxnLst/>
            <a:rect l="l" t="t" r="r" b="b"/>
            <a:pathLst>
              <a:path w="421627" h="421627">
                <a:moveTo>
                  <a:pt x="0" y="0"/>
                </a:moveTo>
                <a:lnTo>
                  <a:pt x="421627" y="0"/>
                </a:lnTo>
                <a:lnTo>
                  <a:pt x="421627" y="421627"/>
                </a:lnTo>
                <a:lnTo>
                  <a:pt x="0" y="421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309236" y="888158"/>
            <a:ext cx="281085" cy="281085"/>
          </a:xfrm>
          <a:custGeom>
            <a:avLst/>
            <a:gdLst/>
            <a:ahLst/>
            <a:cxnLst/>
            <a:rect l="l" t="t" r="r" b="b"/>
            <a:pathLst>
              <a:path w="281085" h="281085">
                <a:moveTo>
                  <a:pt x="0" y="0"/>
                </a:moveTo>
                <a:lnTo>
                  <a:pt x="281084" y="0"/>
                </a:lnTo>
                <a:lnTo>
                  <a:pt x="281084" y="281084"/>
                </a:lnTo>
                <a:lnTo>
                  <a:pt x="0" y="2810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424341" y="9073230"/>
            <a:ext cx="435016" cy="421627"/>
          </a:xfrm>
          <a:custGeom>
            <a:avLst/>
            <a:gdLst/>
            <a:ahLst/>
            <a:cxnLst/>
            <a:rect l="l" t="t" r="r" b="b"/>
            <a:pathLst>
              <a:path w="435016" h="421627">
                <a:moveTo>
                  <a:pt x="0" y="0"/>
                </a:moveTo>
                <a:lnTo>
                  <a:pt x="435016" y="0"/>
                </a:lnTo>
                <a:lnTo>
                  <a:pt x="435016" y="421627"/>
                </a:lnTo>
                <a:lnTo>
                  <a:pt x="0" y="4216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976150" y="196074"/>
            <a:ext cx="16614171" cy="1185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750"/>
              </a:lnSpc>
            </a:pPr>
            <a:r>
              <a:rPr lang="uk-UA" sz="6500" dirty="0" smtClean="0">
                <a:solidFill>
                  <a:srgbClr val="FFFFFF"/>
                </a:solidFill>
                <a:latin typeface="TAN Pearl"/>
              </a:rPr>
              <a:t>Розрахунок параметрів нової галактики  </a:t>
            </a:r>
            <a:endParaRPr lang="en-US" sz="6500" dirty="0">
              <a:solidFill>
                <a:srgbClr val="FFFFFF"/>
              </a:solidFill>
              <a:latin typeface="TAN Pear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Таблица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11930501"/>
                  </p:ext>
                </p:extLst>
              </p:nvPr>
            </p:nvGraphicFramePr>
            <p:xfrm>
              <a:off x="685799" y="3238500"/>
              <a:ext cx="16904521" cy="493776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1544551"/>
                    <a:gridCol w="5359970"/>
                  </a:tblGrid>
                  <a:tr h="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3600" dirty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Тип галактики</a:t>
                          </a:r>
                          <a:endParaRPr lang="ru-RU" sz="3600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360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Еліптична (сД)</a:t>
                          </a:r>
                          <a:endParaRPr lang="ru-RU" sz="36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3600" dirty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Кількість зірок</a:t>
                          </a:r>
                          <a:endParaRPr lang="ru-RU" sz="3600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ru-RU" sz="3600" i="1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uk-UA" sz="36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912,5∙10</m:t>
                                    </m:r>
                                  </m:e>
                                  <m:sup>
                                    <m:r>
                                      <a:rPr lang="uk-UA" sz="36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36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3600" dirty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З них старих (з галактик Чумацький Шлях і Андромеда)</a:t>
                          </a:r>
                          <a:endParaRPr lang="ru-RU" sz="3600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uk-UA" sz="3600" i="1" smtClea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12,5∙</m:t>
                                </m:r>
                                <m:sSup>
                                  <m:sSupPr>
                                    <m:ctrlPr>
                                      <a:rPr lang="ru-RU" sz="36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uk-UA" sz="36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uk-UA" sz="36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11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3600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3600" dirty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Утворених під час зіткнення галактик</a:t>
                          </a:r>
                          <a:endParaRPr lang="ru-RU" sz="3600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uk-UA" sz="3600" i="1" smtClea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9∙</m:t>
                                </m:r>
                                <m:sSup>
                                  <m:sSupPr>
                                    <m:ctrlPr>
                                      <a:rPr lang="ru-RU" sz="36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uk-UA" sz="36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uk-UA" sz="36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13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36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3600" dirty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Маса речовини галактики</a:t>
                          </a:r>
                          <a:endParaRPr lang="ru-RU" sz="3600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uk-UA" sz="3600" i="1" smtClea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7,9∙</m:t>
                                </m:r>
                                <m:sSup>
                                  <m:sSupPr>
                                    <m:ctrlPr>
                                      <a:rPr lang="ru-RU" sz="36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uk-UA" sz="36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uk-UA" sz="36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13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ru-RU" sz="36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uk-UA" sz="36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uk-UA" sz="36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с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sz="3600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360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Відстань від центру галактики до Сонячної системи</a:t>
                          </a:r>
                          <a:endParaRPr lang="ru-RU" sz="36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3600" dirty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75 тис. світлових років</a:t>
                          </a:r>
                          <a:endParaRPr lang="ru-RU" sz="3600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6" name="Таблица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11930501"/>
                  </p:ext>
                </p:extLst>
              </p:nvPr>
            </p:nvGraphicFramePr>
            <p:xfrm>
              <a:off x="685799" y="3238500"/>
              <a:ext cx="16904521" cy="493776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1544551"/>
                    <a:gridCol w="5359970"/>
                  </a:tblGrid>
                  <a:tr h="82296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3600" dirty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Тип галактики</a:t>
                          </a:r>
                          <a:endParaRPr lang="ru-RU" sz="3600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360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Еліптична (сД)</a:t>
                          </a:r>
                          <a:endParaRPr lang="ru-RU" sz="36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82296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3600" dirty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Кількість зірок</a:t>
                          </a:r>
                          <a:endParaRPr lang="ru-RU" sz="3600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11"/>
                          <a:stretch>
                            <a:fillRect l="-215341" t="-100741" r="-227" b="-421481"/>
                          </a:stretch>
                        </a:blipFill>
                      </a:tcPr>
                    </a:tc>
                  </a:tr>
                  <a:tr h="82296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3600" dirty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З них старих (з галактик Чумацький Шлях і Андромеда)</a:t>
                          </a:r>
                          <a:endParaRPr lang="ru-RU" sz="3600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11"/>
                          <a:stretch>
                            <a:fillRect l="-215341" t="-199265" r="-227" b="-318382"/>
                          </a:stretch>
                        </a:blipFill>
                      </a:tcPr>
                    </a:tc>
                  </a:tr>
                  <a:tr h="82296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3600" dirty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Утворених під час зіткнення галактик</a:t>
                          </a:r>
                          <a:endParaRPr lang="ru-RU" sz="3600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11"/>
                          <a:stretch>
                            <a:fillRect l="-215341" t="-301481" r="-227" b="-220741"/>
                          </a:stretch>
                        </a:blipFill>
                      </a:tcPr>
                    </a:tc>
                  </a:tr>
                  <a:tr h="82296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3600" dirty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Маса речовини галактики</a:t>
                          </a:r>
                          <a:endParaRPr lang="ru-RU" sz="3600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11"/>
                          <a:stretch>
                            <a:fillRect l="-215341" t="-401481" r="-227" b="-120741"/>
                          </a:stretch>
                        </a:blipFill>
                      </a:tcPr>
                    </a:tc>
                  </a:tr>
                  <a:tr h="82296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360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Відстань від центру галактики до Сонячної системи</a:t>
                          </a:r>
                          <a:endParaRPr lang="ru-RU" sz="36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3600" dirty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75 тис. світлових років</a:t>
                          </a:r>
                          <a:endParaRPr lang="ru-RU" sz="3600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4" name="Прямоугольник 13"/>
          <p:cNvSpPr/>
          <p:nvPr/>
        </p:nvSpPr>
        <p:spPr>
          <a:xfrm>
            <a:off x="14782800" y="8834711"/>
            <a:ext cx="2666978" cy="9874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Слайд </a:t>
            </a:r>
            <a:r>
              <a:rPr lang="uk-UA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00200" y="1450327"/>
            <a:ext cx="15316200" cy="125477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 smtClean="0"/>
              <a:t>Підсумкова таблиця  по розрахункам нової галактики  </a:t>
            </a:r>
            <a:r>
              <a:rPr lang="en-AU" sz="4000" dirty="0"/>
              <a:t>Milkomeda</a:t>
            </a:r>
            <a:endParaRPr lang="ru-RU" sz="4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6019800" y="-1773627"/>
            <a:ext cx="8827773" cy="82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0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4492536" y="8640340"/>
            <a:ext cx="514538" cy="691921"/>
          </a:xfrm>
          <a:custGeom>
            <a:avLst/>
            <a:gdLst/>
            <a:ahLst/>
            <a:cxnLst/>
            <a:rect l="l" t="t" r="r" b="b"/>
            <a:pathLst>
              <a:path w="514538" h="691921">
                <a:moveTo>
                  <a:pt x="0" y="0"/>
                </a:moveTo>
                <a:lnTo>
                  <a:pt x="514538" y="0"/>
                </a:lnTo>
                <a:lnTo>
                  <a:pt x="514538" y="691921"/>
                </a:lnTo>
                <a:lnTo>
                  <a:pt x="0" y="6919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929638" y="7847961"/>
            <a:ext cx="1790274" cy="1789155"/>
          </a:xfrm>
          <a:custGeom>
            <a:avLst/>
            <a:gdLst/>
            <a:ahLst/>
            <a:cxnLst/>
            <a:rect l="l" t="t" r="r" b="b"/>
            <a:pathLst>
              <a:path w="1790274" h="1789155">
                <a:moveTo>
                  <a:pt x="0" y="0"/>
                </a:moveTo>
                <a:lnTo>
                  <a:pt x="1790273" y="0"/>
                </a:lnTo>
                <a:lnTo>
                  <a:pt x="1790273" y="1789155"/>
                </a:lnTo>
                <a:lnTo>
                  <a:pt x="0" y="17891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508295" y="202233"/>
            <a:ext cx="637205" cy="637205"/>
          </a:xfrm>
          <a:custGeom>
            <a:avLst/>
            <a:gdLst/>
            <a:ahLst/>
            <a:cxnLst/>
            <a:rect l="l" t="t" r="r" b="b"/>
            <a:pathLst>
              <a:path w="637205" h="637205">
                <a:moveTo>
                  <a:pt x="0" y="0"/>
                </a:moveTo>
                <a:lnTo>
                  <a:pt x="637205" y="0"/>
                </a:lnTo>
                <a:lnTo>
                  <a:pt x="637205" y="637205"/>
                </a:lnTo>
                <a:lnTo>
                  <a:pt x="0" y="6372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214508" y="1740210"/>
            <a:ext cx="657460" cy="65746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2824775" y="7755070"/>
            <a:ext cx="928221" cy="9874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719660" y="3974676"/>
            <a:ext cx="495969" cy="49596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660658" y="1219152"/>
            <a:ext cx="6241766" cy="1366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50"/>
              </a:lnSpc>
            </a:pPr>
            <a:r>
              <a:rPr lang="en-US" sz="7500" dirty="0">
                <a:solidFill>
                  <a:srgbClr val="FFFFFF"/>
                </a:solidFill>
                <a:latin typeface="TAN Pearl"/>
              </a:rPr>
              <a:t> </a:t>
            </a:r>
            <a:r>
              <a:rPr lang="en-US" sz="7500" dirty="0" smtClean="0">
                <a:solidFill>
                  <a:srgbClr val="FFFFFF"/>
                </a:solidFill>
                <a:latin typeface="TAN Pearl"/>
              </a:rPr>
              <a:t>ВИСНОВОК</a:t>
            </a:r>
            <a:endParaRPr lang="en-US" sz="7500" dirty="0">
              <a:solidFill>
                <a:srgbClr val="FFFFFF"/>
              </a:solidFill>
              <a:latin typeface="TAN Pearl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04801" y="3556536"/>
            <a:ext cx="17449800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</a:pPr>
            <a:r>
              <a:rPr lang="uk-UA" sz="3200" dirty="0" smtClean="0">
                <a:solidFill>
                  <a:srgbClr val="FFFFFF"/>
                </a:solidFill>
                <a:latin typeface="Helios Extended"/>
              </a:rPr>
              <a:t>У своїй роботі я дослідила зіткнення і злиття галактик, особливо Чумацького Шляху та галактики Андромеди. Дізналася про процес злиття галактик та приклади вже злитих галактик, таких як: Великий Гарбуз, Космічний Трикутник, Антени та Миші. Наша Галактика і Андромеда зближуються зі швидкістю 100-140 км/с і зіткнуться через 4 млрд. років. Під час зіткнення нічого страшного з Сонцем не станеться, але виживання людської цивілізації може бути неможливим через магнітні бурі та перетворення Сонця на Червоний гігант.</a:t>
            </a:r>
            <a:endParaRPr lang="uk-UA" sz="3200" dirty="0">
              <a:solidFill>
                <a:srgbClr val="FFFFFF"/>
              </a:solidFill>
              <a:latin typeface="Helios Extended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7259300" y="202233"/>
            <a:ext cx="637205" cy="637205"/>
          </a:xfrm>
          <a:custGeom>
            <a:avLst/>
            <a:gdLst/>
            <a:ahLst/>
            <a:cxnLst/>
            <a:rect l="l" t="t" r="r" b="b"/>
            <a:pathLst>
              <a:path w="637205" h="637205">
                <a:moveTo>
                  <a:pt x="0" y="0"/>
                </a:moveTo>
                <a:lnTo>
                  <a:pt x="637205" y="0"/>
                </a:lnTo>
                <a:lnTo>
                  <a:pt x="637205" y="637205"/>
                </a:lnTo>
                <a:lnTo>
                  <a:pt x="0" y="6372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112163" y="9018398"/>
            <a:ext cx="637205" cy="637205"/>
          </a:xfrm>
          <a:custGeom>
            <a:avLst/>
            <a:gdLst/>
            <a:ahLst/>
            <a:cxnLst/>
            <a:rect l="l" t="t" r="r" b="b"/>
            <a:pathLst>
              <a:path w="637205" h="637205">
                <a:moveTo>
                  <a:pt x="0" y="0"/>
                </a:moveTo>
                <a:lnTo>
                  <a:pt x="637206" y="0"/>
                </a:lnTo>
                <a:lnTo>
                  <a:pt x="637206" y="637206"/>
                </a:lnTo>
                <a:lnTo>
                  <a:pt x="0" y="6372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451630" y="8423937"/>
            <a:ext cx="637205" cy="637205"/>
          </a:xfrm>
          <a:custGeom>
            <a:avLst/>
            <a:gdLst/>
            <a:ahLst/>
            <a:cxnLst/>
            <a:rect l="l" t="t" r="r" b="b"/>
            <a:pathLst>
              <a:path w="637205" h="637205">
                <a:moveTo>
                  <a:pt x="0" y="0"/>
                </a:moveTo>
                <a:lnTo>
                  <a:pt x="637206" y="0"/>
                </a:lnTo>
                <a:lnTo>
                  <a:pt x="637206" y="637206"/>
                </a:lnTo>
                <a:lnTo>
                  <a:pt x="0" y="6372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Прямоугольник 15"/>
          <p:cNvSpPr/>
          <p:nvPr/>
        </p:nvSpPr>
        <p:spPr>
          <a:xfrm>
            <a:off x="15065508" y="9111242"/>
            <a:ext cx="2438400" cy="9874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Слайд </a:t>
            </a:r>
            <a:r>
              <a:rPr lang="uk-UA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1760" y="391040"/>
            <a:ext cx="4797049" cy="269834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573000" y="460123"/>
            <a:ext cx="4572000" cy="26292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8200" y="723901"/>
            <a:ext cx="16611600" cy="8512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СПИСОК ВИКОРИСТАНИХ ДЖЕРЕЛ</a:t>
            </a:r>
            <a:endParaRPr lang="ru-RU" sz="4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Еволюція галактики. - [Електронний ресурс]. – Режим доступу: </a:t>
            </a:r>
            <a:r>
              <a:rPr lang="uk-UA" sz="20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https://science.nasa.gov/universe/galaxies/evolution/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Зіткнення галактик Чумацький Шлях і Туманність Андромеди. - [Електронний ресурс]. – Режим доступу: </a:t>
            </a:r>
            <a:r>
              <a:rPr lang="uk-UA" sz="20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http://surl.li/sjibw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 відбувається злиття галактик. - [Електронний ресурс]. – Режим доступу: </a:t>
            </a:r>
            <a:r>
              <a:rPr lang="uk-UA" sz="20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https://universemagazine.com/yak-vidbuvayetsya-zlyttya-galaktyk/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Злиття галактик та активні галактичні ядра. - [Електронний ресурс]. – Режим доступу: </a:t>
            </a:r>
            <a:r>
              <a:rPr lang="uk-UA" sz="20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http://surl.li/sjieb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NASA показало приголомшливе злиття двох галактик. - [Електронний ресурс]. – Режим доступу: </a:t>
            </a:r>
            <a:r>
              <a:rPr lang="uk-UA" sz="20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https://tsn.ua/nauka_it/nasa-pokazalo-prigolomshlive-zlittya-dvoh-galaktik-foto-2493829.html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Злиття трьох галактик. - [Електронний ресурс]. – Режим доступу: </a:t>
            </a:r>
            <a:r>
              <a:rPr lang="uk-UA" sz="20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https://texty.org.ua/fragments/109021/foto-dnya-zlyttya-troh-halaktyk/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Маса Галактики. - [Електронний ресурс]. – Режим доступу: </a:t>
            </a:r>
            <a:r>
              <a:rPr lang="uk-UA" sz="20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http://surl.li/sjjep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Галактики // Астрономічний енциклопедичний словник / за </a:t>
            </a:r>
            <a:r>
              <a:rPr lang="uk-UA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заг</a:t>
            </a: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ред. І. А. </a:t>
            </a:r>
            <a:r>
              <a:rPr lang="uk-UA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Климишина</a:t>
            </a: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А. О. Корсунь. — Львів : </a:t>
            </a:r>
            <a:r>
              <a:rPr lang="uk-UA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Голов</a:t>
            </a: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астроном. обсерваторія НАН України : Львів. </a:t>
            </a:r>
            <a:r>
              <a:rPr lang="uk-UA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нац</a:t>
            </a: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ун-т ім. Івана Франка, 2003. — С. 90-91. 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Галактика. - [Електронний ресурс]. – Режим доступу: </a:t>
            </a:r>
            <a:r>
              <a:rPr lang="uk-UA" sz="20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https://uk.wikipedia.org/wiki/%D0%93%D0%B0%D0%BB%D0%B0%D0%BA%D1%82%D0%B8%D0%BA%D0%B0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Галактика Андромеди. - [Електронний ресурс]. – Режим доступу: </a:t>
            </a:r>
            <a:r>
              <a:rPr lang="uk-UA" sz="20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http://surl.li/sjjfi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Хаббл сфотографував передбачувану зустріч з галактикою. - [Електронний ресурс]. – Режим доступу: </a:t>
            </a:r>
            <a:r>
              <a:rPr lang="uk-UA" sz="20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https://science.nasa.gov/missions/hubble/hubble-captures-a-suspected-galaxy-encounter/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NASA, Г. Форд (JHU), Г. Іллінгворт (UCSC/LO), М. Клемпін (</a:t>
            </a:r>
            <a:r>
              <a:rPr lang="uk-UA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STScI</a:t>
            </a: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Г. Хартіг (</a:t>
            </a:r>
            <a:r>
              <a:rPr lang="uk-UA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STScI</a:t>
            </a: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наукова команда ACS та ESA . - [Електронний ресурс]. – Режим доступу: </a:t>
            </a:r>
            <a:r>
              <a:rPr lang="uk-UA" sz="20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2"/>
              </a:rPr>
              <a:t>https://science.nasa.gov/mission/hubble/science/science-highlights/galaxy-details-and-mergers/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Хаббл показує зоряний феєрверк, який супроводжує зіткнення галактик. - [Електронний ресурс]. – Режим доступу: </a:t>
            </a:r>
            <a:r>
              <a:rPr lang="uk-UA" sz="20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3"/>
              </a:rPr>
              <a:t>https://hubblesite.org/contents/news-releases/1997/news-1997-34.html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Андрієвський С. М., Кузьменков С. Г., Захожай В. А., Климишин I. А. Загальна астрономія: підручник / С. М. Андрієвський, С. Г. Кузьменков, В. А. Захожай, I. А. Климишин. — Харків : ПромАрт, 2019. — 524 с. 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316200" y="8841060"/>
            <a:ext cx="2362200" cy="9874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Слайд </a:t>
            </a:r>
            <a:r>
              <a:rPr lang="uk-UA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282592" y="2903670"/>
            <a:ext cx="3024487" cy="3022597"/>
          </a:xfrm>
          <a:custGeom>
            <a:avLst/>
            <a:gdLst/>
            <a:ahLst/>
            <a:cxnLst/>
            <a:rect l="l" t="t" r="r" b="b"/>
            <a:pathLst>
              <a:path w="3024487" h="3022597">
                <a:moveTo>
                  <a:pt x="0" y="0"/>
                </a:moveTo>
                <a:lnTo>
                  <a:pt x="3024487" y="0"/>
                </a:lnTo>
                <a:lnTo>
                  <a:pt x="3024487" y="3022596"/>
                </a:lnTo>
                <a:lnTo>
                  <a:pt x="0" y="30225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85563" y="2415621"/>
            <a:ext cx="976708" cy="976098"/>
          </a:xfrm>
          <a:custGeom>
            <a:avLst/>
            <a:gdLst/>
            <a:ahLst/>
            <a:cxnLst/>
            <a:rect l="l" t="t" r="r" b="b"/>
            <a:pathLst>
              <a:path w="976708" h="976098">
                <a:moveTo>
                  <a:pt x="0" y="0"/>
                </a:moveTo>
                <a:lnTo>
                  <a:pt x="976708" y="0"/>
                </a:lnTo>
                <a:lnTo>
                  <a:pt x="976708" y="976097"/>
                </a:lnTo>
                <a:lnTo>
                  <a:pt x="0" y="9760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53862" y="3090560"/>
            <a:ext cx="657460" cy="65746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938890" y="5467583"/>
            <a:ext cx="4299977" cy="3943117"/>
          </a:xfrm>
          <a:custGeom>
            <a:avLst/>
            <a:gdLst/>
            <a:ahLst/>
            <a:cxnLst/>
            <a:rect l="l" t="t" r="r" b="b"/>
            <a:pathLst>
              <a:path w="7764795" h="7510675">
                <a:moveTo>
                  <a:pt x="0" y="0"/>
                </a:moveTo>
                <a:lnTo>
                  <a:pt x="7764795" y="0"/>
                </a:lnTo>
                <a:lnTo>
                  <a:pt x="7764795" y="7510675"/>
                </a:lnTo>
                <a:lnTo>
                  <a:pt x="0" y="75106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044439" y="-3231961"/>
            <a:ext cx="5903280" cy="5721583"/>
          </a:xfrm>
          <a:custGeom>
            <a:avLst/>
            <a:gdLst/>
            <a:ahLst/>
            <a:cxnLst/>
            <a:rect l="l" t="t" r="r" b="b"/>
            <a:pathLst>
              <a:path w="5903280" h="5721583">
                <a:moveTo>
                  <a:pt x="0" y="0"/>
                </a:moveTo>
                <a:lnTo>
                  <a:pt x="5903280" y="0"/>
                </a:lnTo>
                <a:lnTo>
                  <a:pt x="5903280" y="5721584"/>
                </a:lnTo>
                <a:lnTo>
                  <a:pt x="0" y="57215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201333">
            <a:off x="8446489" y="1743411"/>
            <a:ext cx="5892304" cy="6276756"/>
          </a:xfrm>
          <a:custGeom>
            <a:avLst/>
            <a:gdLst/>
            <a:ahLst/>
            <a:cxnLst/>
            <a:rect l="l" t="t" r="r" b="b"/>
            <a:pathLst>
              <a:path w="5892304" h="6276756">
                <a:moveTo>
                  <a:pt x="0" y="0"/>
                </a:moveTo>
                <a:lnTo>
                  <a:pt x="5892304" y="0"/>
                </a:lnTo>
                <a:lnTo>
                  <a:pt x="5892304" y="6276756"/>
                </a:lnTo>
                <a:lnTo>
                  <a:pt x="0" y="62767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293982" y="-754365"/>
            <a:ext cx="4645363" cy="4502384"/>
          </a:xfrm>
          <a:custGeom>
            <a:avLst/>
            <a:gdLst/>
            <a:ahLst/>
            <a:cxnLst/>
            <a:rect l="l" t="t" r="r" b="b"/>
            <a:pathLst>
              <a:path w="4645363" h="4502384">
                <a:moveTo>
                  <a:pt x="0" y="0"/>
                </a:moveTo>
                <a:lnTo>
                  <a:pt x="4645364" y="0"/>
                </a:lnTo>
                <a:lnTo>
                  <a:pt x="4645364" y="4502385"/>
                </a:lnTo>
                <a:lnTo>
                  <a:pt x="0" y="45023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1392641" y="5881517"/>
            <a:ext cx="5218681" cy="1533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8000">
                <a:solidFill>
                  <a:srgbClr val="FFFFFF"/>
                </a:solidFill>
                <a:latin typeface="TAN Pearl"/>
              </a:rPr>
              <a:t>ЗА УВАГУ!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957470" y="8422821"/>
            <a:ext cx="8044511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359"/>
              </a:lnSpc>
              <a:spcBef>
                <a:spcPct val="0"/>
              </a:spcBef>
            </a:pPr>
            <a:r>
              <a:rPr lang="en-US" sz="2799" dirty="0">
                <a:solidFill>
                  <a:srgbClr val="FFFFFF"/>
                </a:solidFill>
                <a:latin typeface="Helios Extended"/>
              </a:rPr>
              <a:t>ВИВЧАТИ АСТРОНОМІЮ - ВЕСЕЛО!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470489" y="1858194"/>
            <a:ext cx="5225613" cy="1533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8000">
                <a:solidFill>
                  <a:srgbClr val="FFFFFF"/>
                </a:solidFill>
                <a:latin typeface="TAN Pearl"/>
              </a:rPr>
              <a:t>ДЯКУЮ</a:t>
            </a:r>
          </a:p>
        </p:txBody>
      </p:sp>
      <p:sp>
        <p:nvSpPr>
          <p:cNvPr id="13" name="Freeform 13"/>
          <p:cNvSpPr/>
          <p:nvPr/>
        </p:nvSpPr>
        <p:spPr>
          <a:xfrm>
            <a:off x="6699718" y="659631"/>
            <a:ext cx="976708" cy="976098"/>
          </a:xfrm>
          <a:custGeom>
            <a:avLst/>
            <a:gdLst/>
            <a:ahLst/>
            <a:cxnLst/>
            <a:rect l="l" t="t" r="r" b="b"/>
            <a:pathLst>
              <a:path w="976708" h="976098">
                <a:moveTo>
                  <a:pt x="0" y="0"/>
                </a:moveTo>
                <a:lnTo>
                  <a:pt x="976708" y="0"/>
                </a:lnTo>
                <a:lnTo>
                  <a:pt x="976708" y="976097"/>
                </a:lnTo>
                <a:lnTo>
                  <a:pt x="0" y="9760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074248" y="4414968"/>
            <a:ext cx="976708" cy="976098"/>
          </a:xfrm>
          <a:custGeom>
            <a:avLst/>
            <a:gdLst/>
            <a:ahLst/>
            <a:cxnLst/>
            <a:rect l="l" t="t" r="r" b="b"/>
            <a:pathLst>
              <a:path w="976708" h="976098">
                <a:moveTo>
                  <a:pt x="0" y="0"/>
                </a:moveTo>
                <a:lnTo>
                  <a:pt x="976708" y="0"/>
                </a:lnTo>
                <a:lnTo>
                  <a:pt x="976708" y="976097"/>
                </a:lnTo>
                <a:lnTo>
                  <a:pt x="0" y="9760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904287" y="659631"/>
            <a:ext cx="976708" cy="976098"/>
          </a:xfrm>
          <a:custGeom>
            <a:avLst/>
            <a:gdLst/>
            <a:ahLst/>
            <a:cxnLst/>
            <a:rect l="l" t="t" r="r" b="b"/>
            <a:pathLst>
              <a:path w="976708" h="976098">
                <a:moveTo>
                  <a:pt x="0" y="0"/>
                </a:moveTo>
                <a:lnTo>
                  <a:pt x="976708" y="0"/>
                </a:lnTo>
                <a:lnTo>
                  <a:pt x="976708" y="976097"/>
                </a:lnTo>
                <a:lnTo>
                  <a:pt x="0" y="9760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6" name="Прямоугольник 15"/>
          <p:cNvSpPr/>
          <p:nvPr/>
        </p:nvSpPr>
        <p:spPr>
          <a:xfrm>
            <a:off x="15316200" y="8841060"/>
            <a:ext cx="2362200" cy="9874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Слайд </a:t>
            </a:r>
            <a:r>
              <a:rPr lang="uk-UA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781238" y="5807728"/>
            <a:ext cx="514538" cy="691921"/>
          </a:xfrm>
          <a:custGeom>
            <a:avLst/>
            <a:gdLst/>
            <a:ahLst/>
            <a:cxnLst/>
            <a:rect l="l" t="t" r="r" b="b"/>
            <a:pathLst>
              <a:path w="514538" h="691921">
                <a:moveTo>
                  <a:pt x="0" y="0"/>
                </a:moveTo>
                <a:lnTo>
                  <a:pt x="514538" y="0"/>
                </a:lnTo>
                <a:lnTo>
                  <a:pt x="514538" y="691921"/>
                </a:lnTo>
                <a:lnTo>
                  <a:pt x="0" y="6919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6772" y="1503092"/>
            <a:ext cx="1790274" cy="1789155"/>
          </a:xfrm>
          <a:custGeom>
            <a:avLst/>
            <a:gdLst/>
            <a:ahLst/>
            <a:cxnLst/>
            <a:rect l="l" t="t" r="r" b="b"/>
            <a:pathLst>
              <a:path w="1790274" h="1789155">
                <a:moveTo>
                  <a:pt x="0" y="0"/>
                </a:moveTo>
                <a:lnTo>
                  <a:pt x="1790273" y="0"/>
                </a:lnTo>
                <a:lnTo>
                  <a:pt x="1790273" y="1789155"/>
                </a:lnTo>
                <a:lnTo>
                  <a:pt x="0" y="17891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259300" y="338595"/>
            <a:ext cx="637205" cy="637205"/>
          </a:xfrm>
          <a:custGeom>
            <a:avLst/>
            <a:gdLst/>
            <a:ahLst/>
            <a:cxnLst/>
            <a:rect l="l" t="t" r="r" b="b"/>
            <a:pathLst>
              <a:path w="637205" h="637205">
                <a:moveTo>
                  <a:pt x="0" y="0"/>
                </a:moveTo>
                <a:lnTo>
                  <a:pt x="637205" y="0"/>
                </a:lnTo>
                <a:lnTo>
                  <a:pt x="637205" y="637206"/>
                </a:lnTo>
                <a:lnTo>
                  <a:pt x="0" y="6372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214508" y="1740210"/>
            <a:ext cx="657460" cy="65746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64589" y="8668135"/>
            <a:ext cx="928221" cy="9874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577237" y="3969801"/>
            <a:ext cx="495969" cy="49596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977481" y="0"/>
            <a:ext cx="3409519" cy="2898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50"/>
              </a:lnSpc>
            </a:pPr>
            <a:r>
              <a:rPr lang="en-US" sz="7500" dirty="0">
                <a:solidFill>
                  <a:srgbClr val="FFFFFF"/>
                </a:solidFill>
                <a:latin typeface="TAN Pearl"/>
              </a:rPr>
              <a:t>ВСТУП</a:t>
            </a:r>
          </a:p>
          <a:p>
            <a:pPr algn="ctr">
              <a:lnSpc>
                <a:spcPts val="11250"/>
              </a:lnSpc>
            </a:pPr>
            <a:endParaRPr lang="en-US" sz="7500" dirty="0">
              <a:solidFill>
                <a:srgbClr val="FFFFFF"/>
              </a:solidFill>
              <a:latin typeface="TAN Pearl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045036" y="9258300"/>
            <a:ext cx="637205" cy="637205"/>
          </a:xfrm>
          <a:custGeom>
            <a:avLst/>
            <a:gdLst/>
            <a:ahLst/>
            <a:cxnLst/>
            <a:rect l="l" t="t" r="r" b="b"/>
            <a:pathLst>
              <a:path w="637205" h="637205">
                <a:moveTo>
                  <a:pt x="0" y="0"/>
                </a:moveTo>
                <a:lnTo>
                  <a:pt x="637205" y="0"/>
                </a:lnTo>
                <a:lnTo>
                  <a:pt x="637205" y="637205"/>
                </a:lnTo>
                <a:lnTo>
                  <a:pt x="0" y="6372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000844" y="8668135"/>
            <a:ext cx="637205" cy="637205"/>
          </a:xfrm>
          <a:custGeom>
            <a:avLst/>
            <a:gdLst/>
            <a:ahLst/>
            <a:cxnLst/>
            <a:rect l="l" t="t" r="r" b="b"/>
            <a:pathLst>
              <a:path w="637205" h="637205">
                <a:moveTo>
                  <a:pt x="0" y="0"/>
                </a:moveTo>
                <a:lnTo>
                  <a:pt x="637206" y="0"/>
                </a:lnTo>
                <a:lnTo>
                  <a:pt x="637206" y="637205"/>
                </a:lnTo>
                <a:lnTo>
                  <a:pt x="0" y="6372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286000" y="557237"/>
            <a:ext cx="637205" cy="637205"/>
          </a:xfrm>
          <a:custGeom>
            <a:avLst/>
            <a:gdLst/>
            <a:ahLst/>
            <a:cxnLst/>
            <a:rect l="l" t="t" r="r" b="b"/>
            <a:pathLst>
              <a:path w="637205" h="637205">
                <a:moveTo>
                  <a:pt x="0" y="0"/>
                </a:moveTo>
                <a:lnTo>
                  <a:pt x="637205" y="0"/>
                </a:lnTo>
                <a:lnTo>
                  <a:pt x="637205" y="637206"/>
                </a:lnTo>
                <a:lnTo>
                  <a:pt x="0" y="6372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543238" y="1425838"/>
            <a:ext cx="15220762" cy="7386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640"/>
              </a:lnSpc>
            </a:pPr>
            <a:r>
              <a:rPr lang="uk-UA" sz="3600" dirty="0" smtClean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 дослідження:</a:t>
            </a:r>
            <a:r>
              <a:rPr lang="en-US" sz="36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уточнення та розширення знань про процеси злиття галактик для подальших досліджень </a:t>
            </a:r>
            <a:r>
              <a:rPr lang="en-US" sz="36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sz="36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галактичній астрономії та космології</a:t>
            </a:r>
            <a:r>
              <a:rPr lang="en-US" sz="36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60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3640"/>
              </a:lnSpc>
            </a:pPr>
            <a:endParaRPr lang="uk-UA" sz="360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3640"/>
              </a:lnSpc>
            </a:pPr>
            <a:r>
              <a:rPr lang="uk-UA" sz="3600" dirty="0" smtClean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3600" dirty="0" smtClean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600" dirty="0">
              <a:solidFill>
                <a:srgbClr val="FF9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3640"/>
              </a:lnSpc>
            </a:pPr>
            <a:r>
              <a:rPr lang="ru-RU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	</a:t>
            </a:r>
            <a:r>
              <a:rPr lang="uk-UA" sz="36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Вивчити явище зіткнення та злиття галактик.</a:t>
            </a:r>
          </a:p>
          <a:p>
            <a:pPr algn="just">
              <a:lnSpc>
                <a:spcPts val="3640"/>
              </a:lnSpc>
            </a:pPr>
            <a:r>
              <a:rPr lang="uk-UA" sz="36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	Дізнатися, що відомо з цієї теми на даний момент, та яка історія вивчення астрономами цього явища.</a:t>
            </a:r>
          </a:p>
          <a:p>
            <a:pPr algn="just">
              <a:lnSpc>
                <a:spcPts val="3640"/>
              </a:lnSpc>
            </a:pPr>
            <a:r>
              <a:rPr lang="uk-UA" sz="36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	З’ясувати, які  галактики зазнають зіткнення та злиття на даний момент.</a:t>
            </a:r>
          </a:p>
          <a:p>
            <a:pPr algn="just">
              <a:lnSpc>
                <a:spcPts val="3640"/>
              </a:lnSpc>
            </a:pPr>
            <a:r>
              <a:rPr lang="ru-RU" sz="36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	</a:t>
            </a:r>
            <a:r>
              <a:rPr lang="uk-UA" sz="36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Проаналізувати процеси, що будуть відбуватися при зіткненні та злитті Чумацького Шляху та Андромеди.</a:t>
            </a:r>
          </a:p>
          <a:p>
            <a:pPr marL="742950" indent="-742950" algn="just">
              <a:lnSpc>
                <a:spcPts val="3640"/>
              </a:lnSpc>
              <a:buAutoNum type="arabicPeriod" startAt="5"/>
            </a:pPr>
            <a:r>
              <a:rPr lang="uk-UA" sz="36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Розрахувати кількість зірок у новій галактиці та інші параметри цієї галактики.</a:t>
            </a:r>
          </a:p>
          <a:p>
            <a:pPr algn="just">
              <a:lnSpc>
                <a:spcPts val="3640"/>
              </a:lnSpc>
            </a:pPr>
            <a:endParaRPr lang="ru-RU" sz="36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3640"/>
              </a:lnSpc>
            </a:pPr>
            <a:r>
              <a:rPr lang="uk-UA" sz="3600" dirty="0" smtClean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Об’єктом дослідження </a:t>
            </a:r>
            <a:r>
              <a:rPr lang="uk-UA" sz="36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 зіткнення та злиття галактик, </a:t>
            </a:r>
          </a:p>
          <a:p>
            <a:pPr algn="just">
              <a:lnSpc>
                <a:spcPts val="3640"/>
              </a:lnSpc>
            </a:pPr>
            <a:r>
              <a:rPr lang="uk-UA" sz="3600" dirty="0" smtClean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предметом </a:t>
            </a:r>
            <a:r>
              <a:rPr lang="uk-UA" sz="36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галактики Чумацький Шлях та Андромеда як претенденти на скоре злиття</a:t>
            </a:r>
            <a:r>
              <a:rPr lang="ru-RU" sz="36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5392400" y="8668135"/>
            <a:ext cx="2133600" cy="9874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Слайд 2</a:t>
            </a:r>
            <a:endParaRPr 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36751" y="1368516"/>
            <a:ext cx="485608" cy="653017"/>
          </a:xfrm>
          <a:custGeom>
            <a:avLst/>
            <a:gdLst/>
            <a:ahLst/>
            <a:cxnLst/>
            <a:rect l="l" t="t" r="r" b="b"/>
            <a:pathLst>
              <a:path w="485608" h="653017">
                <a:moveTo>
                  <a:pt x="0" y="0"/>
                </a:moveTo>
                <a:lnTo>
                  <a:pt x="485607" y="0"/>
                </a:lnTo>
                <a:lnTo>
                  <a:pt x="485607" y="653018"/>
                </a:lnTo>
                <a:lnTo>
                  <a:pt x="0" y="653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38509" y="1161347"/>
            <a:ext cx="421627" cy="421627"/>
          </a:xfrm>
          <a:custGeom>
            <a:avLst/>
            <a:gdLst/>
            <a:ahLst/>
            <a:cxnLst/>
            <a:rect l="l" t="t" r="r" b="b"/>
            <a:pathLst>
              <a:path w="421627" h="421627">
                <a:moveTo>
                  <a:pt x="0" y="0"/>
                </a:moveTo>
                <a:lnTo>
                  <a:pt x="421627" y="0"/>
                </a:lnTo>
                <a:lnTo>
                  <a:pt x="421627" y="421626"/>
                </a:lnTo>
                <a:lnTo>
                  <a:pt x="0" y="421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151784" y="1829883"/>
            <a:ext cx="1066802" cy="953004"/>
          </a:xfrm>
          <a:custGeom>
            <a:avLst/>
            <a:gdLst/>
            <a:ahLst/>
            <a:cxnLst/>
            <a:rect l="l" t="t" r="r" b="b"/>
            <a:pathLst>
              <a:path w="281085" h="281085">
                <a:moveTo>
                  <a:pt x="0" y="0"/>
                </a:moveTo>
                <a:lnTo>
                  <a:pt x="281085" y="0"/>
                </a:lnTo>
                <a:lnTo>
                  <a:pt x="281085" y="281085"/>
                </a:lnTo>
                <a:lnTo>
                  <a:pt x="0" y="2810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593533" y="3278790"/>
            <a:ext cx="1514451" cy="1512558"/>
          </a:xfrm>
          <a:custGeom>
            <a:avLst/>
            <a:gdLst/>
            <a:ahLst/>
            <a:cxnLst/>
            <a:rect l="l" t="t" r="r" b="b"/>
            <a:pathLst>
              <a:path w="1514451" h="1512558">
                <a:moveTo>
                  <a:pt x="0" y="0"/>
                </a:moveTo>
                <a:lnTo>
                  <a:pt x="1514452" y="0"/>
                </a:lnTo>
                <a:lnTo>
                  <a:pt x="1514452" y="1512558"/>
                </a:lnTo>
                <a:lnTo>
                  <a:pt x="0" y="15125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7259300" y="688884"/>
            <a:ext cx="666889" cy="679632"/>
          </a:xfrm>
          <a:custGeom>
            <a:avLst/>
            <a:gdLst/>
            <a:ahLst/>
            <a:cxnLst/>
            <a:rect l="l" t="t" r="r" b="b"/>
            <a:pathLst>
              <a:path w="666889" h="679632">
                <a:moveTo>
                  <a:pt x="0" y="0"/>
                </a:moveTo>
                <a:lnTo>
                  <a:pt x="666889" y="0"/>
                </a:lnTo>
                <a:lnTo>
                  <a:pt x="666889" y="679632"/>
                </a:lnTo>
                <a:lnTo>
                  <a:pt x="0" y="6796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347313" y="2152627"/>
            <a:ext cx="2578876" cy="2499501"/>
          </a:xfrm>
          <a:custGeom>
            <a:avLst/>
            <a:gdLst/>
            <a:ahLst/>
            <a:cxnLst/>
            <a:rect l="l" t="t" r="r" b="b"/>
            <a:pathLst>
              <a:path w="2578876" h="2499501">
                <a:moveTo>
                  <a:pt x="0" y="0"/>
                </a:moveTo>
                <a:lnTo>
                  <a:pt x="2578876" y="0"/>
                </a:lnTo>
                <a:lnTo>
                  <a:pt x="2578876" y="2499501"/>
                </a:lnTo>
                <a:lnTo>
                  <a:pt x="0" y="24995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414157" y="1447667"/>
            <a:ext cx="1150664" cy="1115247"/>
          </a:xfrm>
          <a:custGeom>
            <a:avLst/>
            <a:gdLst/>
            <a:ahLst/>
            <a:cxnLst/>
            <a:rect l="l" t="t" r="r" b="b"/>
            <a:pathLst>
              <a:path w="1150664" h="1115247">
                <a:moveTo>
                  <a:pt x="0" y="0"/>
                </a:moveTo>
                <a:lnTo>
                  <a:pt x="1150664" y="0"/>
                </a:lnTo>
                <a:lnTo>
                  <a:pt x="1150664" y="1115247"/>
                </a:lnTo>
                <a:lnTo>
                  <a:pt x="0" y="11152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129805" y="4611496"/>
            <a:ext cx="435016" cy="421627"/>
          </a:xfrm>
          <a:custGeom>
            <a:avLst/>
            <a:gdLst/>
            <a:ahLst/>
            <a:cxnLst/>
            <a:rect l="l" t="t" r="r" b="b"/>
            <a:pathLst>
              <a:path w="435016" h="421627">
                <a:moveTo>
                  <a:pt x="0" y="0"/>
                </a:moveTo>
                <a:lnTo>
                  <a:pt x="435016" y="0"/>
                </a:lnTo>
                <a:lnTo>
                  <a:pt x="435016" y="421627"/>
                </a:lnTo>
                <a:lnTo>
                  <a:pt x="0" y="4216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041792" y="4990651"/>
            <a:ext cx="435016" cy="421627"/>
          </a:xfrm>
          <a:custGeom>
            <a:avLst/>
            <a:gdLst/>
            <a:ahLst/>
            <a:cxnLst/>
            <a:rect l="l" t="t" r="r" b="b"/>
            <a:pathLst>
              <a:path w="435016" h="421627">
                <a:moveTo>
                  <a:pt x="0" y="0"/>
                </a:moveTo>
                <a:lnTo>
                  <a:pt x="435016" y="0"/>
                </a:lnTo>
                <a:lnTo>
                  <a:pt x="435016" y="421627"/>
                </a:lnTo>
                <a:lnTo>
                  <a:pt x="0" y="4216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592744" y="1909482"/>
            <a:ext cx="435016" cy="421627"/>
          </a:xfrm>
          <a:custGeom>
            <a:avLst/>
            <a:gdLst/>
            <a:ahLst/>
            <a:cxnLst/>
            <a:rect l="l" t="t" r="r" b="b"/>
            <a:pathLst>
              <a:path w="435016" h="421627">
                <a:moveTo>
                  <a:pt x="0" y="0"/>
                </a:moveTo>
                <a:lnTo>
                  <a:pt x="435017" y="0"/>
                </a:lnTo>
                <a:lnTo>
                  <a:pt x="435017" y="421627"/>
                </a:lnTo>
                <a:lnTo>
                  <a:pt x="0" y="4216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028700" y="5721"/>
            <a:ext cx="16230600" cy="2666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000">
                <a:solidFill>
                  <a:srgbClr val="FFFFFF"/>
                </a:solidFill>
                <a:latin typeface="TAN Pearl"/>
              </a:rPr>
              <a:t>КОРОТКІ ВІДОМОСТІ ПРО ГАЛАКТИКИ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97328" y="1919859"/>
            <a:ext cx="12536948" cy="2278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40"/>
              </a:lnSpc>
            </a:pPr>
            <a:r>
              <a:rPr lang="en-US" sz="2600" dirty="0">
                <a:solidFill>
                  <a:srgbClr val="FFFFFF"/>
                </a:solidFill>
                <a:latin typeface="Noto Serif Display"/>
              </a:rPr>
              <a:t>   </a:t>
            </a:r>
            <a:r>
              <a:rPr lang="en-US" sz="2600" dirty="0">
                <a:solidFill>
                  <a:srgbClr val="FF99FF"/>
                </a:solidFill>
                <a:latin typeface="Noto Serif Display Bold"/>
              </a:rPr>
              <a:t> </a:t>
            </a:r>
            <a:r>
              <a:rPr lang="uk-UA" sz="2600" dirty="0" smtClean="0">
                <a:solidFill>
                  <a:srgbClr val="FF99FF"/>
                </a:solidFill>
                <a:latin typeface="Noto Serif Display Bold"/>
              </a:rPr>
              <a:t>Галактика</a:t>
            </a:r>
            <a:r>
              <a:rPr lang="uk-UA" sz="2600" dirty="0" smtClean="0">
                <a:solidFill>
                  <a:srgbClr val="FFFFFF"/>
                </a:solidFill>
                <a:latin typeface="Noto Serif Display"/>
              </a:rPr>
              <a:t> - це система зір, зоряних скупчень, газу, пилу і темної матерії, які обертаються навколо спільного центра мас. Галактика Чумацький Шлях може бути спостережена як довга смуга на небосхилі, густо вкрита зорями. Інші галактики дуже віддалені, і їх відстань вимірюється в мегапарсеках.</a:t>
            </a:r>
            <a:r>
              <a:rPr lang="en-US" sz="2600" dirty="0" smtClean="0">
                <a:solidFill>
                  <a:srgbClr val="FFFFFF"/>
                </a:solidFill>
                <a:latin typeface="Noto Serif Display"/>
              </a:rPr>
              <a:t> </a:t>
            </a:r>
            <a:endParaRPr lang="en-US" sz="2600" dirty="0">
              <a:solidFill>
                <a:srgbClr val="FFFFFF"/>
              </a:solidFill>
              <a:latin typeface="Noto Serif Display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501766" y="6686366"/>
            <a:ext cx="12328072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640"/>
              </a:lnSpc>
            </a:pPr>
            <a:r>
              <a:rPr lang="uk-UA" sz="2600" dirty="0" smtClean="0">
                <a:solidFill>
                  <a:srgbClr val="FF99FF"/>
                </a:solidFill>
                <a:latin typeface="Noto Serif Display Bold"/>
              </a:rPr>
              <a:t>Спостережуваний всесвіт містить близько 2 трильйонів галактик.</a:t>
            </a:r>
            <a:r>
              <a:rPr lang="uk-UA" sz="2600" dirty="0" smtClean="0">
                <a:solidFill>
                  <a:srgbClr val="FFFFFF"/>
                </a:solidFill>
                <a:latin typeface="Noto Serif Display"/>
              </a:rPr>
              <a:t> Галактики розподілені нерівномірно, утворюючи великі групи і порожнечі в просторі. Межі галактик нечіткі, оскільки не можна точно визначити, де закінчується галактика і починається міжгалактичний простір.</a:t>
            </a:r>
            <a:endParaRPr lang="uk-UA" sz="2600" dirty="0">
              <a:solidFill>
                <a:srgbClr val="FFFFFF"/>
              </a:solidFill>
              <a:latin typeface="Noto Serif Display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9"/>
              <p:cNvSpPr txBox="1"/>
              <p:nvPr/>
            </p:nvSpPr>
            <p:spPr>
              <a:xfrm>
                <a:off x="381419" y="4288333"/>
                <a:ext cx="12788656" cy="230832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3640"/>
                  </a:lnSpc>
                </a:pPr>
                <a:r>
                  <a:rPr lang="en-US" sz="2600" dirty="0" smtClean="0">
                    <a:solidFill>
                      <a:srgbClr val="FFFFFF"/>
                    </a:solidFill>
                    <a:latin typeface="Noto Serif Display"/>
                  </a:rPr>
                  <a:t>  </a:t>
                </a:r>
                <a:r>
                  <a:rPr lang="uk-UA" sz="2600" dirty="0" smtClean="0">
                    <a:solidFill>
                      <a:srgbClr val="FF99FF"/>
                    </a:solidFill>
                    <a:latin typeface="Noto Serif Display Bold"/>
                  </a:rPr>
                  <a:t>Галактики класифікуються за формою:</a:t>
                </a:r>
                <a:r>
                  <a:rPr lang="uk-UA" sz="2600" dirty="0" smtClean="0">
                    <a:solidFill>
                      <a:srgbClr val="FFFFFF"/>
                    </a:solidFill>
                    <a:latin typeface="Noto Serif Display"/>
                  </a:rPr>
                  <a:t> на кулясті еліптичні, дискові, спіральні, галактики з перемичкою, карликові і неправильні</a:t>
                </a:r>
                <a:r>
                  <a:rPr lang="en-US" sz="2600" dirty="0" smtClean="0">
                    <a:solidFill>
                      <a:srgbClr val="FFFFFF"/>
                    </a:solidFill>
                    <a:latin typeface="Noto Serif Display"/>
                  </a:rPr>
                  <a:t>.</a:t>
                </a:r>
                <a:r>
                  <a:rPr lang="en-US" sz="2600" dirty="0" smtClean="0">
                    <a:solidFill>
                      <a:srgbClr val="FF99FF"/>
                    </a:solidFill>
                    <a:latin typeface="Noto Serif Display Bold"/>
                  </a:rPr>
                  <a:t> </a:t>
                </a:r>
                <a:endParaRPr lang="uk-UA" sz="2600" dirty="0" smtClean="0">
                  <a:solidFill>
                    <a:srgbClr val="FF99FF"/>
                  </a:solidFill>
                  <a:latin typeface="Noto Serif Display Bold"/>
                </a:endParaRPr>
              </a:p>
              <a:p>
                <a:pPr>
                  <a:lnSpc>
                    <a:spcPts val="3640"/>
                  </a:lnSpc>
                </a:pPr>
                <a:r>
                  <a:rPr lang="uk-UA" sz="2600" dirty="0" smtClean="0">
                    <a:solidFill>
                      <a:srgbClr val="FF99FF"/>
                    </a:solidFill>
                    <a:latin typeface="Noto Serif Display Bold"/>
                  </a:rPr>
                  <a:t>Маса галактик варіюється від</a:t>
                </a:r>
                <a:r>
                  <a:rPr lang="en-US" sz="2600" dirty="0" smtClean="0">
                    <a:solidFill>
                      <a:srgbClr val="FF99FF"/>
                    </a:solidFill>
                    <a:latin typeface="Noto Serif Display Bold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i="1" smtClean="0">
                            <a:solidFill>
                              <a:srgbClr val="FF99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uk-UA" sz="2600" b="0" i="1" smtClean="0">
                            <a:solidFill>
                              <a:srgbClr val="FF99FF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uk-UA" sz="2600" b="0" i="1" smtClean="0">
                            <a:solidFill>
                              <a:srgbClr val="FF99FF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2600" dirty="0" smtClean="0">
                    <a:solidFill>
                      <a:srgbClr val="FF99FF"/>
                    </a:solidFill>
                    <a:latin typeface="Noto Serif Display Bold"/>
                  </a:rPr>
                  <a:t> </a:t>
                </a:r>
                <a:r>
                  <a:rPr lang="uk-UA" sz="2600" dirty="0" smtClean="0">
                    <a:solidFill>
                      <a:srgbClr val="FF99FF"/>
                    </a:solidFill>
                    <a:latin typeface="Noto Serif Display Bold"/>
                  </a:rPr>
                  <a:t>до</a:t>
                </a:r>
                <a:r>
                  <a:rPr lang="en-US" sz="2600" dirty="0" smtClean="0">
                    <a:solidFill>
                      <a:srgbClr val="FF99FF"/>
                    </a:solidFill>
                    <a:latin typeface="Noto Serif Display Bold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i="1" smtClean="0">
                            <a:solidFill>
                              <a:srgbClr val="FF99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uk-UA" sz="2600" b="0" i="1" smtClean="0">
                            <a:solidFill>
                              <a:srgbClr val="FF99FF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uk-UA" sz="2600" b="0" i="1" smtClean="0">
                            <a:solidFill>
                              <a:srgbClr val="FF99FF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</m:sSup>
                  </m:oMath>
                </a14:m>
                <a:r>
                  <a:rPr lang="en-US" sz="2600" dirty="0" smtClean="0">
                    <a:solidFill>
                      <a:srgbClr val="FF99FF"/>
                    </a:solidFill>
                    <a:latin typeface="Noto Serif Display Bold"/>
                  </a:rPr>
                  <a:t> </a:t>
                </a:r>
                <a:r>
                  <a:rPr lang="uk-UA" sz="2600" dirty="0" smtClean="0">
                    <a:solidFill>
                      <a:srgbClr val="FF99FF"/>
                    </a:solidFill>
                    <a:latin typeface="Noto Serif Display Bold"/>
                  </a:rPr>
                  <a:t>мас Сонця, а їх діаметр від 5 до 250 кілопарсеків.</a:t>
                </a:r>
                <a:r>
                  <a:rPr lang="uk-UA" sz="2600" dirty="0" smtClean="0">
                    <a:solidFill>
                      <a:srgbClr val="FFFFFF"/>
                    </a:solidFill>
                    <a:latin typeface="Noto Serif Display"/>
                  </a:rPr>
                  <a:t> Темна матерія, що складає до 90% маси галактик, залишається однією з невирішених проблем</a:t>
                </a:r>
                <a:r>
                  <a:rPr lang="en-US" sz="2600" dirty="0" smtClean="0">
                    <a:solidFill>
                      <a:srgbClr val="FFFFFF"/>
                    </a:solidFill>
                    <a:latin typeface="Noto Serif Display"/>
                  </a:rPr>
                  <a:t>.</a:t>
                </a:r>
                <a:endParaRPr lang="en-US" sz="2600" dirty="0">
                  <a:solidFill>
                    <a:srgbClr val="FFFFFF"/>
                  </a:solidFill>
                  <a:latin typeface="Noto Serif Display"/>
                </a:endParaRPr>
              </a:p>
            </p:txBody>
          </p:sp>
        </mc:Choice>
        <mc:Fallback xmlns="">
          <p:sp>
            <p:nvSpPr>
              <p:cNvPr id="19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419" y="4288333"/>
                <a:ext cx="12788656" cy="2308324"/>
              </a:xfrm>
              <a:prstGeom prst="rect">
                <a:avLst/>
              </a:prstGeom>
              <a:blipFill rotWithShape="0">
                <a:blip r:embed="rId15"/>
                <a:stretch>
                  <a:fillRect l="-1574" t="-2902" r="-95" b="-633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Рисунок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103540" y="4895273"/>
            <a:ext cx="4822649" cy="3302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15392400" y="8668135"/>
            <a:ext cx="2133600" cy="9874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Слайд 3</a:t>
            </a:r>
            <a:endParaRPr 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90096" y="852338"/>
            <a:ext cx="4259974" cy="3603463"/>
          </a:xfrm>
          <a:custGeom>
            <a:avLst/>
            <a:gdLst/>
            <a:ahLst/>
            <a:cxnLst/>
            <a:rect l="l" t="t" r="r" b="b"/>
            <a:pathLst>
              <a:path w="6328222" h="5430498">
                <a:moveTo>
                  <a:pt x="0" y="0"/>
                </a:moveTo>
                <a:lnTo>
                  <a:pt x="6328222" y="0"/>
                </a:lnTo>
                <a:lnTo>
                  <a:pt x="6328222" y="5430498"/>
                </a:lnTo>
                <a:lnTo>
                  <a:pt x="0" y="54304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cap="rnd">
            <a:noFill/>
            <a:prstDash val="sysDot"/>
            <a:round/>
          </a:ln>
        </p:spPr>
      </p:sp>
      <p:sp>
        <p:nvSpPr>
          <p:cNvPr id="4" name="TextBox 4"/>
          <p:cNvSpPr txBox="1"/>
          <p:nvPr/>
        </p:nvSpPr>
        <p:spPr>
          <a:xfrm>
            <a:off x="-578347" y="539597"/>
            <a:ext cx="10869510" cy="2295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</a:pPr>
            <a:r>
              <a:rPr lang="en-US" sz="6000">
                <a:solidFill>
                  <a:srgbClr val="FFFFFF"/>
                </a:solidFill>
                <a:latin typeface="TAN Pearl"/>
              </a:rPr>
              <a:t>Зіткнення галактик як астрономічне явище</a:t>
            </a:r>
          </a:p>
        </p:txBody>
      </p:sp>
      <p:sp>
        <p:nvSpPr>
          <p:cNvPr id="5" name="Freeform 5"/>
          <p:cNvSpPr/>
          <p:nvPr/>
        </p:nvSpPr>
        <p:spPr>
          <a:xfrm>
            <a:off x="12403327" y="8878504"/>
            <a:ext cx="514538" cy="691921"/>
          </a:xfrm>
          <a:custGeom>
            <a:avLst/>
            <a:gdLst/>
            <a:ahLst/>
            <a:cxnLst/>
            <a:rect l="l" t="t" r="r" b="b"/>
            <a:pathLst>
              <a:path w="514538" h="691921">
                <a:moveTo>
                  <a:pt x="0" y="0"/>
                </a:moveTo>
                <a:lnTo>
                  <a:pt x="514537" y="0"/>
                </a:lnTo>
                <a:lnTo>
                  <a:pt x="514537" y="691921"/>
                </a:lnTo>
                <a:lnTo>
                  <a:pt x="0" y="6919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16599" y="1536693"/>
            <a:ext cx="889895" cy="889895"/>
          </a:xfrm>
          <a:custGeom>
            <a:avLst/>
            <a:gdLst/>
            <a:ahLst/>
            <a:cxnLst/>
            <a:rect l="l" t="t" r="r" b="b"/>
            <a:pathLst>
              <a:path w="889895" h="889895">
                <a:moveTo>
                  <a:pt x="0" y="0"/>
                </a:moveTo>
                <a:lnTo>
                  <a:pt x="889895" y="0"/>
                </a:lnTo>
                <a:lnTo>
                  <a:pt x="889895" y="889895"/>
                </a:lnTo>
                <a:lnTo>
                  <a:pt x="0" y="8898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448896" y="8904898"/>
            <a:ext cx="889895" cy="889895"/>
          </a:xfrm>
          <a:custGeom>
            <a:avLst/>
            <a:gdLst/>
            <a:ahLst/>
            <a:cxnLst/>
            <a:rect l="l" t="t" r="r" b="b"/>
            <a:pathLst>
              <a:path w="889895" h="889895">
                <a:moveTo>
                  <a:pt x="0" y="0"/>
                </a:moveTo>
                <a:lnTo>
                  <a:pt x="889894" y="0"/>
                </a:lnTo>
                <a:lnTo>
                  <a:pt x="889894" y="889895"/>
                </a:lnTo>
                <a:lnTo>
                  <a:pt x="0" y="8898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559330" y="-345960"/>
            <a:ext cx="514538" cy="691921"/>
          </a:xfrm>
          <a:custGeom>
            <a:avLst/>
            <a:gdLst/>
            <a:ahLst/>
            <a:cxnLst/>
            <a:rect l="l" t="t" r="r" b="b"/>
            <a:pathLst>
              <a:path w="514538" h="691921">
                <a:moveTo>
                  <a:pt x="0" y="0"/>
                </a:moveTo>
                <a:lnTo>
                  <a:pt x="514538" y="0"/>
                </a:lnTo>
                <a:lnTo>
                  <a:pt x="514538" y="691920"/>
                </a:lnTo>
                <a:lnTo>
                  <a:pt x="0" y="6919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7335547" y="8642156"/>
            <a:ext cx="370947" cy="370947"/>
          </a:xfrm>
          <a:custGeom>
            <a:avLst/>
            <a:gdLst/>
            <a:ahLst/>
            <a:cxnLst/>
            <a:rect l="l" t="t" r="r" b="b"/>
            <a:pathLst>
              <a:path w="370947" h="370947">
                <a:moveTo>
                  <a:pt x="0" y="0"/>
                </a:moveTo>
                <a:lnTo>
                  <a:pt x="370947" y="0"/>
                </a:lnTo>
                <a:lnTo>
                  <a:pt x="370947" y="370947"/>
                </a:lnTo>
                <a:lnTo>
                  <a:pt x="0" y="3709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706494" y="466789"/>
            <a:ext cx="310933" cy="310933"/>
          </a:xfrm>
          <a:custGeom>
            <a:avLst/>
            <a:gdLst/>
            <a:ahLst/>
            <a:cxnLst/>
            <a:rect l="l" t="t" r="r" b="b"/>
            <a:pathLst>
              <a:path w="310933" h="310933">
                <a:moveTo>
                  <a:pt x="0" y="0"/>
                </a:moveTo>
                <a:lnTo>
                  <a:pt x="310933" y="0"/>
                </a:lnTo>
                <a:lnTo>
                  <a:pt x="310933" y="310933"/>
                </a:lnTo>
                <a:lnTo>
                  <a:pt x="0" y="3109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419255" y="1652910"/>
            <a:ext cx="657460" cy="657460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16078200" y="1652910"/>
            <a:ext cx="1818808" cy="2405956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3" y="0"/>
                </a:lnTo>
                <a:lnTo>
                  <a:pt x="35027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145647" y="1159176"/>
            <a:ext cx="928221" cy="98746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1615170" y="9013103"/>
            <a:ext cx="495969" cy="495969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>
            <a:off x="8991600" y="5373615"/>
            <a:ext cx="1706007" cy="1961228"/>
          </a:xfrm>
          <a:custGeom>
            <a:avLst/>
            <a:gdLst/>
            <a:ahLst/>
            <a:cxnLst/>
            <a:rect l="l" t="t" r="r" b="b"/>
            <a:pathLst>
              <a:path w="3314284" h="4114800">
                <a:moveTo>
                  <a:pt x="0" y="0"/>
                </a:moveTo>
                <a:lnTo>
                  <a:pt x="3314284" y="0"/>
                </a:lnTo>
                <a:lnTo>
                  <a:pt x="33142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85844" y="2828462"/>
            <a:ext cx="8815270" cy="6966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uk-UA" sz="2999" dirty="0" smtClean="0">
                <a:solidFill>
                  <a:srgbClr val="FFFFFF"/>
                </a:solidFill>
                <a:latin typeface="Noto Serif Display"/>
              </a:rPr>
              <a:t>Галактики іноді зіткнуться, стимулюючи нові спалахи зореутворення за рахунок стискання газових хмар. Вчені спостерігають за злиттям галактик, наприклад, за процесом злиття галактик </a:t>
            </a:r>
            <a:r>
              <a:rPr lang="en-US" sz="2999" dirty="0" smtClean="0">
                <a:solidFill>
                  <a:srgbClr val="FF99FF"/>
                </a:solidFill>
                <a:latin typeface="Noto Serif Display Bold"/>
              </a:rPr>
              <a:t>NGC </a:t>
            </a:r>
            <a:r>
              <a:rPr lang="en-US" sz="2999" dirty="0">
                <a:solidFill>
                  <a:srgbClr val="FF99FF"/>
                </a:solidFill>
                <a:latin typeface="Noto Serif Display Bold"/>
              </a:rPr>
              <a:t>169 </a:t>
            </a:r>
            <a:r>
              <a:rPr lang="en-US" sz="2999" dirty="0" err="1">
                <a:solidFill>
                  <a:srgbClr val="FF99FF"/>
                </a:solidFill>
                <a:latin typeface="Noto Serif Display Bold"/>
              </a:rPr>
              <a:t>та</a:t>
            </a:r>
            <a:r>
              <a:rPr lang="en-US" sz="2999" dirty="0">
                <a:solidFill>
                  <a:srgbClr val="FF99FF"/>
                </a:solidFill>
                <a:latin typeface="Noto Serif Display Bold"/>
              </a:rPr>
              <a:t> IC 1559</a:t>
            </a:r>
            <a:r>
              <a:rPr lang="en-US" sz="2999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Noto Serif Display"/>
              </a:rPr>
              <a:t>за</a:t>
            </a:r>
            <a:r>
              <a:rPr lang="en-US" sz="2999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Noto Serif Display"/>
              </a:rPr>
              <a:t>допомогою</a:t>
            </a:r>
            <a:r>
              <a:rPr lang="en-US" sz="2999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Noto Serif Display"/>
              </a:rPr>
              <a:t>телескопа</a:t>
            </a:r>
            <a:r>
              <a:rPr lang="en-US" sz="2999" dirty="0">
                <a:solidFill>
                  <a:srgbClr val="FFFFFF"/>
                </a:solidFill>
                <a:latin typeface="Noto Serif Display"/>
              </a:rPr>
              <a:t> Hubble. </a:t>
            </a:r>
            <a:r>
              <a:rPr lang="uk-UA" sz="2999" dirty="0" smtClean="0">
                <a:solidFill>
                  <a:srgbClr val="FFFFFF"/>
                </a:solidFill>
                <a:latin typeface="Noto Serif Display"/>
              </a:rPr>
              <a:t>Він </a:t>
            </a:r>
            <a:r>
              <a:rPr lang="ru-RU" sz="2999" dirty="0" err="1" smtClean="0">
                <a:solidFill>
                  <a:srgbClr val="FFFFFF"/>
                </a:solidFill>
                <a:latin typeface="Noto Serif Display"/>
              </a:rPr>
              <a:t>також</a:t>
            </a:r>
            <a:r>
              <a:rPr lang="ru-RU" sz="2999" dirty="0" smtClean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ru-RU" sz="2999" dirty="0" err="1">
                <a:solidFill>
                  <a:srgbClr val="FFFFFF"/>
                </a:solidFill>
                <a:latin typeface="Noto Serif Display"/>
              </a:rPr>
              <a:t>зафіксував</a:t>
            </a:r>
            <a:r>
              <a:rPr lang="ru-RU" sz="2999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ru-RU" sz="2999" dirty="0" err="1">
                <a:solidFill>
                  <a:srgbClr val="FFFFFF"/>
                </a:solidFill>
                <a:latin typeface="Noto Serif Display"/>
              </a:rPr>
              <a:t>злиття</a:t>
            </a:r>
            <a:r>
              <a:rPr lang="ru-RU" sz="2999" dirty="0">
                <a:solidFill>
                  <a:srgbClr val="FFFFFF"/>
                </a:solidFill>
                <a:latin typeface="Noto Serif Display"/>
              </a:rPr>
              <a:t> галактик, таких як Великий </a:t>
            </a:r>
            <a:r>
              <a:rPr lang="ru-RU" sz="2999" dirty="0" err="1">
                <a:solidFill>
                  <a:srgbClr val="FFFFFF"/>
                </a:solidFill>
                <a:latin typeface="Noto Serif Display"/>
              </a:rPr>
              <a:t>Гарбуз</a:t>
            </a:r>
            <a:r>
              <a:rPr lang="ru-RU" sz="2999" dirty="0">
                <a:solidFill>
                  <a:srgbClr val="FFFFFF"/>
                </a:solidFill>
                <a:latin typeface="Noto Serif Display"/>
              </a:rPr>
              <a:t>, </a:t>
            </a:r>
            <a:r>
              <a:rPr lang="ru-RU" sz="2999" dirty="0" err="1">
                <a:solidFill>
                  <a:srgbClr val="FFFFFF"/>
                </a:solidFill>
                <a:latin typeface="Noto Serif Display"/>
              </a:rPr>
              <a:t>Космічний</a:t>
            </a:r>
            <a:r>
              <a:rPr lang="ru-RU" sz="2999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ru-RU" sz="2999" dirty="0" err="1">
                <a:solidFill>
                  <a:srgbClr val="FFFFFF"/>
                </a:solidFill>
                <a:latin typeface="Noto Serif Display"/>
              </a:rPr>
              <a:t>Трикутник</a:t>
            </a:r>
            <a:r>
              <a:rPr lang="ru-RU" sz="2999" dirty="0">
                <a:solidFill>
                  <a:srgbClr val="FFFFFF"/>
                </a:solidFill>
                <a:latin typeface="Noto Serif Display"/>
              </a:rPr>
              <a:t>, </a:t>
            </a:r>
            <a:r>
              <a:rPr lang="ru-RU" sz="2999" dirty="0" err="1">
                <a:solidFill>
                  <a:srgbClr val="FFFFFF"/>
                </a:solidFill>
                <a:latin typeface="Noto Serif Display"/>
              </a:rPr>
              <a:t>Антени</a:t>
            </a:r>
            <a:r>
              <a:rPr lang="ru-RU" sz="2999" dirty="0">
                <a:solidFill>
                  <a:srgbClr val="FFFFFF"/>
                </a:solidFill>
                <a:latin typeface="Noto Serif Display"/>
              </a:rPr>
              <a:t> та </a:t>
            </a:r>
            <a:r>
              <a:rPr lang="ru-RU" sz="2999" dirty="0" err="1">
                <a:solidFill>
                  <a:srgbClr val="FFFFFF"/>
                </a:solidFill>
                <a:latin typeface="Noto Serif Display"/>
              </a:rPr>
              <a:t>Миші</a:t>
            </a:r>
            <a:r>
              <a:rPr lang="ru-RU" sz="2999" dirty="0">
                <a:solidFill>
                  <a:srgbClr val="FFFFFF"/>
                </a:solidFill>
                <a:latin typeface="Noto Serif Display"/>
              </a:rPr>
              <a:t>. </a:t>
            </a:r>
            <a:endParaRPr lang="uk-UA" sz="2999" dirty="0" smtClean="0">
              <a:solidFill>
                <a:srgbClr val="FFFFFF"/>
              </a:solidFill>
              <a:latin typeface="Noto Serif Display"/>
            </a:endParaRPr>
          </a:p>
          <a:p>
            <a:pPr>
              <a:lnSpc>
                <a:spcPts val="4199"/>
              </a:lnSpc>
            </a:pPr>
            <a:r>
              <a:rPr lang="uk-UA" sz="2999" dirty="0" smtClean="0">
                <a:solidFill>
                  <a:srgbClr val="FF99FF"/>
                </a:solidFill>
                <a:latin typeface="Noto Serif Display Bold"/>
              </a:rPr>
              <a:t>Злиття галактик може призвести до зміни форми галактик і збільшення їх розміру, а також впливати на радіаційний фон у космосі</a:t>
            </a:r>
            <a:r>
              <a:rPr lang="en-US" sz="2999" dirty="0" smtClean="0">
                <a:solidFill>
                  <a:srgbClr val="FF99FF"/>
                </a:solidFill>
                <a:latin typeface="Noto Serif Display Bold"/>
              </a:rPr>
              <a:t>.</a:t>
            </a:r>
            <a:endParaRPr lang="en-US" sz="2999" dirty="0">
              <a:solidFill>
                <a:srgbClr val="FF99FF"/>
              </a:solidFill>
              <a:latin typeface="Noto Serif Display Bold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5470621" y="8998316"/>
            <a:ext cx="2133600" cy="9874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Слайд 4</a:t>
            </a:r>
            <a:endParaRPr 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076715" y="277512"/>
            <a:ext cx="6623416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dirty="0" smtClean="0"/>
              <a:t>Злиття</a:t>
            </a:r>
            <a:r>
              <a:rPr lang="ru-RU" dirty="0" smtClean="0"/>
              <a:t> </a:t>
            </a:r>
            <a:r>
              <a:rPr lang="ru-RU" dirty="0"/>
              <a:t>галактик </a:t>
            </a:r>
            <a:r>
              <a:rPr lang="en-AU" dirty="0"/>
              <a:t>NGC 169 </a:t>
            </a:r>
            <a:r>
              <a:rPr lang="ru-RU" dirty="0"/>
              <a:t>та </a:t>
            </a:r>
            <a:r>
              <a:rPr lang="en-AU" dirty="0"/>
              <a:t>IC 1559. </a:t>
            </a:r>
            <a:r>
              <a:rPr lang="uk-UA" dirty="0" smtClean="0"/>
              <a:t>Джерело</a:t>
            </a:r>
            <a:r>
              <a:rPr lang="ru-RU" dirty="0" smtClean="0"/>
              <a:t>: </a:t>
            </a:r>
            <a:r>
              <a:rPr lang="en-AU" dirty="0"/>
              <a:t>ESA/Hubble &amp; NASA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1068479" y="4730042"/>
            <a:ext cx="480779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/>
              <a:t>Галактика </a:t>
            </a:r>
            <a:r>
              <a:rPr lang="ru-RU" dirty="0" err="1" smtClean="0"/>
              <a:t>Миші</a:t>
            </a:r>
            <a:r>
              <a:rPr lang="ru-RU" dirty="0"/>
              <a:t>. </a:t>
            </a:r>
            <a:r>
              <a:rPr lang="ru-RU" dirty="0" err="1"/>
              <a:t>Джерело</a:t>
            </a:r>
            <a:r>
              <a:rPr lang="ru-RU" dirty="0"/>
              <a:t>: </a:t>
            </a:r>
            <a:r>
              <a:rPr lang="en-AU" dirty="0"/>
              <a:t>ESA/Hubble &amp; NASA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064825" y="5373614"/>
            <a:ext cx="6952602" cy="3427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167111">
            <a:off x="-3706799" y="1133918"/>
            <a:ext cx="13272781" cy="7779531"/>
          </a:xfrm>
          <a:custGeom>
            <a:avLst/>
            <a:gdLst/>
            <a:ahLst/>
            <a:cxnLst/>
            <a:rect l="l" t="t" r="r" b="b"/>
            <a:pathLst>
              <a:path w="13272781" h="7779531">
                <a:moveTo>
                  <a:pt x="0" y="0"/>
                </a:moveTo>
                <a:lnTo>
                  <a:pt x="13272781" y="0"/>
                </a:lnTo>
                <a:lnTo>
                  <a:pt x="13272781" y="7779531"/>
                </a:lnTo>
                <a:lnTo>
                  <a:pt x="0" y="77795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9190" y="-10208"/>
            <a:ext cx="1767893" cy="1569061"/>
          </a:xfrm>
          <a:custGeom>
            <a:avLst/>
            <a:gdLst/>
            <a:ahLst/>
            <a:cxnLst/>
            <a:rect l="l" t="t" r="r" b="b"/>
            <a:pathLst>
              <a:path w="1967083" h="1965854">
                <a:moveTo>
                  <a:pt x="0" y="0"/>
                </a:moveTo>
                <a:lnTo>
                  <a:pt x="1967083" y="0"/>
                </a:lnTo>
                <a:lnTo>
                  <a:pt x="1967083" y="1965853"/>
                </a:lnTo>
                <a:lnTo>
                  <a:pt x="0" y="19658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63300" y="4532315"/>
            <a:ext cx="730800" cy="982738"/>
          </a:xfrm>
          <a:custGeom>
            <a:avLst/>
            <a:gdLst/>
            <a:ahLst/>
            <a:cxnLst/>
            <a:rect l="l" t="t" r="r" b="b"/>
            <a:pathLst>
              <a:path w="730800" h="982738">
                <a:moveTo>
                  <a:pt x="0" y="0"/>
                </a:moveTo>
                <a:lnTo>
                  <a:pt x="730800" y="0"/>
                </a:lnTo>
                <a:lnTo>
                  <a:pt x="730800" y="982737"/>
                </a:lnTo>
                <a:lnTo>
                  <a:pt x="0" y="9827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3300" y="8488515"/>
            <a:ext cx="555151" cy="555151"/>
          </a:xfrm>
          <a:custGeom>
            <a:avLst/>
            <a:gdLst/>
            <a:ahLst/>
            <a:cxnLst/>
            <a:rect l="l" t="t" r="r" b="b"/>
            <a:pathLst>
              <a:path w="555151" h="555151">
                <a:moveTo>
                  <a:pt x="0" y="0"/>
                </a:moveTo>
                <a:lnTo>
                  <a:pt x="555152" y="0"/>
                </a:lnTo>
                <a:lnTo>
                  <a:pt x="555152" y="555152"/>
                </a:lnTo>
                <a:lnTo>
                  <a:pt x="0" y="5551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219601" y="1425540"/>
            <a:ext cx="402751" cy="402751"/>
          </a:xfrm>
          <a:custGeom>
            <a:avLst/>
            <a:gdLst/>
            <a:ahLst/>
            <a:cxnLst/>
            <a:rect l="l" t="t" r="r" b="b"/>
            <a:pathLst>
              <a:path w="402751" h="402751">
                <a:moveTo>
                  <a:pt x="0" y="0"/>
                </a:moveTo>
                <a:lnTo>
                  <a:pt x="402752" y="0"/>
                </a:lnTo>
                <a:lnTo>
                  <a:pt x="402752" y="402751"/>
                </a:lnTo>
                <a:lnTo>
                  <a:pt x="0" y="4027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99190" y="7505777"/>
            <a:ext cx="730800" cy="982738"/>
          </a:xfrm>
          <a:custGeom>
            <a:avLst/>
            <a:gdLst/>
            <a:ahLst/>
            <a:cxnLst/>
            <a:rect l="l" t="t" r="r" b="b"/>
            <a:pathLst>
              <a:path w="730800" h="982738">
                <a:moveTo>
                  <a:pt x="0" y="0"/>
                </a:moveTo>
                <a:lnTo>
                  <a:pt x="730799" y="0"/>
                </a:lnTo>
                <a:lnTo>
                  <a:pt x="730799" y="982738"/>
                </a:lnTo>
                <a:lnTo>
                  <a:pt x="0" y="9827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960299" flipH="1">
            <a:off x="14076238" y="-1133128"/>
            <a:ext cx="15901000" cy="14927064"/>
          </a:xfrm>
          <a:custGeom>
            <a:avLst/>
            <a:gdLst/>
            <a:ahLst/>
            <a:cxnLst/>
            <a:rect l="l" t="t" r="r" b="b"/>
            <a:pathLst>
              <a:path w="15901000" h="14927064">
                <a:moveTo>
                  <a:pt x="15901000" y="0"/>
                </a:moveTo>
                <a:lnTo>
                  <a:pt x="0" y="0"/>
                </a:lnTo>
                <a:lnTo>
                  <a:pt x="0" y="14927064"/>
                </a:lnTo>
                <a:lnTo>
                  <a:pt x="15901000" y="14927064"/>
                </a:lnTo>
                <a:lnTo>
                  <a:pt x="15901000" y="0"/>
                </a:lnTo>
                <a:close/>
              </a:path>
            </a:pathLst>
          </a:custGeom>
          <a:blipFill>
            <a:blip r:embed="rId9">
              <a:alphaModFix amt="23000"/>
            </a:blip>
            <a:stretch>
              <a:fillRect/>
            </a:stretch>
          </a:blip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622353" y="1298186"/>
            <a:ext cx="657460" cy="65746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29989" y="3945798"/>
            <a:ext cx="928221" cy="98746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016710" y="7349046"/>
            <a:ext cx="495969" cy="49596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465262" y="1364863"/>
            <a:ext cx="16132471" cy="7797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ts val="3780"/>
              </a:lnSpc>
              <a:buFont typeface="Wingdings" panose="05000000000000000000" pitchFamily="2" charset="2"/>
              <a:buChar char="ü"/>
            </a:pP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   </a:t>
            </a:r>
            <a:r>
              <a:rPr lang="uk-UA" sz="2700" dirty="0" smtClean="0">
                <a:solidFill>
                  <a:srgbClr val="FFFFFF"/>
                </a:solidFill>
                <a:latin typeface="Noto Serif Display"/>
              </a:rPr>
              <a:t>1940-і : </a:t>
            </a:r>
            <a:r>
              <a:rPr lang="en-US" sz="2700" dirty="0" smtClean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700" dirty="0" err="1">
                <a:solidFill>
                  <a:srgbClr val="FF99FF"/>
                </a:solidFill>
                <a:latin typeface="Noto Serif Display Bold"/>
              </a:rPr>
              <a:t>Дебати</a:t>
            </a:r>
            <a:r>
              <a:rPr lang="en-US" sz="2700" dirty="0">
                <a:solidFill>
                  <a:srgbClr val="FF99FF"/>
                </a:solidFill>
                <a:latin typeface="Noto Serif Display Bold"/>
              </a:rPr>
              <a:t> </a:t>
            </a:r>
            <a:r>
              <a:rPr lang="en-US" sz="2700" dirty="0" err="1">
                <a:solidFill>
                  <a:srgbClr val="FF99FF"/>
                </a:solidFill>
                <a:latin typeface="Noto Serif Display Bold"/>
              </a:rPr>
              <a:t>про</a:t>
            </a:r>
            <a:r>
              <a:rPr lang="en-US" sz="2700" dirty="0">
                <a:solidFill>
                  <a:srgbClr val="FF99FF"/>
                </a:solidFill>
                <a:latin typeface="Noto Serif Display Bold"/>
              </a:rPr>
              <a:t> </a:t>
            </a:r>
            <a:r>
              <a:rPr lang="en-US" sz="2700" dirty="0" err="1">
                <a:solidFill>
                  <a:srgbClr val="FF99FF"/>
                </a:solidFill>
                <a:latin typeface="Noto Serif Display Bold"/>
              </a:rPr>
              <a:t>роль</a:t>
            </a:r>
            <a:r>
              <a:rPr lang="en-US" sz="2700" dirty="0">
                <a:solidFill>
                  <a:srgbClr val="FF99FF"/>
                </a:solidFill>
                <a:latin typeface="Noto Serif Display Bold"/>
              </a:rPr>
              <a:t> </a:t>
            </a:r>
            <a:r>
              <a:rPr lang="en-US" sz="2700" dirty="0" err="1">
                <a:solidFill>
                  <a:srgbClr val="FF99FF"/>
                </a:solidFill>
                <a:latin typeface="Noto Serif Display Bold"/>
              </a:rPr>
              <a:t>зіткнень</a:t>
            </a:r>
            <a:r>
              <a:rPr lang="en-US" sz="2700" dirty="0">
                <a:solidFill>
                  <a:srgbClr val="FF99FF"/>
                </a:solidFill>
                <a:latin typeface="Noto Serif Display Bold"/>
              </a:rPr>
              <a:t> </a:t>
            </a:r>
            <a:r>
              <a:rPr lang="en-US" sz="2700" dirty="0" err="1">
                <a:solidFill>
                  <a:srgbClr val="FF99FF"/>
                </a:solidFill>
                <a:latin typeface="Noto Serif Display Bold"/>
              </a:rPr>
              <a:t>галактик</a:t>
            </a:r>
            <a:r>
              <a:rPr lang="en-US" sz="2700" dirty="0">
                <a:solidFill>
                  <a:srgbClr val="FF99FF"/>
                </a:solidFill>
                <a:latin typeface="Noto Serif Display Bold"/>
              </a:rPr>
              <a:t> у </a:t>
            </a:r>
            <a:r>
              <a:rPr lang="en-US" sz="2700" dirty="0" err="1">
                <a:solidFill>
                  <a:srgbClr val="FF99FF"/>
                </a:solidFill>
                <a:latin typeface="Noto Serif Display Bold"/>
              </a:rPr>
              <a:t>їхній</a:t>
            </a:r>
            <a:r>
              <a:rPr lang="en-US" sz="2700" dirty="0">
                <a:solidFill>
                  <a:srgbClr val="FF99FF"/>
                </a:solidFill>
                <a:latin typeface="Noto Serif Display Bold"/>
              </a:rPr>
              <a:t> </a:t>
            </a:r>
            <a:r>
              <a:rPr lang="en-US" sz="2700" dirty="0" err="1" smtClean="0">
                <a:solidFill>
                  <a:srgbClr val="FF99FF"/>
                </a:solidFill>
                <a:latin typeface="Noto Serif Display Bold"/>
              </a:rPr>
              <a:t>еволюції</a:t>
            </a:r>
            <a:r>
              <a:rPr lang="uk-UA" sz="2700" dirty="0" smtClean="0">
                <a:solidFill>
                  <a:srgbClr val="FF99FF"/>
                </a:solidFill>
                <a:latin typeface="Noto Serif Display Bold"/>
              </a:rPr>
              <a:t>. </a:t>
            </a:r>
            <a:r>
              <a:rPr lang="en-US" sz="2700" dirty="0" err="1" smtClean="0">
                <a:solidFill>
                  <a:srgbClr val="FFFFFF"/>
                </a:solidFill>
                <a:latin typeface="Noto Serif Display"/>
              </a:rPr>
              <a:t>Шведський</a:t>
            </a:r>
            <a:r>
              <a:rPr lang="en-US" sz="2700" dirty="0" smtClean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Noto Serif Display"/>
              </a:rPr>
              <a:t>астроном</a:t>
            </a: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Noto Serif Display"/>
              </a:rPr>
              <a:t>Ерік</a:t>
            </a: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Noto Serif Display"/>
              </a:rPr>
              <a:t>Холмберг</a:t>
            </a: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Noto Serif Display"/>
              </a:rPr>
              <a:t>побудував</a:t>
            </a: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Noto Serif Display"/>
              </a:rPr>
              <a:t>аналоговий</a:t>
            </a: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Noto Serif Display"/>
              </a:rPr>
              <a:t>комп’ютер</a:t>
            </a: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, </a:t>
            </a:r>
            <a:r>
              <a:rPr lang="en-US" sz="2700" dirty="0" err="1">
                <a:solidFill>
                  <a:srgbClr val="FFFFFF"/>
                </a:solidFill>
                <a:latin typeface="Noto Serif Display"/>
              </a:rPr>
              <a:t>який</a:t>
            </a: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Noto Serif Display"/>
              </a:rPr>
              <a:t>показав</a:t>
            </a: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, </a:t>
            </a:r>
            <a:r>
              <a:rPr lang="en-US" sz="2700" dirty="0" err="1">
                <a:solidFill>
                  <a:srgbClr val="FFFFFF"/>
                </a:solidFill>
                <a:latin typeface="Noto Serif Display"/>
              </a:rPr>
              <a:t>що</a:t>
            </a: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Noto Serif Display"/>
              </a:rPr>
              <a:t>зіткнення</a:t>
            </a: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Noto Serif Display"/>
              </a:rPr>
              <a:t>галактик</a:t>
            </a: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Noto Serif Display"/>
              </a:rPr>
              <a:t>може</a:t>
            </a: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Noto Serif Display"/>
              </a:rPr>
              <a:t>впливати</a:t>
            </a: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Noto Serif Display"/>
              </a:rPr>
              <a:t>на</a:t>
            </a: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Noto Serif Display"/>
              </a:rPr>
              <a:t>їхню</a:t>
            </a: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Noto Serif Display"/>
              </a:rPr>
              <a:t>еволюцію</a:t>
            </a: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. </a:t>
            </a:r>
            <a:endParaRPr lang="uk-UA" sz="2700" dirty="0" smtClean="0">
              <a:solidFill>
                <a:srgbClr val="FFFFFF"/>
              </a:solidFill>
              <a:latin typeface="Noto Serif Display"/>
            </a:endParaRPr>
          </a:p>
          <a:p>
            <a:pPr marL="457200" indent="-457200">
              <a:lnSpc>
                <a:spcPts val="3780"/>
              </a:lnSpc>
              <a:buFont typeface="Wingdings" panose="05000000000000000000" pitchFamily="2" charset="2"/>
              <a:buChar char="ü"/>
            </a:pPr>
            <a:r>
              <a:rPr lang="en-US" sz="2700" dirty="0" smtClean="0">
                <a:solidFill>
                  <a:srgbClr val="FF99FF"/>
                </a:solidFill>
                <a:latin typeface="Noto Serif Display Bold"/>
              </a:rPr>
              <a:t>1950-</a:t>
            </a:r>
            <a:r>
              <a:rPr lang="uk-UA" sz="2700" dirty="0" smtClean="0">
                <a:solidFill>
                  <a:srgbClr val="FF99FF"/>
                </a:solidFill>
                <a:latin typeface="Noto Serif Display Bold"/>
              </a:rPr>
              <a:t>і: </a:t>
            </a:r>
            <a:r>
              <a:rPr lang="en-US" sz="2700" dirty="0" err="1" smtClean="0">
                <a:solidFill>
                  <a:srgbClr val="FF99FF"/>
                </a:solidFill>
                <a:latin typeface="Noto Serif Display Bold"/>
              </a:rPr>
              <a:t>Фріц</a:t>
            </a:r>
            <a:r>
              <a:rPr lang="en-US" sz="2700" dirty="0" smtClean="0">
                <a:solidFill>
                  <a:srgbClr val="FF99FF"/>
                </a:solidFill>
                <a:latin typeface="Noto Serif Display Bold"/>
              </a:rPr>
              <a:t> </a:t>
            </a:r>
            <a:r>
              <a:rPr lang="en-US" sz="2700" dirty="0" err="1">
                <a:solidFill>
                  <a:srgbClr val="FF99FF"/>
                </a:solidFill>
                <a:latin typeface="Noto Serif Display Bold"/>
              </a:rPr>
              <a:t>Цвікі</a:t>
            </a:r>
            <a:r>
              <a:rPr lang="en-US" sz="2700" dirty="0">
                <a:solidFill>
                  <a:srgbClr val="FF99FF"/>
                </a:solidFill>
                <a:latin typeface="Noto Serif Display Bold"/>
              </a:rPr>
              <a:t> </a:t>
            </a:r>
            <a:r>
              <a:rPr lang="en-US" sz="2700" dirty="0" err="1">
                <a:solidFill>
                  <a:srgbClr val="FF99FF"/>
                </a:solidFill>
                <a:latin typeface="Noto Serif Display Bold"/>
              </a:rPr>
              <a:t>почав</a:t>
            </a:r>
            <a:r>
              <a:rPr lang="en-US" sz="2700" dirty="0">
                <a:solidFill>
                  <a:srgbClr val="FF99FF"/>
                </a:solidFill>
                <a:latin typeface="Noto Serif Display Bold"/>
              </a:rPr>
              <a:t> </a:t>
            </a:r>
            <a:r>
              <a:rPr lang="en-US" sz="2700" dirty="0" err="1">
                <a:solidFill>
                  <a:srgbClr val="FF99FF"/>
                </a:solidFill>
                <a:latin typeface="Noto Serif Display Bold"/>
              </a:rPr>
              <a:t>фотографувати</a:t>
            </a:r>
            <a:r>
              <a:rPr lang="en-US" sz="2700" dirty="0">
                <a:solidFill>
                  <a:srgbClr val="FF99FF"/>
                </a:solidFill>
                <a:latin typeface="Noto Serif Display Bold"/>
              </a:rPr>
              <a:t> </a:t>
            </a:r>
            <a:r>
              <a:rPr lang="en-US" sz="2700" dirty="0" err="1">
                <a:solidFill>
                  <a:srgbClr val="FF99FF"/>
                </a:solidFill>
                <a:latin typeface="Noto Serif Display Bold"/>
              </a:rPr>
              <a:t>взаємодіючі</a:t>
            </a:r>
            <a:r>
              <a:rPr lang="en-US" sz="2700" dirty="0">
                <a:solidFill>
                  <a:srgbClr val="FF99FF"/>
                </a:solidFill>
                <a:latin typeface="Noto Serif Display Bold"/>
              </a:rPr>
              <a:t> </a:t>
            </a:r>
            <a:r>
              <a:rPr lang="en-US" sz="2700" dirty="0" err="1">
                <a:solidFill>
                  <a:srgbClr val="FF99FF"/>
                </a:solidFill>
                <a:latin typeface="Noto Serif Display Bold"/>
              </a:rPr>
              <a:t>галактики</a:t>
            </a: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, </a:t>
            </a:r>
            <a:r>
              <a:rPr lang="en-US" sz="2700" dirty="0" err="1" smtClean="0">
                <a:solidFill>
                  <a:srgbClr val="FFFFFF"/>
                </a:solidFill>
                <a:latin typeface="Noto Serif Display"/>
              </a:rPr>
              <a:t>поясн</a:t>
            </a:r>
            <a:r>
              <a:rPr lang="uk-UA" sz="2700" dirty="0" err="1" smtClean="0">
                <a:solidFill>
                  <a:srgbClr val="FFFFFF"/>
                </a:solidFill>
                <a:latin typeface="Noto Serif Display"/>
              </a:rPr>
              <a:t>ював</a:t>
            </a:r>
            <a:r>
              <a:rPr lang="uk-UA" sz="2700" dirty="0" smtClean="0">
                <a:solidFill>
                  <a:srgbClr val="FFFFFF"/>
                </a:solidFill>
                <a:latin typeface="Noto Serif Display"/>
              </a:rPr>
              <a:t> це </a:t>
            </a:r>
            <a:r>
              <a:rPr lang="en-US" sz="2700" dirty="0" smtClean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Noto Serif Display"/>
              </a:rPr>
              <a:t>гравітаційною</a:t>
            </a: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Noto Serif Display"/>
              </a:rPr>
              <a:t>взаємодією</a:t>
            </a: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. </a:t>
            </a:r>
            <a:r>
              <a:rPr lang="en-US" sz="2700" dirty="0" err="1">
                <a:solidFill>
                  <a:srgbClr val="FFFFFF"/>
                </a:solidFill>
                <a:latin typeface="Noto Serif Display"/>
              </a:rPr>
              <a:t>Однак</a:t>
            </a: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Noto Serif Display"/>
              </a:rPr>
              <a:t>більшість</a:t>
            </a: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Noto Serif Display"/>
              </a:rPr>
              <a:t>астрономів</a:t>
            </a: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Noto Serif Display"/>
              </a:rPr>
              <a:t>ігнорували</a:t>
            </a: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Noto Serif Display"/>
              </a:rPr>
              <a:t>ці</a:t>
            </a: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Noto Serif Display"/>
              </a:rPr>
              <a:t>ідеї</a:t>
            </a: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Noto Serif Display"/>
              </a:rPr>
              <a:t>через</a:t>
            </a: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Noto Serif Display"/>
              </a:rPr>
              <a:t>переконання</a:t>
            </a: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 в </a:t>
            </a:r>
            <a:r>
              <a:rPr lang="en-US" sz="2700" dirty="0" err="1">
                <a:solidFill>
                  <a:srgbClr val="FFFFFF"/>
                </a:solidFill>
                <a:latin typeface="Noto Serif Display"/>
              </a:rPr>
              <a:t>упорядкованості</a:t>
            </a: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Noto Serif Display"/>
              </a:rPr>
              <a:t>галактик</a:t>
            </a: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. </a:t>
            </a:r>
          </a:p>
          <a:p>
            <a:pPr marL="457200" indent="-457200">
              <a:lnSpc>
                <a:spcPts val="3780"/>
              </a:lnSpc>
              <a:buFont typeface="Wingdings" panose="05000000000000000000" pitchFamily="2" charset="2"/>
              <a:buChar char="ü"/>
            </a:pP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    </a:t>
            </a:r>
            <a:r>
              <a:rPr lang="uk-UA" sz="2700" dirty="0" smtClean="0">
                <a:solidFill>
                  <a:srgbClr val="FFFFFF"/>
                </a:solidFill>
                <a:latin typeface="Noto Serif Display"/>
              </a:rPr>
              <a:t>1960: </a:t>
            </a:r>
            <a:r>
              <a:rPr lang="en-US" sz="2700" dirty="0" err="1" smtClean="0">
                <a:solidFill>
                  <a:srgbClr val="FF99FF"/>
                </a:solidFill>
                <a:latin typeface="Noto Serif Display Bold"/>
              </a:rPr>
              <a:t>Астроном</a:t>
            </a:r>
            <a:r>
              <a:rPr lang="en-US" sz="2700" dirty="0" smtClean="0">
                <a:solidFill>
                  <a:srgbClr val="FF99FF"/>
                </a:solidFill>
                <a:latin typeface="Noto Serif Display Bold"/>
              </a:rPr>
              <a:t> </a:t>
            </a:r>
            <a:r>
              <a:rPr lang="en-US" sz="2700" dirty="0" err="1">
                <a:solidFill>
                  <a:srgbClr val="FF99FF"/>
                </a:solidFill>
                <a:latin typeface="Noto Serif Display Bold"/>
              </a:rPr>
              <a:t>Халтон</a:t>
            </a:r>
            <a:r>
              <a:rPr lang="en-US" sz="2700" dirty="0">
                <a:solidFill>
                  <a:srgbClr val="FF99FF"/>
                </a:solidFill>
                <a:latin typeface="Noto Serif Display Bold"/>
              </a:rPr>
              <a:t> </a:t>
            </a:r>
            <a:r>
              <a:rPr lang="en-US" sz="2700" dirty="0" err="1">
                <a:solidFill>
                  <a:srgbClr val="FF99FF"/>
                </a:solidFill>
                <a:latin typeface="Noto Serif Display Bold"/>
              </a:rPr>
              <a:t>Арп</a:t>
            </a:r>
            <a:r>
              <a:rPr lang="en-US" sz="2700" dirty="0">
                <a:solidFill>
                  <a:srgbClr val="FF99FF"/>
                </a:solidFill>
                <a:latin typeface="Noto Serif Display Bold"/>
              </a:rPr>
              <a:t> </a:t>
            </a:r>
            <a:r>
              <a:rPr lang="en-US" sz="2700" dirty="0" err="1">
                <a:solidFill>
                  <a:srgbClr val="FF99FF"/>
                </a:solidFill>
                <a:latin typeface="Noto Serif Display Bold"/>
              </a:rPr>
              <a:t>переконував</a:t>
            </a:r>
            <a:r>
              <a:rPr lang="en-US" sz="2700" dirty="0">
                <a:solidFill>
                  <a:srgbClr val="FF99FF"/>
                </a:solidFill>
                <a:latin typeface="Noto Serif Display Bold"/>
              </a:rPr>
              <a:t>, </a:t>
            </a:r>
            <a:r>
              <a:rPr lang="en-US" sz="2700" dirty="0" err="1">
                <a:solidFill>
                  <a:srgbClr val="FF99FF"/>
                </a:solidFill>
                <a:latin typeface="Noto Serif Display Bold"/>
              </a:rPr>
              <a:t>що</a:t>
            </a:r>
            <a:r>
              <a:rPr lang="en-US" sz="2700" dirty="0">
                <a:solidFill>
                  <a:srgbClr val="FF99FF"/>
                </a:solidFill>
                <a:latin typeface="Noto Serif Display Bold"/>
              </a:rPr>
              <a:t> </a:t>
            </a:r>
            <a:r>
              <a:rPr lang="en-US" sz="2700" dirty="0" err="1">
                <a:solidFill>
                  <a:srgbClr val="FF99FF"/>
                </a:solidFill>
                <a:latin typeface="Noto Serif Display Bold"/>
              </a:rPr>
              <a:t>галактики</a:t>
            </a:r>
            <a:r>
              <a:rPr lang="en-US" sz="2700" dirty="0">
                <a:solidFill>
                  <a:srgbClr val="FF99FF"/>
                </a:solidFill>
                <a:latin typeface="Noto Serif Display Bold"/>
              </a:rPr>
              <a:t>, </a:t>
            </a:r>
            <a:r>
              <a:rPr lang="en-US" sz="2700" dirty="0" err="1">
                <a:solidFill>
                  <a:srgbClr val="FF99FF"/>
                </a:solidFill>
                <a:latin typeface="Noto Serif Display Bold"/>
              </a:rPr>
              <a:t>що</a:t>
            </a:r>
            <a:r>
              <a:rPr lang="en-US" sz="2700" dirty="0">
                <a:solidFill>
                  <a:srgbClr val="FF99FF"/>
                </a:solidFill>
                <a:latin typeface="Noto Serif Display Bold"/>
              </a:rPr>
              <a:t> </a:t>
            </a:r>
            <a:r>
              <a:rPr lang="en-US" sz="2700" dirty="0" err="1">
                <a:solidFill>
                  <a:srgbClr val="FF99FF"/>
                </a:solidFill>
                <a:latin typeface="Noto Serif Display Bold"/>
              </a:rPr>
              <a:t>стикаються</a:t>
            </a:r>
            <a:r>
              <a:rPr lang="en-US" sz="2700" dirty="0">
                <a:solidFill>
                  <a:srgbClr val="FF99FF"/>
                </a:solidFill>
                <a:latin typeface="Noto Serif Display Bold"/>
              </a:rPr>
              <a:t>, </a:t>
            </a:r>
            <a:r>
              <a:rPr lang="en-US" sz="2700" dirty="0" err="1">
                <a:solidFill>
                  <a:srgbClr val="FF99FF"/>
                </a:solidFill>
                <a:latin typeface="Noto Serif Display Bold"/>
              </a:rPr>
              <a:t>можуть</a:t>
            </a:r>
            <a:r>
              <a:rPr lang="en-US" sz="2700" dirty="0">
                <a:solidFill>
                  <a:srgbClr val="FF99FF"/>
                </a:solidFill>
                <a:latin typeface="Noto Serif Display Bold"/>
              </a:rPr>
              <a:t> </a:t>
            </a:r>
            <a:r>
              <a:rPr lang="en-US" sz="2700" dirty="0" err="1">
                <a:solidFill>
                  <a:srgbClr val="FF99FF"/>
                </a:solidFill>
                <a:latin typeface="Noto Serif Display Bold"/>
              </a:rPr>
              <a:t>створювати</a:t>
            </a:r>
            <a:r>
              <a:rPr lang="en-US" sz="2700" dirty="0">
                <a:solidFill>
                  <a:srgbClr val="FF99FF"/>
                </a:solidFill>
                <a:latin typeface="Noto Serif Display Bold"/>
              </a:rPr>
              <a:t> </a:t>
            </a:r>
            <a:r>
              <a:rPr lang="en-US" sz="2700" dirty="0" err="1">
                <a:solidFill>
                  <a:srgbClr val="FF99FF"/>
                </a:solidFill>
                <a:latin typeface="Noto Serif Display Bold"/>
              </a:rPr>
              <a:t>нові</a:t>
            </a:r>
            <a:r>
              <a:rPr lang="en-US" sz="2700" dirty="0">
                <a:solidFill>
                  <a:srgbClr val="FF99FF"/>
                </a:solidFill>
                <a:latin typeface="Noto Serif Display Bold"/>
              </a:rPr>
              <a:t> </a:t>
            </a:r>
            <a:r>
              <a:rPr lang="en-US" sz="2700" dirty="0" err="1">
                <a:solidFill>
                  <a:srgbClr val="FF99FF"/>
                </a:solidFill>
                <a:latin typeface="Noto Serif Display Bold"/>
              </a:rPr>
              <a:t>зорі</a:t>
            </a:r>
            <a:r>
              <a:rPr lang="en-US" sz="2700" dirty="0">
                <a:solidFill>
                  <a:srgbClr val="FF99FF"/>
                </a:solidFill>
                <a:latin typeface="Noto Serif Display Bold"/>
              </a:rPr>
              <a:t>.</a:t>
            </a: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Noto Serif Display"/>
              </a:rPr>
              <a:t>Нові</a:t>
            </a: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Noto Serif Display"/>
              </a:rPr>
              <a:t>комп’ютерні</a:t>
            </a: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Noto Serif Display"/>
              </a:rPr>
              <a:t>технології</a:t>
            </a: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700" dirty="0" err="1" smtClean="0">
                <a:solidFill>
                  <a:srgbClr val="FFFFFF"/>
                </a:solidFill>
                <a:latin typeface="Noto Serif Display"/>
              </a:rPr>
              <a:t>дозволили</a:t>
            </a:r>
            <a:r>
              <a:rPr lang="en-US" sz="2700" dirty="0" smtClean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Noto Serif Display"/>
              </a:rPr>
              <a:t>вченим</a:t>
            </a: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Noto Serif Display"/>
              </a:rPr>
              <a:t>більш</a:t>
            </a: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Noto Serif Display"/>
              </a:rPr>
              <a:t>детально</a:t>
            </a: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Noto Serif Display"/>
              </a:rPr>
              <a:t>дослідити</a:t>
            </a: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Noto Serif Display"/>
              </a:rPr>
              <a:t>взаємодію</a:t>
            </a: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Noto Serif Display"/>
              </a:rPr>
              <a:t>галактик</a:t>
            </a: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, і </a:t>
            </a:r>
            <a:r>
              <a:rPr lang="en-US" sz="2700" dirty="0" err="1">
                <a:solidFill>
                  <a:srgbClr val="FFFFFF"/>
                </a:solidFill>
                <a:latin typeface="Noto Serif Display"/>
              </a:rPr>
              <a:t>стали</a:t>
            </a: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Noto Serif Display"/>
              </a:rPr>
              <a:t>виявлятися</a:t>
            </a: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Noto Serif Display"/>
              </a:rPr>
              <a:t>докази</a:t>
            </a: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, </a:t>
            </a:r>
            <a:r>
              <a:rPr lang="en-US" sz="2700" dirty="0" err="1">
                <a:solidFill>
                  <a:srgbClr val="FFFFFF"/>
                </a:solidFill>
                <a:latin typeface="Noto Serif Display"/>
              </a:rPr>
              <a:t>що</a:t>
            </a: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Noto Serif Display"/>
              </a:rPr>
              <a:t>зіткнення</a:t>
            </a: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Noto Serif Display"/>
              </a:rPr>
              <a:t>галактик</a:t>
            </a: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Noto Serif Display"/>
              </a:rPr>
              <a:t>може</a:t>
            </a: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Noto Serif Display"/>
              </a:rPr>
              <a:t>впливати</a:t>
            </a: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Noto Serif Display"/>
              </a:rPr>
              <a:t>на</a:t>
            </a: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Noto Serif Display"/>
              </a:rPr>
              <a:t>їхню</a:t>
            </a: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Noto Serif Display"/>
              </a:rPr>
              <a:t>структуру</a:t>
            </a: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 і </a:t>
            </a:r>
            <a:r>
              <a:rPr lang="en-US" sz="2700" dirty="0" err="1">
                <a:solidFill>
                  <a:srgbClr val="FFFFFF"/>
                </a:solidFill>
                <a:latin typeface="Noto Serif Display"/>
              </a:rPr>
              <a:t>розвиток</a:t>
            </a: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.</a:t>
            </a:r>
          </a:p>
          <a:p>
            <a:pPr marL="457200" indent="-457200">
              <a:lnSpc>
                <a:spcPts val="3780"/>
              </a:lnSpc>
              <a:buFont typeface="Wingdings" panose="05000000000000000000" pitchFamily="2" charset="2"/>
              <a:buChar char="ü"/>
            </a:pPr>
            <a:r>
              <a:rPr lang="en-US" sz="2700" dirty="0">
                <a:solidFill>
                  <a:srgbClr val="FFFFFF"/>
                </a:solidFill>
                <a:latin typeface="Noto Serif Display"/>
              </a:rPr>
              <a:t>    </a:t>
            </a:r>
            <a:r>
              <a:rPr lang="uk-UA" sz="2700" dirty="0" smtClean="0">
                <a:solidFill>
                  <a:srgbClr val="FFFFFF"/>
                </a:solidFill>
                <a:latin typeface="Noto Serif Display"/>
              </a:rPr>
              <a:t>1972 рік</a:t>
            </a:r>
            <a:r>
              <a:rPr lang="uk-UA" sz="2700" dirty="0">
                <a:solidFill>
                  <a:srgbClr val="FFFFFF"/>
                </a:solidFill>
                <a:latin typeface="Noto Serif Display"/>
              </a:rPr>
              <a:t>: стаття </a:t>
            </a:r>
            <a:r>
              <a:rPr lang="uk-UA" sz="2700" dirty="0" smtClean="0">
                <a:solidFill>
                  <a:srgbClr val="FFFFFF"/>
                </a:solidFill>
                <a:latin typeface="Noto Serif Display"/>
              </a:rPr>
              <a:t>братів </a:t>
            </a:r>
            <a:r>
              <a:rPr lang="uk-UA" sz="2700" dirty="0" err="1" smtClean="0">
                <a:solidFill>
                  <a:srgbClr val="FFFFFF"/>
                </a:solidFill>
                <a:latin typeface="Noto Serif Display"/>
              </a:rPr>
              <a:t>Алара</a:t>
            </a:r>
            <a:r>
              <a:rPr lang="uk-UA" sz="2700" dirty="0" smtClean="0">
                <a:solidFill>
                  <a:srgbClr val="FFFFFF"/>
                </a:solidFill>
                <a:latin typeface="Noto Serif Display"/>
              </a:rPr>
              <a:t> та Джурі </a:t>
            </a:r>
            <a:r>
              <a:rPr lang="uk-UA" sz="2700" dirty="0" err="1" smtClean="0">
                <a:solidFill>
                  <a:srgbClr val="FFFFFF"/>
                </a:solidFill>
                <a:latin typeface="Noto Serif Display"/>
              </a:rPr>
              <a:t>Тоомре</a:t>
            </a:r>
            <a:r>
              <a:rPr lang="uk-UA" sz="2700" dirty="0" smtClean="0">
                <a:solidFill>
                  <a:srgbClr val="FFFFFF"/>
                </a:solidFill>
                <a:latin typeface="Noto Serif Display"/>
              </a:rPr>
              <a:t>, в ній описується комп'ютерне моделювання зіткнення галактик </a:t>
            </a:r>
            <a:r>
              <a:rPr lang="en-AU" sz="2700" dirty="0" smtClean="0">
                <a:solidFill>
                  <a:srgbClr val="FFFFFF"/>
                </a:solidFill>
                <a:latin typeface="Noto Serif Display"/>
              </a:rPr>
              <a:t>M51 </a:t>
            </a:r>
            <a:r>
              <a:rPr lang="uk-UA" sz="2700" dirty="0">
                <a:solidFill>
                  <a:srgbClr val="FFFFFF"/>
                </a:solidFill>
                <a:latin typeface="Noto Serif Display"/>
              </a:rPr>
              <a:t>і </a:t>
            </a:r>
            <a:r>
              <a:rPr lang="uk-UA" sz="2700" dirty="0" smtClean="0">
                <a:solidFill>
                  <a:srgbClr val="FFFFFF"/>
                </a:solidFill>
                <a:latin typeface="Noto Serif Display"/>
              </a:rPr>
              <a:t>Антени.</a:t>
            </a:r>
          </a:p>
          <a:p>
            <a:pPr marL="457200" indent="-457200">
              <a:lnSpc>
                <a:spcPts val="3780"/>
              </a:lnSpc>
              <a:buFont typeface="Wingdings" panose="05000000000000000000" pitchFamily="2" charset="2"/>
              <a:buChar char="ü"/>
            </a:pPr>
            <a:r>
              <a:rPr lang="ru-RU" sz="2700" dirty="0" smtClean="0">
                <a:solidFill>
                  <a:srgbClr val="FFFFFF"/>
                </a:solidFill>
                <a:latin typeface="Noto Serif Display"/>
              </a:rPr>
              <a:t>1983 </a:t>
            </a:r>
            <a:r>
              <a:rPr lang="ru-RU" sz="2700" dirty="0" err="1" smtClean="0">
                <a:solidFill>
                  <a:srgbClr val="FFFFFF"/>
                </a:solidFill>
                <a:latin typeface="Noto Serif Display"/>
              </a:rPr>
              <a:t>рік</a:t>
            </a:r>
            <a:r>
              <a:rPr lang="ru-RU" sz="2700" dirty="0" smtClean="0">
                <a:solidFill>
                  <a:srgbClr val="FFFFFF"/>
                </a:solidFill>
                <a:latin typeface="Noto Serif Display"/>
              </a:rPr>
              <a:t>: </a:t>
            </a:r>
            <a:r>
              <a:rPr lang="ru-RU" sz="2700" dirty="0" err="1" smtClean="0">
                <a:solidFill>
                  <a:srgbClr val="FFFFFF"/>
                </a:solidFill>
                <a:latin typeface="Noto Serif Display"/>
              </a:rPr>
              <a:t>Супутник</a:t>
            </a:r>
            <a:r>
              <a:rPr lang="ru-RU" sz="2700" dirty="0" smtClean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ru-RU" sz="2700" dirty="0" err="1">
                <a:solidFill>
                  <a:srgbClr val="FFFFFF"/>
                </a:solidFill>
                <a:latin typeface="Noto Serif Display"/>
              </a:rPr>
              <a:t>під</a:t>
            </a:r>
            <a:r>
              <a:rPr lang="ru-RU" sz="27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ru-RU" sz="2700" dirty="0" err="1">
                <a:solidFill>
                  <a:srgbClr val="FFFFFF"/>
                </a:solidFill>
                <a:latin typeface="Noto Serif Display"/>
              </a:rPr>
              <a:t>назвою</a:t>
            </a:r>
            <a:r>
              <a:rPr lang="ru-RU" sz="27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ru-RU" sz="2700" dirty="0" err="1">
                <a:solidFill>
                  <a:srgbClr val="FFFFFF"/>
                </a:solidFill>
                <a:latin typeface="Noto Serif Display"/>
              </a:rPr>
              <a:t>Інфрачервоний</a:t>
            </a:r>
            <a:r>
              <a:rPr lang="ru-RU" sz="27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ru-RU" sz="2700" dirty="0" err="1">
                <a:solidFill>
                  <a:srgbClr val="FFFFFF"/>
                </a:solidFill>
                <a:latin typeface="Noto Serif Display"/>
              </a:rPr>
              <a:t>астрономічний</a:t>
            </a:r>
            <a:r>
              <a:rPr lang="ru-RU" sz="27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ru-RU" sz="2700" dirty="0" err="1">
                <a:solidFill>
                  <a:srgbClr val="FFFFFF"/>
                </a:solidFill>
                <a:latin typeface="Noto Serif Display"/>
              </a:rPr>
              <a:t>супутник</a:t>
            </a:r>
            <a:r>
              <a:rPr lang="ru-RU" sz="2700" dirty="0">
                <a:solidFill>
                  <a:srgbClr val="FFFFFF"/>
                </a:solidFill>
                <a:latin typeface="Noto Serif Display"/>
              </a:rPr>
              <a:t> (IRAS</a:t>
            </a:r>
            <a:r>
              <a:rPr lang="ru-RU" sz="2700" dirty="0" smtClean="0">
                <a:solidFill>
                  <a:srgbClr val="FFFFFF"/>
                </a:solidFill>
                <a:latin typeface="Noto Serif Display"/>
              </a:rPr>
              <a:t>) </a:t>
            </a:r>
            <a:r>
              <a:rPr lang="ru-RU" sz="2700" dirty="0" err="1" smtClean="0">
                <a:solidFill>
                  <a:srgbClr val="FFFFFF"/>
                </a:solidFill>
                <a:latin typeface="Noto Serif Display"/>
              </a:rPr>
              <a:t>надав</a:t>
            </a:r>
            <a:r>
              <a:rPr lang="ru-RU" sz="2700" dirty="0" smtClean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ru-RU" sz="2700" dirty="0" err="1" smtClean="0">
                <a:solidFill>
                  <a:srgbClr val="FFFFFF"/>
                </a:solidFill>
                <a:latin typeface="Noto Serif Display"/>
              </a:rPr>
              <a:t>багато</a:t>
            </a:r>
            <a:r>
              <a:rPr lang="ru-RU" sz="2700" dirty="0" smtClean="0">
                <a:solidFill>
                  <a:srgbClr val="FFFFFF"/>
                </a:solidFill>
                <a:latin typeface="Noto Serif Display"/>
              </a:rPr>
              <a:t> фото галактик, </a:t>
            </a:r>
            <a:r>
              <a:rPr lang="ru-RU" sz="2700" dirty="0" err="1" smtClean="0">
                <a:solidFill>
                  <a:srgbClr val="FFFFFF"/>
                </a:solidFill>
                <a:latin typeface="Noto Serif Display"/>
              </a:rPr>
              <a:t>що</a:t>
            </a:r>
            <a:r>
              <a:rPr lang="ru-RU" sz="2700" dirty="0" smtClean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ru-RU" sz="2700" dirty="0" err="1" smtClean="0">
                <a:solidFill>
                  <a:srgbClr val="FFFFFF"/>
                </a:solidFill>
                <a:latin typeface="Noto Serif Display"/>
              </a:rPr>
              <a:t>зливаються</a:t>
            </a:r>
            <a:r>
              <a:rPr lang="ru-RU" sz="2700" dirty="0" smtClean="0">
                <a:solidFill>
                  <a:srgbClr val="FFFFFF"/>
                </a:solidFill>
                <a:latin typeface="Noto Serif Display"/>
              </a:rPr>
              <a:t>.</a:t>
            </a:r>
          </a:p>
          <a:p>
            <a:pPr marL="457200" indent="-457200">
              <a:lnSpc>
                <a:spcPts val="3780"/>
              </a:lnSpc>
              <a:buFont typeface="Wingdings" panose="05000000000000000000" pitchFamily="2" charset="2"/>
              <a:buChar char="ü"/>
            </a:pPr>
            <a:r>
              <a:rPr lang="ru-RU" sz="2700" dirty="0" smtClean="0">
                <a:solidFill>
                  <a:srgbClr val="FFFFFF"/>
                </a:solidFill>
                <a:latin typeface="Noto Serif Display"/>
              </a:rPr>
              <a:t>1993 </a:t>
            </a:r>
            <a:r>
              <a:rPr lang="ru-RU" sz="2700" dirty="0" err="1" smtClean="0">
                <a:solidFill>
                  <a:srgbClr val="FFFFFF"/>
                </a:solidFill>
                <a:latin typeface="Noto Serif Display"/>
              </a:rPr>
              <a:t>рік</a:t>
            </a:r>
            <a:r>
              <a:rPr lang="ru-RU" sz="2700" dirty="0" smtClean="0">
                <a:solidFill>
                  <a:srgbClr val="FFFFFF"/>
                </a:solidFill>
                <a:latin typeface="Noto Serif Display"/>
              </a:rPr>
              <a:t>: Франсуа </a:t>
            </a:r>
            <a:r>
              <a:rPr lang="ru-RU" sz="2700" dirty="0" err="1" smtClean="0">
                <a:solidFill>
                  <a:srgbClr val="FFFFFF"/>
                </a:solidFill>
                <a:latin typeface="Noto Serif Display"/>
              </a:rPr>
              <a:t>Швейцер</a:t>
            </a:r>
            <a:r>
              <a:rPr lang="ru-RU" sz="2700" dirty="0" smtClean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ru-RU" sz="2700" dirty="0" err="1" smtClean="0">
                <a:solidFill>
                  <a:srgbClr val="FFFFFF"/>
                </a:solidFill>
                <a:latin typeface="Noto Serif Display"/>
              </a:rPr>
              <a:t>довів</a:t>
            </a:r>
            <a:r>
              <a:rPr lang="ru-RU" sz="2700" dirty="0" smtClean="0">
                <a:solidFill>
                  <a:srgbClr val="FFFFFF"/>
                </a:solidFill>
                <a:latin typeface="Noto Serif Display"/>
              </a:rPr>
              <a:t>, </a:t>
            </a:r>
            <a:r>
              <a:rPr lang="ru-RU" sz="2700" dirty="0" err="1" smtClean="0">
                <a:solidFill>
                  <a:srgbClr val="FFFFFF"/>
                </a:solidFill>
                <a:latin typeface="Noto Serif Display"/>
              </a:rPr>
              <a:t>що</a:t>
            </a:r>
            <a:r>
              <a:rPr lang="ru-RU" sz="2700" dirty="0" smtClean="0">
                <a:solidFill>
                  <a:srgbClr val="FFFFFF"/>
                </a:solidFill>
                <a:latin typeface="Noto Serif Display"/>
              </a:rPr>
              <a:t> в </a:t>
            </a:r>
            <a:r>
              <a:rPr lang="ru-RU" sz="2700" dirty="0" err="1" smtClean="0">
                <a:solidFill>
                  <a:srgbClr val="FFFFFF"/>
                </a:solidFill>
                <a:latin typeface="Noto Serif Display"/>
              </a:rPr>
              <a:t>результаті</a:t>
            </a:r>
            <a:r>
              <a:rPr lang="ru-RU" sz="2700" dirty="0" smtClean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ru-RU" sz="2700" dirty="0" err="1" smtClean="0">
                <a:solidFill>
                  <a:srgbClr val="FFFFFF"/>
                </a:solidFill>
                <a:latin typeface="Noto Serif Display"/>
              </a:rPr>
              <a:t>злиття</a:t>
            </a:r>
            <a:r>
              <a:rPr lang="ru-RU" sz="2700" dirty="0" smtClean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ru-RU" sz="2700" dirty="0" err="1" smtClean="0">
                <a:solidFill>
                  <a:srgbClr val="FFFFFF"/>
                </a:solidFill>
                <a:latin typeface="Noto Serif Display"/>
              </a:rPr>
              <a:t>двох</a:t>
            </a:r>
            <a:r>
              <a:rPr lang="ru-RU" sz="2700" dirty="0" smtClean="0">
                <a:solidFill>
                  <a:srgbClr val="FFFFFF"/>
                </a:solidFill>
                <a:latin typeface="Noto Serif Display"/>
              </a:rPr>
              <a:t> галактик </a:t>
            </a:r>
            <a:r>
              <a:rPr lang="ru-RU" sz="2700" dirty="0" err="1" smtClean="0">
                <a:solidFill>
                  <a:srgbClr val="FFFFFF"/>
                </a:solidFill>
                <a:latin typeface="Noto Serif Display"/>
              </a:rPr>
              <a:t>утворюються</a:t>
            </a:r>
            <a:r>
              <a:rPr lang="ru-RU" sz="2700" dirty="0" smtClean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ru-RU" sz="2700" dirty="0" err="1" smtClean="0">
                <a:solidFill>
                  <a:srgbClr val="FFFFFF"/>
                </a:solidFill>
                <a:latin typeface="Noto Serif Display"/>
              </a:rPr>
              <a:t>нові</a:t>
            </a:r>
            <a:r>
              <a:rPr lang="ru-RU" sz="2700" dirty="0" smtClean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ru-RU" sz="2700" dirty="0" err="1" smtClean="0">
                <a:solidFill>
                  <a:srgbClr val="FFFFFF"/>
                </a:solidFill>
                <a:latin typeface="Noto Serif Display"/>
              </a:rPr>
              <a:t>зорі</a:t>
            </a:r>
            <a:r>
              <a:rPr lang="ru-RU" sz="2700" dirty="0" smtClean="0">
                <a:solidFill>
                  <a:srgbClr val="FFFFFF"/>
                </a:solidFill>
                <a:latin typeface="Noto Serif Display"/>
              </a:rPr>
              <a:t>. </a:t>
            </a:r>
            <a:endParaRPr lang="en-US" sz="2700" dirty="0">
              <a:solidFill>
                <a:srgbClr val="FF99FF"/>
              </a:solidFill>
              <a:latin typeface="Noto Serif Display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97179" y="-257858"/>
            <a:ext cx="15893643" cy="2476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750"/>
              </a:lnSpc>
            </a:pPr>
            <a:r>
              <a:rPr lang="en-US" sz="6500">
                <a:solidFill>
                  <a:srgbClr val="FFFFFF"/>
                </a:solidFill>
                <a:latin typeface="TAN Pearl"/>
              </a:rPr>
              <a:t>Історія вивчення явища злиття галактик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5392400" y="8668135"/>
            <a:ext cx="2133600" cy="9874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Слайд 5</a:t>
            </a:r>
            <a:endParaRPr 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35382" y="-1308867"/>
            <a:ext cx="4505236" cy="3305717"/>
          </a:xfrm>
          <a:custGeom>
            <a:avLst/>
            <a:gdLst/>
            <a:ahLst/>
            <a:cxnLst/>
            <a:rect l="l" t="t" r="r" b="b"/>
            <a:pathLst>
              <a:path w="4505236" h="3305717">
                <a:moveTo>
                  <a:pt x="0" y="0"/>
                </a:moveTo>
                <a:lnTo>
                  <a:pt x="4505236" y="0"/>
                </a:lnTo>
                <a:lnTo>
                  <a:pt x="4505236" y="3305717"/>
                </a:lnTo>
                <a:lnTo>
                  <a:pt x="0" y="3305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875346" y="5637235"/>
            <a:ext cx="8825308" cy="8229600"/>
          </a:xfrm>
          <a:custGeom>
            <a:avLst/>
            <a:gdLst/>
            <a:ahLst/>
            <a:cxnLst/>
            <a:rect l="l" t="t" r="r" b="b"/>
            <a:pathLst>
              <a:path w="8825308" h="8229600">
                <a:moveTo>
                  <a:pt x="0" y="0"/>
                </a:moveTo>
                <a:lnTo>
                  <a:pt x="8825308" y="0"/>
                </a:lnTo>
                <a:lnTo>
                  <a:pt x="88253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64111" y="2339165"/>
            <a:ext cx="2650352" cy="2650341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9176694" y="2493159"/>
            <a:ext cx="2650352" cy="2650341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33681" r="-33681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5189754" y="343991"/>
            <a:ext cx="421627" cy="421627"/>
          </a:xfrm>
          <a:custGeom>
            <a:avLst/>
            <a:gdLst/>
            <a:ahLst/>
            <a:cxnLst/>
            <a:rect l="l" t="t" r="r" b="b"/>
            <a:pathLst>
              <a:path w="421627" h="421627">
                <a:moveTo>
                  <a:pt x="0" y="0"/>
                </a:moveTo>
                <a:lnTo>
                  <a:pt x="421627" y="0"/>
                </a:lnTo>
                <a:lnTo>
                  <a:pt x="421627" y="421627"/>
                </a:lnTo>
                <a:lnTo>
                  <a:pt x="0" y="4216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7533247" y="1652898"/>
            <a:ext cx="730800" cy="982738"/>
          </a:xfrm>
          <a:custGeom>
            <a:avLst/>
            <a:gdLst/>
            <a:ahLst/>
            <a:cxnLst/>
            <a:rect l="l" t="t" r="r" b="b"/>
            <a:pathLst>
              <a:path w="730800" h="982738">
                <a:moveTo>
                  <a:pt x="0" y="0"/>
                </a:moveTo>
                <a:lnTo>
                  <a:pt x="730800" y="0"/>
                </a:lnTo>
                <a:lnTo>
                  <a:pt x="730800" y="982737"/>
                </a:lnTo>
                <a:lnTo>
                  <a:pt x="0" y="9827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467508" y="6630758"/>
            <a:ext cx="657460" cy="6574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0" y="8764565"/>
            <a:ext cx="928221" cy="9874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976052" y="8566751"/>
            <a:ext cx="495969" cy="495969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-1058681" y="4485876"/>
            <a:ext cx="6638429" cy="5808625"/>
          </a:xfrm>
          <a:custGeom>
            <a:avLst/>
            <a:gdLst/>
            <a:ahLst/>
            <a:cxnLst/>
            <a:rect l="l" t="t" r="r" b="b"/>
            <a:pathLst>
              <a:path w="6638429" h="5808625">
                <a:moveTo>
                  <a:pt x="0" y="0"/>
                </a:moveTo>
                <a:lnTo>
                  <a:pt x="6638429" y="0"/>
                </a:lnTo>
                <a:lnTo>
                  <a:pt x="6638429" y="5808626"/>
                </a:lnTo>
                <a:lnTo>
                  <a:pt x="0" y="580862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50000"/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464111" y="6630758"/>
            <a:ext cx="2650352" cy="2650341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/>
              <a:stretch>
                <a:fillRect l="-19564" r="-19564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2688487" y="-75806"/>
            <a:ext cx="12911026" cy="1454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FFFFFF"/>
                </a:solidFill>
                <a:latin typeface="TAN Pearl"/>
              </a:rPr>
              <a:t>Етапи злиття галактик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507520" y="1740285"/>
            <a:ext cx="5278649" cy="3752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TAN Pearl"/>
              </a:rPr>
              <a:t>Підвищення припливу мас. Гравітація взаємодіє між галактиками, що призводить до збільшення швидкості руху зірок та газу в напрямку іншої галактики.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217571" y="2540385"/>
            <a:ext cx="6071601" cy="2152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TAN Pearl"/>
              </a:rPr>
              <a:t>Перетин галактик. Зірки і газ пройшли перетин, що може створювати зіркові хвилі та галактичні хвилі.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507520" y="6298579"/>
            <a:ext cx="5278649" cy="321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TAN Pearl"/>
              </a:rPr>
              <a:t>Фаза об'єднання. Газ і зірки розподіляються між двома галактиками, що призводить до взаємодії та можливої формування нових зірок.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278689" y="6298579"/>
            <a:ext cx="5254558" cy="321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TAN Pearl"/>
              </a:rPr>
              <a:t>Фаза злиття ядер.  Ядра галактик зливаються, що може призвести до активного ядра галактики та формування надмасивних чорних дір.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5392400" y="8668135"/>
            <a:ext cx="2133600" cy="9874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Слайд 6</a:t>
            </a:r>
            <a:endParaRPr 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23819" y="6332389"/>
            <a:ext cx="2846731" cy="27386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80626" y="3543301"/>
            <a:ext cx="7792974" cy="5868740"/>
          </a:xfrm>
          <a:custGeom>
            <a:avLst/>
            <a:gdLst/>
            <a:ahLst/>
            <a:cxnLst/>
            <a:rect l="l" t="t" r="r" b="b"/>
            <a:pathLst>
              <a:path w="4336390" h="4309288">
                <a:moveTo>
                  <a:pt x="0" y="0"/>
                </a:moveTo>
                <a:lnTo>
                  <a:pt x="4336390" y="0"/>
                </a:lnTo>
                <a:lnTo>
                  <a:pt x="4336390" y="4309287"/>
                </a:lnTo>
                <a:lnTo>
                  <a:pt x="0" y="43092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4000" y="9205939"/>
            <a:ext cx="514538" cy="691921"/>
          </a:xfrm>
          <a:custGeom>
            <a:avLst/>
            <a:gdLst/>
            <a:ahLst/>
            <a:cxnLst/>
            <a:rect l="l" t="t" r="r" b="b"/>
            <a:pathLst>
              <a:path w="514538" h="691921">
                <a:moveTo>
                  <a:pt x="0" y="0"/>
                </a:moveTo>
                <a:lnTo>
                  <a:pt x="514538" y="0"/>
                </a:lnTo>
                <a:lnTo>
                  <a:pt x="514538" y="691921"/>
                </a:lnTo>
                <a:lnTo>
                  <a:pt x="0" y="6919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2925" y="1160990"/>
            <a:ext cx="7792875" cy="5049309"/>
          </a:xfrm>
          <a:custGeom>
            <a:avLst/>
            <a:gdLst/>
            <a:ahLst/>
            <a:cxnLst/>
            <a:rect l="l" t="t" r="r" b="b"/>
            <a:pathLst>
              <a:path w="6908853" h="3752343">
                <a:moveTo>
                  <a:pt x="0" y="0"/>
                </a:moveTo>
                <a:lnTo>
                  <a:pt x="6908852" y="0"/>
                </a:lnTo>
                <a:lnTo>
                  <a:pt x="6908852" y="3752344"/>
                </a:lnTo>
                <a:lnTo>
                  <a:pt x="0" y="37523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066" r="-1154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200540" y="466789"/>
            <a:ext cx="889895" cy="889895"/>
          </a:xfrm>
          <a:custGeom>
            <a:avLst/>
            <a:gdLst/>
            <a:ahLst/>
            <a:cxnLst/>
            <a:rect l="l" t="t" r="r" b="b"/>
            <a:pathLst>
              <a:path w="889895" h="889895">
                <a:moveTo>
                  <a:pt x="0" y="0"/>
                </a:moveTo>
                <a:lnTo>
                  <a:pt x="889895" y="0"/>
                </a:lnTo>
                <a:lnTo>
                  <a:pt x="889895" y="889895"/>
                </a:lnTo>
                <a:lnTo>
                  <a:pt x="0" y="8898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724226" y="6514494"/>
            <a:ext cx="889895" cy="889895"/>
          </a:xfrm>
          <a:custGeom>
            <a:avLst/>
            <a:gdLst/>
            <a:ahLst/>
            <a:cxnLst/>
            <a:rect l="l" t="t" r="r" b="b"/>
            <a:pathLst>
              <a:path w="889895" h="889895">
                <a:moveTo>
                  <a:pt x="0" y="0"/>
                </a:moveTo>
                <a:lnTo>
                  <a:pt x="889895" y="0"/>
                </a:lnTo>
                <a:lnTo>
                  <a:pt x="889895" y="889895"/>
                </a:lnTo>
                <a:lnTo>
                  <a:pt x="0" y="8898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964936" y="383451"/>
            <a:ext cx="514538" cy="691921"/>
          </a:xfrm>
          <a:custGeom>
            <a:avLst/>
            <a:gdLst/>
            <a:ahLst/>
            <a:cxnLst/>
            <a:rect l="l" t="t" r="r" b="b"/>
            <a:pathLst>
              <a:path w="514538" h="691921">
                <a:moveTo>
                  <a:pt x="0" y="0"/>
                </a:moveTo>
                <a:lnTo>
                  <a:pt x="514537" y="0"/>
                </a:lnTo>
                <a:lnTo>
                  <a:pt x="514537" y="691921"/>
                </a:lnTo>
                <a:lnTo>
                  <a:pt x="0" y="6919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748175" y="9226567"/>
            <a:ext cx="370947" cy="370947"/>
          </a:xfrm>
          <a:custGeom>
            <a:avLst/>
            <a:gdLst/>
            <a:ahLst/>
            <a:cxnLst/>
            <a:rect l="l" t="t" r="r" b="b"/>
            <a:pathLst>
              <a:path w="370947" h="370947">
                <a:moveTo>
                  <a:pt x="0" y="0"/>
                </a:moveTo>
                <a:lnTo>
                  <a:pt x="370947" y="0"/>
                </a:lnTo>
                <a:lnTo>
                  <a:pt x="370947" y="370948"/>
                </a:lnTo>
                <a:lnTo>
                  <a:pt x="0" y="3709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7706494" y="466789"/>
            <a:ext cx="310933" cy="310933"/>
          </a:xfrm>
          <a:custGeom>
            <a:avLst/>
            <a:gdLst/>
            <a:ahLst/>
            <a:cxnLst/>
            <a:rect l="l" t="t" r="r" b="b"/>
            <a:pathLst>
              <a:path w="310933" h="310933">
                <a:moveTo>
                  <a:pt x="0" y="0"/>
                </a:moveTo>
                <a:lnTo>
                  <a:pt x="310933" y="0"/>
                </a:lnTo>
                <a:lnTo>
                  <a:pt x="310933" y="310933"/>
                </a:lnTo>
                <a:lnTo>
                  <a:pt x="0" y="3109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816917" y="338549"/>
            <a:ext cx="657460" cy="6574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191072" y="1160991"/>
            <a:ext cx="928221" cy="9874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7011316" y="9010316"/>
            <a:ext cx="495969" cy="495969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514599" y="114300"/>
            <a:ext cx="9789269" cy="1166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 dirty="0" err="1">
                <a:solidFill>
                  <a:srgbClr val="FFFFFF"/>
                </a:solidFill>
                <a:latin typeface="TAN Pearl"/>
              </a:rPr>
              <a:t>Приклади</a:t>
            </a:r>
            <a:r>
              <a:rPr lang="en-US" sz="6500" dirty="0">
                <a:solidFill>
                  <a:srgbClr val="FFFFFF"/>
                </a:solidFill>
                <a:latin typeface="TAN Pearl"/>
              </a:rPr>
              <a:t> </a:t>
            </a:r>
            <a:r>
              <a:rPr lang="en-US" sz="6500" dirty="0" err="1">
                <a:solidFill>
                  <a:srgbClr val="FFFFFF"/>
                </a:solidFill>
                <a:latin typeface="TAN Pearl"/>
              </a:rPr>
              <a:t>злиття</a:t>
            </a:r>
            <a:r>
              <a:rPr lang="en-US" sz="6500" dirty="0">
                <a:solidFill>
                  <a:srgbClr val="FFFFFF"/>
                </a:solidFill>
                <a:latin typeface="TAN Pearl"/>
              </a:rPr>
              <a:t> </a:t>
            </a:r>
            <a:r>
              <a:rPr lang="en-US" sz="6500" dirty="0" err="1">
                <a:solidFill>
                  <a:srgbClr val="FFFFFF"/>
                </a:solidFill>
                <a:latin typeface="TAN Pearl"/>
              </a:rPr>
              <a:t>галактик</a:t>
            </a:r>
            <a:endParaRPr lang="en-US" sz="6500" dirty="0">
              <a:solidFill>
                <a:srgbClr val="FFFFFF"/>
              </a:solidFill>
              <a:latin typeface="TAN Pearl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5544565" y="8965428"/>
            <a:ext cx="2133600" cy="9874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Слайд </a:t>
            </a:r>
            <a:r>
              <a:rPr lang="uk-UA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трелка влево 16"/>
          <p:cNvSpPr/>
          <p:nvPr/>
        </p:nvSpPr>
        <p:spPr>
          <a:xfrm>
            <a:off x="8305800" y="1059043"/>
            <a:ext cx="9711626" cy="2466641"/>
          </a:xfrm>
          <a:prstGeom prst="lef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Гравітаційно пов’язані галактики </a:t>
            </a:r>
            <a:r>
              <a:rPr lang="en-A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NGC </a:t>
            </a:r>
            <a:r>
              <a:rPr lang="en-A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4676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  «Миші»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762000" y="7351018"/>
            <a:ext cx="8647746" cy="2155266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Галактики Антени</a:t>
            </a:r>
            <a:r>
              <a:rPr lang="en-A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NGC 4038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en-A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NGC </a:t>
            </a:r>
            <a:r>
              <a:rPr lang="en-A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4039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які пройшли одна крізь одну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167111">
            <a:off x="-4598181" y="2440638"/>
            <a:ext cx="13272781" cy="7779531"/>
          </a:xfrm>
          <a:custGeom>
            <a:avLst/>
            <a:gdLst/>
            <a:ahLst/>
            <a:cxnLst/>
            <a:rect l="l" t="t" r="r" b="b"/>
            <a:pathLst>
              <a:path w="13272781" h="7779531">
                <a:moveTo>
                  <a:pt x="0" y="0"/>
                </a:moveTo>
                <a:lnTo>
                  <a:pt x="13272782" y="0"/>
                </a:lnTo>
                <a:lnTo>
                  <a:pt x="13272782" y="7779531"/>
                </a:lnTo>
                <a:lnTo>
                  <a:pt x="0" y="77795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3300" y="643989"/>
            <a:ext cx="1967083" cy="1965854"/>
          </a:xfrm>
          <a:custGeom>
            <a:avLst/>
            <a:gdLst/>
            <a:ahLst/>
            <a:cxnLst/>
            <a:rect l="l" t="t" r="r" b="b"/>
            <a:pathLst>
              <a:path w="1967083" h="1965854">
                <a:moveTo>
                  <a:pt x="0" y="0"/>
                </a:moveTo>
                <a:lnTo>
                  <a:pt x="1967083" y="0"/>
                </a:lnTo>
                <a:lnTo>
                  <a:pt x="1967083" y="1965853"/>
                </a:lnTo>
                <a:lnTo>
                  <a:pt x="0" y="19658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662214" y="8399750"/>
            <a:ext cx="730800" cy="982738"/>
          </a:xfrm>
          <a:custGeom>
            <a:avLst/>
            <a:gdLst/>
            <a:ahLst/>
            <a:cxnLst/>
            <a:rect l="l" t="t" r="r" b="b"/>
            <a:pathLst>
              <a:path w="730800" h="982738">
                <a:moveTo>
                  <a:pt x="0" y="0"/>
                </a:moveTo>
                <a:lnTo>
                  <a:pt x="730799" y="0"/>
                </a:lnTo>
                <a:lnTo>
                  <a:pt x="730799" y="982738"/>
                </a:lnTo>
                <a:lnTo>
                  <a:pt x="0" y="9827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219601" y="1425540"/>
            <a:ext cx="402751" cy="402751"/>
          </a:xfrm>
          <a:custGeom>
            <a:avLst/>
            <a:gdLst/>
            <a:ahLst/>
            <a:cxnLst/>
            <a:rect l="l" t="t" r="r" b="b"/>
            <a:pathLst>
              <a:path w="402751" h="402751">
                <a:moveTo>
                  <a:pt x="0" y="0"/>
                </a:moveTo>
                <a:lnTo>
                  <a:pt x="402752" y="0"/>
                </a:lnTo>
                <a:lnTo>
                  <a:pt x="402752" y="402751"/>
                </a:lnTo>
                <a:lnTo>
                  <a:pt x="0" y="4027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960299" flipH="1">
            <a:off x="14076238" y="-1133128"/>
            <a:ext cx="15901000" cy="14927064"/>
          </a:xfrm>
          <a:custGeom>
            <a:avLst/>
            <a:gdLst/>
            <a:ahLst/>
            <a:cxnLst/>
            <a:rect l="l" t="t" r="r" b="b"/>
            <a:pathLst>
              <a:path w="15901000" h="14927064">
                <a:moveTo>
                  <a:pt x="15901000" y="0"/>
                </a:moveTo>
                <a:lnTo>
                  <a:pt x="0" y="0"/>
                </a:lnTo>
                <a:lnTo>
                  <a:pt x="0" y="14927064"/>
                </a:lnTo>
                <a:lnTo>
                  <a:pt x="15901000" y="14927064"/>
                </a:lnTo>
                <a:lnTo>
                  <a:pt x="15901000" y="0"/>
                </a:lnTo>
                <a:close/>
              </a:path>
            </a:pathLst>
          </a:custGeom>
          <a:blipFill>
            <a:blip r:embed="rId9">
              <a:alphaModFix amt="23000"/>
            </a:blip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622353" y="1298186"/>
            <a:ext cx="657460" cy="65746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23282" y="1392520"/>
            <a:ext cx="928221" cy="987469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13186791" y="6154112"/>
            <a:ext cx="4939323" cy="3515259"/>
          </a:xfrm>
          <a:custGeom>
            <a:avLst/>
            <a:gdLst/>
            <a:ahLst/>
            <a:cxnLst/>
            <a:rect l="l" t="t" r="r" b="b"/>
            <a:pathLst>
              <a:path w="4939323" h="3515259">
                <a:moveTo>
                  <a:pt x="0" y="0"/>
                </a:moveTo>
                <a:lnTo>
                  <a:pt x="4939323" y="0"/>
                </a:lnTo>
                <a:lnTo>
                  <a:pt x="4939323" y="3515258"/>
                </a:lnTo>
                <a:lnTo>
                  <a:pt x="0" y="35152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7351202" y="9299662"/>
            <a:ext cx="495969" cy="495969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>
            <a:off x="12867098" y="1164950"/>
            <a:ext cx="4994002" cy="3515259"/>
          </a:xfrm>
          <a:custGeom>
            <a:avLst/>
            <a:gdLst/>
            <a:ahLst/>
            <a:cxnLst/>
            <a:rect l="l" t="t" r="r" b="b"/>
            <a:pathLst>
              <a:path w="4994002" h="3515259">
                <a:moveTo>
                  <a:pt x="0" y="0"/>
                </a:moveTo>
                <a:lnTo>
                  <a:pt x="4994002" y="0"/>
                </a:lnTo>
                <a:lnTo>
                  <a:pt x="4994002" y="3515259"/>
                </a:lnTo>
                <a:lnTo>
                  <a:pt x="0" y="351525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259300" y="4160762"/>
            <a:ext cx="730800" cy="982738"/>
          </a:xfrm>
          <a:custGeom>
            <a:avLst/>
            <a:gdLst/>
            <a:ahLst/>
            <a:cxnLst/>
            <a:rect l="l" t="t" r="r" b="b"/>
            <a:pathLst>
              <a:path w="730800" h="982738">
                <a:moveTo>
                  <a:pt x="0" y="0"/>
                </a:moveTo>
                <a:lnTo>
                  <a:pt x="730800" y="0"/>
                </a:lnTo>
                <a:lnTo>
                  <a:pt x="730800" y="982738"/>
                </a:lnTo>
                <a:lnTo>
                  <a:pt x="0" y="9827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766472" y="4192011"/>
            <a:ext cx="4939323" cy="3485040"/>
          </a:xfrm>
          <a:custGeom>
            <a:avLst/>
            <a:gdLst/>
            <a:ahLst/>
            <a:cxnLst/>
            <a:rect l="l" t="t" r="r" b="b"/>
            <a:pathLst>
              <a:path w="4939323" h="3485040">
                <a:moveTo>
                  <a:pt x="0" y="0"/>
                </a:moveTo>
                <a:lnTo>
                  <a:pt x="4939323" y="0"/>
                </a:lnTo>
                <a:lnTo>
                  <a:pt x="4939323" y="3485040"/>
                </a:lnTo>
                <a:lnTo>
                  <a:pt x="0" y="348504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832037" y="2609843"/>
            <a:ext cx="555151" cy="555151"/>
          </a:xfrm>
          <a:custGeom>
            <a:avLst/>
            <a:gdLst/>
            <a:ahLst/>
            <a:cxnLst/>
            <a:rect l="l" t="t" r="r" b="b"/>
            <a:pathLst>
              <a:path w="555151" h="555151">
                <a:moveTo>
                  <a:pt x="0" y="0"/>
                </a:moveTo>
                <a:lnTo>
                  <a:pt x="555151" y="0"/>
                </a:lnTo>
                <a:lnTo>
                  <a:pt x="555151" y="555152"/>
                </a:lnTo>
                <a:lnTo>
                  <a:pt x="0" y="5551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40829" y="174590"/>
            <a:ext cx="17406342" cy="1217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FFFFFF"/>
                </a:solidFill>
                <a:latin typeface="TAN Pearl"/>
              </a:rPr>
              <a:t>Зіткнення нашої Галактики і Андромеди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45481" y="4532349"/>
            <a:ext cx="9160371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20"/>
              </a:lnSpc>
            </a:pPr>
            <a:r>
              <a:rPr lang="en-US" sz="2800" dirty="0" err="1" smtClean="0">
                <a:solidFill>
                  <a:srgbClr val="FF99FF"/>
                </a:solidFill>
                <a:latin typeface="Noto Serif Display Bold"/>
              </a:rPr>
              <a:t>Галактики</a:t>
            </a:r>
            <a:r>
              <a:rPr lang="en-US" sz="2800" dirty="0" smtClean="0">
                <a:solidFill>
                  <a:srgbClr val="FF99FF"/>
                </a:solidFill>
                <a:latin typeface="Noto Serif Display Bold"/>
              </a:rPr>
              <a:t> </a:t>
            </a:r>
            <a:r>
              <a:rPr lang="en-US" sz="2800" dirty="0" err="1">
                <a:solidFill>
                  <a:srgbClr val="FF99FF"/>
                </a:solidFill>
                <a:latin typeface="Noto Serif Display Bold"/>
              </a:rPr>
              <a:t>наразі</a:t>
            </a:r>
            <a:r>
              <a:rPr lang="en-US" sz="2800" dirty="0">
                <a:solidFill>
                  <a:srgbClr val="FF99FF"/>
                </a:solidFill>
                <a:latin typeface="Noto Serif Display Bold"/>
              </a:rPr>
              <a:t> </a:t>
            </a:r>
            <a:r>
              <a:rPr lang="en-US" sz="2800" dirty="0" err="1">
                <a:solidFill>
                  <a:srgbClr val="FF99FF"/>
                </a:solidFill>
                <a:latin typeface="Noto Serif Display Bold"/>
              </a:rPr>
              <a:t>знаходяться</a:t>
            </a:r>
            <a:r>
              <a:rPr lang="en-US" sz="2800" dirty="0">
                <a:solidFill>
                  <a:srgbClr val="FF99FF"/>
                </a:solidFill>
                <a:latin typeface="Noto Serif Display Bold"/>
              </a:rPr>
              <a:t> </a:t>
            </a:r>
            <a:r>
              <a:rPr lang="en-US" sz="2800" dirty="0" err="1">
                <a:solidFill>
                  <a:srgbClr val="FF99FF"/>
                </a:solidFill>
                <a:latin typeface="Noto Serif Display Bold"/>
              </a:rPr>
              <a:t>на</a:t>
            </a:r>
            <a:r>
              <a:rPr lang="en-US" sz="2800" dirty="0">
                <a:solidFill>
                  <a:srgbClr val="FF99FF"/>
                </a:solidFill>
                <a:latin typeface="Noto Serif Display Bold"/>
              </a:rPr>
              <a:t> </a:t>
            </a:r>
            <a:r>
              <a:rPr lang="en-US" sz="2800" dirty="0" err="1">
                <a:solidFill>
                  <a:srgbClr val="FF99FF"/>
                </a:solidFill>
                <a:latin typeface="Noto Serif Display Bold"/>
              </a:rPr>
              <a:t>відстані</a:t>
            </a:r>
            <a:r>
              <a:rPr lang="en-US" sz="2800" dirty="0">
                <a:solidFill>
                  <a:srgbClr val="FF99FF"/>
                </a:solidFill>
                <a:latin typeface="Noto Serif Display Bold"/>
              </a:rPr>
              <a:t> 2,5 </a:t>
            </a:r>
            <a:r>
              <a:rPr lang="en-US" sz="2800" dirty="0" err="1">
                <a:solidFill>
                  <a:srgbClr val="FF99FF"/>
                </a:solidFill>
                <a:latin typeface="Noto Serif Display Bold"/>
              </a:rPr>
              <a:t>млн</a:t>
            </a:r>
            <a:r>
              <a:rPr lang="en-US" sz="2800" dirty="0">
                <a:solidFill>
                  <a:srgbClr val="FF99FF"/>
                </a:solidFill>
                <a:latin typeface="Noto Serif Display Bold"/>
              </a:rPr>
              <a:t> </a:t>
            </a:r>
            <a:r>
              <a:rPr lang="en-US" sz="2800" dirty="0" err="1">
                <a:solidFill>
                  <a:srgbClr val="FF99FF"/>
                </a:solidFill>
                <a:latin typeface="Noto Serif Display Bold"/>
              </a:rPr>
              <a:t>світлових</a:t>
            </a:r>
            <a:r>
              <a:rPr lang="en-US" sz="2800" dirty="0">
                <a:solidFill>
                  <a:srgbClr val="FF99FF"/>
                </a:solidFill>
                <a:latin typeface="Noto Serif Display Bold"/>
              </a:rPr>
              <a:t> </a:t>
            </a:r>
            <a:r>
              <a:rPr lang="en-US" sz="2800" dirty="0" err="1">
                <a:solidFill>
                  <a:srgbClr val="FF99FF"/>
                </a:solidFill>
                <a:latin typeface="Noto Serif Display Bold"/>
              </a:rPr>
              <a:t>років</a:t>
            </a:r>
            <a:r>
              <a:rPr lang="en-US" sz="2800" dirty="0">
                <a:solidFill>
                  <a:srgbClr val="FF99FF"/>
                </a:solidFill>
                <a:latin typeface="Noto Serif Display Bold"/>
              </a:rPr>
              <a:t> </a:t>
            </a:r>
            <a:r>
              <a:rPr lang="en-US" sz="2800" dirty="0" err="1">
                <a:solidFill>
                  <a:srgbClr val="FF99FF"/>
                </a:solidFill>
                <a:latin typeface="Noto Serif Display Bold"/>
              </a:rPr>
              <a:t>одна</a:t>
            </a:r>
            <a:r>
              <a:rPr lang="en-US" sz="2800" dirty="0">
                <a:solidFill>
                  <a:srgbClr val="FF99FF"/>
                </a:solidFill>
                <a:latin typeface="Noto Serif Display Bold"/>
              </a:rPr>
              <a:t> </a:t>
            </a:r>
            <a:r>
              <a:rPr lang="en-US" sz="2800" dirty="0" err="1">
                <a:solidFill>
                  <a:srgbClr val="FF99FF"/>
                </a:solidFill>
                <a:latin typeface="Noto Serif Display Bold"/>
              </a:rPr>
              <a:t>від</a:t>
            </a:r>
            <a:r>
              <a:rPr lang="en-US" sz="2800" dirty="0">
                <a:solidFill>
                  <a:srgbClr val="FF99FF"/>
                </a:solidFill>
                <a:latin typeface="Noto Serif Display Bold"/>
              </a:rPr>
              <a:t> </a:t>
            </a:r>
            <a:r>
              <a:rPr lang="en-US" sz="2800" dirty="0" err="1">
                <a:solidFill>
                  <a:srgbClr val="FF99FF"/>
                </a:solidFill>
                <a:latin typeface="Noto Serif Display Bold"/>
              </a:rPr>
              <a:t>одної</a:t>
            </a:r>
            <a:r>
              <a:rPr lang="en-US" sz="2800" dirty="0">
                <a:solidFill>
                  <a:srgbClr val="FF99FF"/>
                </a:solidFill>
                <a:latin typeface="Noto Serif Display Bold"/>
              </a:rPr>
              <a:t>, </a:t>
            </a:r>
            <a:r>
              <a:rPr lang="en-US" sz="2800" dirty="0" err="1">
                <a:solidFill>
                  <a:srgbClr val="FF99FF"/>
                </a:solidFill>
                <a:latin typeface="Noto Serif Display Bold"/>
              </a:rPr>
              <a:t>але</a:t>
            </a:r>
            <a:r>
              <a:rPr lang="en-US" sz="2800" dirty="0">
                <a:solidFill>
                  <a:srgbClr val="FF99FF"/>
                </a:solidFill>
                <a:latin typeface="Noto Serif Display Bold"/>
              </a:rPr>
              <a:t> </a:t>
            </a:r>
            <a:r>
              <a:rPr lang="en-US" sz="2800" dirty="0" err="1">
                <a:solidFill>
                  <a:srgbClr val="FF99FF"/>
                </a:solidFill>
                <a:latin typeface="Noto Serif Display Bold"/>
              </a:rPr>
              <a:t>швидко</a:t>
            </a:r>
            <a:r>
              <a:rPr lang="en-US" sz="2800" dirty="0">
                <a:solidFill>
                  <a:srgbClr val="FF99FF"/>
                </a:solidFill>
                <a:latin typeface="Noto Serif Display Bold"/>
              </a:rPr>
              <a:t> </a:t>
            </a:r>
            <a:r>
              <a:rPr lang="en-US" sz="2800" dirty="0" err="1">
                <a:solidFill>
                  <a:srgbClr val="FF99FF"/>
                </a:solidFill>
                <a:latin typeface="Noto Serif Display Bold"/>
              </a:rPr>
              <a:t>зближуються</a:t>
            </a:r>
            <a:r>
              <a:rPr lang="en-US" sz="2800" dirty="0">
                <a:solidFill>
                  <a:srgbClr val="FF99FF"/>
                </a:solidFill>
                <a:latin typeface="Noto Serif Display Bold"/>
              </a:rPr>
              <a:t> </a:t>
            </a:r>
            <a:r>
              <a:rPr lang="en-US" sz="2800" dirty="0" err="1">
                <a:solidFill>
                  <a:srgbClr val="FF99FF"/>
                </a:solidFill>
                <a:latin typeface="Noto Serif Display Bold"/>
              </a:rPr>
              <a:t>під</a:t>
            </a:r>
            <a:r>
              <a:rPr lang="en-US" sz="2800" dirty="0">
                <a:solidFill>
                  <a:srgbClr val="FF99FF"/>
                </a:solidFill>
                <a:latin typeface="Noto Serif Display Bold"/>
              </a:rPr>
              <a:t> </a:t>
            </a:r>
            <a:r>
              <a:rPr lang="en-US" sz="2800" dirty="0" err="1">
                <a:solidFill>
                  <a:srgbClr val="FF99FF"/>
                </a:solidFill>
                <a:latin typeface="Noto Serif Display Bold"/>
              </a:rPr>
              <a:t>впливом</a:t>
            </a:r>
            <a:r>
              <a:rPr lang="en-US" sz="2800" dirty="0">
                <a:solidFill>
                  <a:srgbClr val="FF99FF"/>
                </a:solidFill>
                <a:latin typeface="Noto Serif Display Bold"/>
              </a:rPr>
              <a:t> </a:t>
            </a:r>
            <a:r>
              <a:rPr lang="en-US" sz="2800" dirty="0" err="1">
                <a:solidFill>
                  <a:srgbClr val="FF99FF"/>
                </a:solidFill>
                <a:latin typeface="Noto Serif Display Bold"/>
              </a:rPr>
              <a:t>взаємного</a:t>
            </a:r>
            <a:r>
              <a:rPr lang="en-US" sz="2800" dirty="0">
                <a:solidFill>
                  <a:srgbClr val="FF99FF"/>
                </a:solidFill>
                <a:latin typeface="Noto Serif Display Bold"/>
              </a:rPr>
              <a:t> притягування </a:t>
            </a:r>
            <a:r>
              <a:rPr lang="en-US" sz="2800" dirty="0" err="1">
                <a:solidFill>
                  <a:srgbClr val="FF99FF"/>
                </a:solidFill>
                <a:latin typeface="Noto Serif Display Bold"/>
              </a:rPr>
              <a:t>зі</a:t>
            </a:r>
            <a:r>
              <a:rPr lang="en-US" sz="2800" dirty="0">
                <a:solidFill>
                  <a:srgbClr val="FF99FF"/>
                </a:solidFill>
                <a:latin typeface="Noto Serif Display Bold"/>
              </a:rPr>
              <a:t> </a:t>
            </a:r>
            <a:r>
              <a:rPr lang="en-US" sz="2800" dirty="0" err="1">
                <a:solidFill>
                  <a:srgbClr val="FF99FF"/>
                </a:solidFill>
                <a:latin typeface="Noto Serif Display Bold"/>
              </a:rPr>
              <a:t>швидкістю</a:t>
            </a:r>
            <a:r>
              <a:rPr lang="en-US" sz="2800" dirty="0">
                <a:solidFill>
                  <a:srgbClr val="FF99FF"/>
                </a:solidFill>
                <a:latin typeface="Noto Serif Display Bold"/>
              </a:rPr>
              <a:t> 111 </a:t>
            </a:r>
            <a:r>
              <a:rPr lang="en-US" sz="2800" dirty="0" err="1">
                <a:solidFill>
                  <a:srgbClr val="FF99FF"/>
                </a:solidFill>
                <a:latin typeface="Noto Serif Display Bold"/>
              </a:rPr>
              <a:t>км</a:t>
            </a:r>
            <a:r>
              <a:rPr lang="en-US" sz="2800" dirty="0">
                <a:solidFill>
                  <a:srgbClr val="FF99FF"/>
                </a:solidFill>
                <a:latin typeface="Noto Serif Display Bold"/>
              </a:rPr>
              <a:t>/с.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40830" y="1569766"/>
            <a:ext cx="10864360" cy="3000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20"/>
              </a:lnSpc>
            </a:pPr>
            <a:r>
              <a:rPr lang="en-US" sz="2800" dirty="0" err="1">
                <a:solidFill>
                  <a:srgbClr val="FF99FF"/>
                </a:solidFill>
                <a:latin typeface="Noto Serif Display Bold"/>
              </a:rPr>
              <a:t>Астрономи</a:t>
            </a:r>
            <a:r>
              <a:rPr lang="en-US" sz="2800" dirty="0">
                <a:solidFill>
                  <a:srgbClr val="FF99FF"/>
                </a:solidFill>
                <a:latin typeface="Noto Serif Display Bold"/>
              </a:rPr>
              <a:t> </a:t>
            </a:r>
            <a:r>
              <a:rPr lang="en-US" sz="2800" dirty="0" err="1">
                <a:solidFill>
                  <a:srgbClr val="FF99FF"/>
                </a:solidFill>
                <a:latin typeface="Noto Serif Display Bold"/>
              </a:rPr>
              <a:t>передбачають</a:t>
            </a:r>
            <a:r>
              <a:rPr lang="en-US" sz="2800" dirty="0">
                <a:solidFill>
                  <a:srgbClr val="FF99FF"/>
                </a:solidFill>
                <a:latin typeface="Noto Serif Display Bold"/>
              </a:rPr>
              <a:t>, </a:t>
            </a:r>
            <a:r>
              <a:rPr lang="en-US" sz="2800" dirty="0" err="1">
                <a:solidFill>
                  <a:srgbClr val="FF99FF"/>
                </a:solidFill>
                <a:latin typeface="Noto Serif Display Bold"/>
              </a:rPr>
              <a:t>що</a:t>
            </a:r>
            <a:r>
              <a:rPr lang="en-US" sz="2800" dirty="0">
                <a:solidFill>
                  <a:srgbClr val="FF99FF"/>
                </a:solidFill>
                <a:latin typeface="Noto Serif Display Bold"/>
              </a:rPr>
              <a:t> </a:t>
            </a:r>
            <a:r>
              <a:rPr lang="en-US" sz="2800" dirty="0" err="1">
                <a:solidFill>
                  <a:srgbClr val="FF99FF"/>
                </a:solidFill>
                <a:latin typeface="Noto Serif Display Bold"/>
              </a:rPr>
              <a:t>Чумацький</a:t>
            </a:r>
            <a:r>
              <a:rPr lang="en-US" sz="2800" dirty="0">
                <a:solidFill>
                  <a:srgbClr val="FF99FF"/>
                </a:solidFill>
                <a:latin typeface="Noto Serif Display Bold"/>
              </a:rPr>
              <a:t> </a:t>
            </a:r>
            <a:r>
              <a:rPr lang="en-US" sz="2800" dirty="0" err="1">
                <a:solidFill>
                  <a:srgbClr val="FF99FF"/>
                </a:solidFill>
                <a:latin typeface="Noto Serif Display Bold"/>
              </a:rPr>
              <a:t>Шлях</a:t>
            </a:r>
            <a:r>
              <a:rPr lang="en-US" sz="2800" dirty="0">
                <a:solidFill>
                  <a:srgbClr val="FF99FF"/>
                </a:solidFill>
                <a:latin typeface="Noto Serif Display Bold"/>
              </a:rPr>
              <a:t> і </a:t>
            </a:r>
            <a:r>
              <a:rPr lang="en-US" sz="2800" dirty="0" err="1">
                <a:solidFill>
                  <a:srgbClr val="FF99FF"/>
                </a:solidFill>
                <a:latin typeface="Noto Serif Display Bold"/>
              </a:rPr>
              <a:t>галактика</a:t>
            </a:r>
            <a:r>
              <a:rPr lang="en-US" sz="2800" dirty="0">
                <a:solidFill>
                  <a:srgbClr val="FF99FF"/>
                </a:solidFill>
                <a:latin typeface="Noto Serif Display Bold"/>
              </a:rPr>
              <a:t> </a:t>
            </a:r>
            <a:r>
              <a:rPr lang="en-US" sz="2800" dirty="0" err="1">
                <a:solidFill>
                  <a:srgbClr val="FF99FF"/>
                </a:solidFill>
                <a:latin typeface="Noto Serif Display Bold"/>
              </a:rPr>
              <a:t>Андромеди</a:t>
            </a:r>
            <a:r>
              <a:rPr lang="en-US" sz="2800" dirty="0">
                <a:solidFill>
                  <a:srgbClr val="FF99FF"/>
                </a:solidFill>
                <a:latin typeface="Noto Serif Display Bold"/>
              </a:rPr>
              <a:t> </a:t>
            </a:r>
            <a:r>
              <a:rPr lang="en-US" sz="2800" dirty="0" err="1">
                <a:solidFill>
                  <a:srgbClr val="FF99FF"/>
                </a:solidFill>
                <a:latin typeface="Noto Serif Display Bold"/>
              </a:rPr>
              <a:t>зіткнуться</a:t>
            </a:r>
            <a:r>
              <a:rPr lang="en-US" sz="2800" dirty="0">
                <a:solidFill>
                  <a:srgbClr val="FF99FF"/>
                </a:solidFill>
                <a:latin typeface="Noto Serif Display Bold"/>
              </a:rPr>
              <a:t> </a:t>
            </a:r>
            <a:r>
              <a:rPr lang="en-US" sz="2800" dirty="0" err="1">
                <a:solidFill>
                  <a:srgbClr val="FF99FF"/>
                </a:solidFill>
                <a:latin typeface="Noto Serif Display Bold"/>
              </a:rPr>
              <a:t>через</a:t>
            </a:r>
            <a:r>
              <a:rPr lang="en-US" sz="2800" dirty="0">
                <a:solidFill>
                  <a:srgbClr val="FF99FF"/>
                </a:solidFill>
                <a:latin typeface="Noto Serif Display Bold"/>
              </a:rPr>
              <a:t> 4,5 </a:t>
            </a:r>
            <a:r>
              <a:rPr lang="en-US" sz="2800" dirty="0" err="1">
                <a:solidFill>
                  <a:srgbClr val="FF99FF"/>
                </a:solidFill>
                <a:latin typeface="Noto Serif Display Bold"/>
              </a:rPr>
              <a:t>мільярда</a:t>
            </a:r>
            <a:r>
              <a:rPr lang="en-US" sz="2800" dirty="0">
                <a:solidFill>
                  <a:srgbClr val="FF99FF"/>
                </a:solidFill>
                <a:latin typeface="Noto Serif Display Bold"/>
              </a:rPr>
              <a:t> </a:t>
            </a:r>
            <a:r>
              <a:rPr lang="en-US" sz="2800" dirty="0" err="1">
                <a:solidFill>
                  <a:srgbClr val="FF99FF"/>
                </a:solidFill>
                <a:latin typeface="Noto Serif Display Bold"/>
              </a:rPr>
              <a:t>років</a:t>
            </a:r>
            <a:r>
              <a:rPr lang="en-US" sz="2800" dirty="0">
                <a:solidFill>
                  <a:srgbClr val="FF99FF"/>
                </a:solidFill>
                <a:latin typeface="Noto Serif Display Bold"/>
              </a:rPr>
              <a:t>.</a:t>
            </a:r>
            <a:r>
              <a:rPr lang="en-US" sz="2800" dirty="0">
                <a:solidFill>
                  <a:srgbClr val="FFFFFF"/>
                </a:solidFill>
                <a:latin typeface="Noto Serif Display"/>
              </a:rPr>
              <a:t> </a:t>
            </a:r>
            <a:endParaRPr lang="uk-UA" sz="2800" dirty="0" smtClean="0">
              <a:solidFill>
                <a:srgbClr val="FFFFFF"/>
              </a:solidFill>
              <a:latin typeface="Noto Serif Display"/>
            </a:endParaRPr>
          </a:p>
          <a:p>
            <a:pPr algn="just">
              <a:lnSpc>
                <a:spcPts val="3920"/>
              </a:lnSpc>
            </a:pPr>
            <a:r>
              <a:rPr lang="en-US" sz="2800" dirty="0" err="1" smtClean="0">
                <a:solidFill>
                  <a:srgbClr val="FFFFFF"/>
                </a:solidFill>
                <a:latin typeface="Noto Serif Display"/>
              </a:rPr>
              <a:t>Галактика</a:t>
            </a:r>
            <a:r>
              <a:rPr lang="en-US" sz="2800" dirty="0" smtClean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Noto Serif Display"/>
              </a:rPr>
              <a:t>Андромеди</a:t>
            </a:r>
            <a:r>
              <a:rPr lang="en-US" sz="28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Noto Serif Display"/>
              </a:rPr>
              <a:t>рухається</a:t>
            </a:r>
            <a:r>
              <a:rPr lang="en-US" sz="28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Noto Serif Display"/>
              </a:rPr>
              <a:t>до</a:t>
            </a:r>
            <a:r>
              <a:rPr lang="en-US" sz="28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Noto Serif Display"/>
              </a:rPr>
              <a:t>нас</a:t>
            </a:r>
            <a:r>
              <a:rPr lang="en-US" sz="28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Noto Serif Display"/>
              </a:rPr>
              <a:t>зі</a:t>
            </a:r>
            <a:r>
              <a:rPr lang="en-US" sz="28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Noto Serif Display"/>
              </a:rPr>
              <a:t>швидкістю</a:t>
            </a:r>
            <a:r>
              <a:rPr lang="en-US" sz="2800" dirty="0">
                <a:solidFill>
                  <a:srgbClr val="FFFFFF"/>
                </a:solidFill>
                <a:latin typeface="Noto Serif Display"/>
              </a:rPr>
              <a:t> 300 </a:t>
            </a:r>
            <a:r>
              <a:rPr lang="en-US" sz="2800" dirty="0" err="1">
                <a:solidFill>
                  <a:srgbClr val="FFFFFF"/>
                </a:solidFill>
                <a:latin typeface="Noto Serif Display"/>
              </a:rPr>
              <a:t>км</a:t>
            </a:r>
            <a:r>
              <a:rPr lang="en-US" sz="2800" dirty="0">
                <a:solidFill>
                  <a:srgbClr val="FFFFFF"/>
                </a:solidFill>
                <a:latin typeface="Noto Serif Display"/>
              </a:rPr>
              <a:t>/с і </a:t>
            </a:r>
            <a:r>
              <a:rPr lang="en-US" sz="2800" dirty="0" err="1">
                <a:solidFill>
                  <a:srgbClr val="FFFFFF"/>
                </a:solidFill>
                <a:latin typeface="Noto Serif Display"/>
              </a:rPr>
              <a:t>наближається</a:t>
            </a:r>
            <a:r>
              <a:rPr lang="en-US" sz="28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Noto Serif Display"/>
              </a:rPr>
              <a:t>до</a:t>
            </a:r>
            <a:r>
              <a:rPr lang="en-US" sz="28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Noto Serif Display"/>
              </a:rPr>
              <a:t>Чумацького</a:t>
            </a:r>
            <a:r>
              <a:rPr lang="en-US" sz="28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Noto Serif Display"/>
              </a:rPr>
              <a:t>Шляху</a:t>
            </a:r>
            <a:r>
              <a:rPr lang="en-US" sz="28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Noto Serif Display"/>
              </a:rPr>
              <a:t>зі</a:t>
            </a:r>
            <a:r>
              <a:rPr lang="en-US" sz="28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Noto Serif Display"/>
              </a:rPr>
              <a:t>швидкістю</a:t>
            </a:r>
            <a:r>
              <a:rPr lang="en-US" sz="2800" dirty="0">
                <a:solidFill>
                  <a:srgbClr val="FFFFFF"/>
                </a:solidFill>
                <a:latin typeface="Noto Serif Display"/>
              </a:rPr>
              <a:t> 100—140 </a:t>
            </a:r>
            <a:r>
              <a:rPr lang="en-US" sz="2800" dirty="0" err="1">
                <a:solidFill>
                  <a:srgbClr val="FFFFFF"/>
                </a:solidFill>
                <a:latin typeface="Noto Serif Display"/>
              </a:rPr>
              <a:t>км</a:t>
            </a:r>
            <a:r>
              <a:rPr lang="en-US" sz="2800" dirty="0">
                <a:solidFill>
                  <a:srgbClr val="FFFFFF"/>
                </a:solidFill>
                <a:latin typeface="Noto Serif Display"/>
              </a:rPr>
              <a:t>/с.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52219" y="7061864"/>
            <a:ext cx="9570972" cy="2500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20"/>
              </a:lnSpc>
            </a:pPr>
            <a:r>
              <a:rPr lang="en-US" sz="2800" dirty="0" err="1">
                <a:solidFill>
                  <a:srgbClr val="FFFFFF"/>
                </a:solidFill>
                <a:latin typeface="Noto Serif Display"/>
              </a:rPr>
              <a:t>Зіткнення</a:t>
            </a:r>
            <a:r>
              <a:rPr lang="en-US" sz="28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800" dirty="0" err="1" smtClean="0">
                <a:solidFill>
                  <a:srgbClr val="FF99FF"/>
                </a:solidFill>
                <a:latin typeface="Noto Serif Display Bold"/>
              </a:rPr>
              <a:t>триватиме</a:t>
            </a:r>
            <a:r>
              <a:rPr lang="en-US" sz="2800" dirty="0" smtClean="0">
                <a:solidFill>
                  <a:srgbClr val="FF99FF"/>
                </a:solidFill>
                <a:latin typeface="Noto Serif Display Bold"/>
              </a:rPr>
              <a:t> 2 </a:t>
            </a:r>
            <a:r>
              <a:rPr lang="en-US" sz="2800" dirty="0" err="1">
                <a:solidFill>
                  <a:srgbClr val="FF99FF"/>
                </a:solidFill>
                <a:latin typeface="Noto Serif Display Bold"/>
              </a:rPr>
              <a:t>мільярди</a:t>
            </a:r>
            <a:r>
              <a:rPr lang="en-US" sz="2800" dirty="0">
                <a:solidFill>
                  <a:srgbClr val="FF99FF"/>
                </a:solidFill>
                <a:latin typeface="Noto Serif Display Bold"/>
              </a:rPr>
              <a:t> </a:t>
            </a:r>
            <a:r>
              <a:rPr lang="en-US" sz="2800" dirty="0" err="1">
                <a:solidFill>
                  <a:srgbClr val="FF99FF"/>
                </a:solidFill>
                <a:latin typeface="Noto Serif Display Bold"/>
              </a:rPr>
              <a:t>років</a:t>
            </a:r>
            <a:r>
              <a:rPr lang="en-US" sz="2800" dirty="0">
                <a:solidFill>
                  <a:srgbClr val="FFFFFF"/>
                </a:solidFill>
                <a:latin typeface="Noto Serif Display"/>
              </a:rPr>
              <a:t>, в </a:t>
            </a:r>
            <a:r>
              <a:rPr lang="en-US" sz="2800" dirty="0" err="1">
                <a:solidFill>
                  <a:srgbClr val="FFFFFF"/>
                </a:solidFill>
                <a:latin typeface="Noto Serif Display"/>
              </a:rPr>
              <a:t>результаті</a:t>
            </a:r>
            <a:r>
              <a:rPr lang="en-US" sz="28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Noto Serif Display"/>
              </a:rPr>
              <a:t>утвориться</a:t>
            </a:r>
            <a:r>
              <a:rPr lang="en-US" sz="28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Noto Serif Display"/>
              </a:rPr>
              <a:t>нова</a:t>
            </a:r>
            <a:r>
              <a:rPr lang="en-US" sz="28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Noto Serif Display"/>
              </a:rPr>
              <a:t>еліптична</a:t>
            </a:r>
            <a:r>
              <a:rPr lang="en-US" sz="28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Noto Serif Display"/>
              </a:rPr>
              <a:t>галактика</a:t>
            </a:r>
            <a:r>
              <a:rPr lang="en-US" sz="2800" dirty="0">
                <a:solidFill>
                  <a:srgbClr val="FFFFFF"/>
                </a:solidFill>
                <a:latin typeface="Noto Serif Display"/>
              </a:rPr>
              <a:t>. </a:t>
            </a:r>
            <a:r>
              <a:rPr lang="en-US" sz="2800" dirty="0" err="1">
                <a:solidFill>
                  <a:srgbClr val="FFFFFF"/>
                </a:solidFill>
                <a:latin typeface="Noto Serif Display"/>
              </a:rPr>
              <a:t>Сонячна</a:t>
            </a:r>
            <a:r>
              <a:rPr lang="en-US" sz="28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Noto Serif Display"/>
              </a:rPr>
              <a:t>система</a:t>
            </a:r>
            <a:r>
              <a:rPr lang="en-US" sz="28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Noto Serif Display"/>
              </a:rPr>
              <a:t>залишиться</a:t>
            </a:r>
            <a:r>
              <a:rPr lang="en-US" sz="28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Noto Serif Display"/>
              </a:rPr>
              <a:t>цілісною</a:t>
            </a:r>
            <a:r>
              <a:rPr lang="en-US" sz="2800" dirty="0">
                <a:solidFill>
                  <a:srgbClr val="FFFFFF"/>
                </a:solidFill>
                <a:latin typeface="Noto Serif Display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Noto Serif Display"/>
              </a:rPr>
              <a:t>але</a:t>
            </a:r>
            <a:r>
              <a:rPr lang="en-US" sz="2800" dirty="0">
                <a:solidFill>
                  <a:srgbClr val="FFFFFF"/>
                </a:solidFill>
                <a:latin typeface="Noto Serif Display"/>
              </a:rPr>
              <a:t> </a:t>
            </a:r>
            <a:r>
              <a:rPr lang="en-US" sz="2800" dirty="0" err="1">
                <a:solidFill>
                  <a:srgbClr val="FF99FF"/>
                </a:solidFill>
                <a:latin typeface="Noto Serif Display Bold"/>
              </a:rPr>
              <a:t>опиниться</a:t>
            </a:r>
            <a:r>
              <a:rPr lang="en-US" sz="2800" dirty="0">
                <a:solidFill>
                  <a:srgbClr val="FF99FF"/>
                </a:solidFill>
                <a:latin typeface="Noto Serif Display Bold"/>
              </a:rPr>
              <a:t> </a:t>
            </a:r>
            <a:r>
              <a:rPr lang="en-US" sz="2800" dirty="0" err="1">
                <a:solidFill>
                  <a:srgbClr val="FF99FF"/>
                </a:solidFill>
                <a:latin typeface="Noto Serif Display Bold"/>
              </a:rPr>
              <a:t>ще</a:t>
            </a:r>
            <a:r>
              <a:rPr lang="en-US" sz="2800" dirty="0">
                <a:solidFill>
                  <a:srgbClr val="FF99FF"/>
                </a:solidFill>
                <a:latin typeface="Noto Serif Display Bold"/>
              </a:rPr>
              <a:t> </a:t>
            </a:r>
            <a:r>
              <a:rPr lang="en-US" sz="2800" dirty="0" err="1">
                <a:solidFill>
                  <a:srgbClr val="FF99FF"/>
                </a:solidFill>
                <a:latin typeface="Noto Serif Display Bold"/>
              </a:rPr>
              <a:t>далі</a:t>
            </a:r>
            <a:r>
              <a:rPr lang="en-US" sz="2800" dirty="0">
                <a:solidFill>
                  <a:srgbClr val="FF99FF"/>
                </a:solidFill>
                <a:latin typeface="Noto Serif Display Bold"/>
              </a:rPr>
              <a:t> </a:t>
            </a:r>
            <a:r>
              <a:rPr lang="en-US" sz="2800" dirty="0" err="1">
                <a:solidFill>
                  <a:srgbClr val="FF99FF"/>
                </a:solidFill>
                <a:latin typeface="Noto Serif Display Bold"/>
              </a:rPr>
              <a:t>від</a:t>
            </a:r>
            <a:r>
              <a:rPr lang="en-US" sz="2800" dirty="0">
                <a:solidFill>
                  <a:srgbClr val="FF99FF"/>
                </a:solidFill>
                <a:latin typeface="Noto Serif Display Bold"/>
              </a:rPr>
              <a:t> </a:t>
            </a:r>
            <a:r>
              <a:rPr lang="en-US" sz="2800" dirty="0" err="1">
                <a:solidFill>
                  <a:srgbClr val="FF99FF"/>
                </a:solidFill>
                <a:latin typeface="Noto Serif Display Bold"/>
              </a:rPr>
              <a:t>нового</a:t>
            </a:r>
            <a:r>
              <a:rPr lang="en-US" sz="2800" dirty="0">
                <a:solidFill>
                  <a:srgbClr val="FF99FF"/>
                </a:solidFill>
                <a:latin typeface="Noto Serif Display Bold"/>
              </a:rPr>
              <a:t> </a:t>
            </a:r>
            <a:r>
              <a:rPr lang="en-US" sz="2800" dirty="0" err="1">
                <a:solidFill>
                  <a:srgbClr val="FF99FF"/>
                </a:solidFill>
                <a:latin typeface="Noto Serif Display Bold"/>
              </a:rPr>
              <a:t>центру</a:t>
            </a:r>
            <a:r>
              <a:rPr lang="en-US" sz="2800" dirty="0">
                <a:solidFill>
                  <a:srgbClr val="FF99FF"/>
                </a:solidFill>
                <a:latin typeface="Noto Serif Display Bold"/>
              </a:rPr>
              <a:t> </a:t>
            </a:r>
            <a:r>
              <a:rPr lang="en-US" sz="2800" dirty="0" err="1">
                <a:solidFill>
                  <a:srgbClr val="FF99FF"/>
                </a:solidFill>
                <a:latin typeface="Noto Serif Display Bold"/>
              </a:rPr>
              <a:t>галактики</a:t>
            </a:r>
            <a:r>
              <a:rPr lang="en-US" sz="2800" dirty="0">
                <a:solidFill>
                  <a:srgbClr val="FF99FF"/>
                </a:solidFill>
                <a:latin typeface="Noto Serif Display Bold"/>
              </a:rPr>
              <a:t>, </a:t>
            </a:r>
            <a:r>
              <a:rPr lang="en-US" sz="2800" dirty="0" err="1">
                <a:solidFill>
                  <a:srgbClr val="FF99FF"/>
                </a:solidFill>
                <a:latin typeface="Noto Serif Display Bold"/>
              </a:rPr>
              <a:t>ніж</a:t>
            </a:r>
            <a:r>
              <a:rPr lang="en-US" sz="2800" dirty="0">
                <a:solidFill>
                  <a:srgbClr val="FF99FF"/>
                </a:solidFill>
                <a:latin typeface="Noto Serif Display Bold"/>
              </a:rPr>
              <a:t> </a:t>
            </a:r>
            <a:r>
              <a:rPr lang="en-US" sz="2800" dirty="0" err="1">
                <a:solidFill>
                  <a:srgbClr val="FF99FF"/>
                </a:solidFill>
                <a:latin typeface="Noto Serif Display Bold"/>
              </a:rPr>
              <a:t>зараз</a:t>
            </a:r>
            <a:r>
              <a:rPr lang="en-US" sz="2800" dirty="0">
                <a:solidFill>
                  <a:srgbClr val="FF99FF"/>
                </a:solidFill>
                <a:latin typeface="Noto Serif Display Bold"/>
              </a:rPr>
              <a:t>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5386750" y="9053911"/>
            <a:ext cx="2133600" cy="9874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Слайд </a:t>
            </a:r>
            <a:r>
              <a:rPr lang="uk-UA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4935200" y="4914900"/>
            <a:ext cx="2819400" cy="10196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комп’ютерної моделі злиття від  </a:t>
            </a:r>
            <a:r>
              <a:rPr lang="en-A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NASA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436849" y="1477699"/>
            <a:ext cx="485608" cy="653017"/>
          </a:xfrm>
          <a:custGeom>
            <a:avLst/>
            <a:gdLst/>
            <a:ahLst/>
            <a:cxnLst/>
            <a:rect l="l" t="t" r="r" b="b"/>
            <a:pathLst>
              <a:path w="485608" h="653017">
                <a:moveTo>
                  <a:pt x="0" y="0"/>
                </a:moveTo>
                <a:lnTo>
                  <a:pt x="485607" y="0"/>
                </a:lnTo>
                <a:lnTo>
                  <a:pt x="485607" y="653017"/>
                </a:lnTo>
                <a:lnTo>
                  <a:pt x="0" y="6530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85126" y="1028700"/>
            <a:ext cx="421627" cy="421627"/>
          </a:xfrm>
          <a:custGeom>
            <a:avLst/>
            <a:gdLst/>
            <a:ahLst/>
            <a:cxnLst/>
            <a:rect l="l" t="t" r="r" b="b"/>
            <a:pathLst>
              <a:path w="421627" h="421627">
                <a:moveTo>
                  <a:pt x="0" y="0"/>
                </a:moveTo>
                <a:lnTo>
                  <a:pt x="421627" y="0"/>
                </a:lnTo>
                <a:lnTo>
                  <a:pt x="421627" y="421627"/>
                </a:lnTo>
                <a:lnTo>
                  <a:pt x="0" y="421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309236" y="888158"/>
            <a:ext cx="281085" cy="281085"/>
          </a:xfrm>
          <a:custGeom>
            <a:avLst/>
            <a:gdLst/>
            <a:ahLst/>
            <a:cxnLst/>
            <a:rect l="l" t="t" r="r" b="b"/>
            <a:pathLst>
              <a:path w="281085" h="281085">
                <a:moveTo>
                  <a:pt x="0" y="0"/>
                </a:moveTo>
                <a:lnTo>
                  <a:pt x="281084" y="0"/>
                </a:lnTo>
                <a:lnTo>
                  <a:pt x="281084" y="281084"/>
                </a:lnTo>
                <a:lnTo>
                  <a:pt x="0" y="2810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51802" y="1919903"/>
            <a:ext cx="435016" cy="421627"/>
          </a:xfrm>
          <a:custGeom>
            <a:avLst/>
            <a:gdLst/>
            <a:ahLst/>
            <a:cxnLst/>
            <a:rect l="l" t="t" r="r" b="b"/>
            <a:pathLst>
              <a:path w="435016" h="421627">
                <a:moveTo>
                  <a:pt x="0" y="0"/>
                </a:moveTo>
                <a:lnTo>
                  <a:pt x="435016" y="0"/>
                </a:lnTo>
                <a:lnTo>
                  <a:pt x="435016" y="421627"/>
                </a:lnTo>
                <a:lnTo>
                  <a:pt x="0" y="4216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976150" y="196074"/>
            <a:ext cx="16614171" cy="1185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750"/>
              </a:lnSpc>
            </a:pPr>
            <a:r>
              <a:rPr lang="uk-UA" sz="6500" dirty="0" smtClean="0">
                <a:solidFill>
                  <a:srgbClr val="FFFFFF"/>
                </a:solidFill>
                <a:latin typeface="TAN Pearl"/>
              </a:rPr>
              <a:t>Розрахунок параметрів нової галактики  </a:t>
            </a:r>
            <a:endParaRPr lang="en-US" sz="6500" dirty="0">
              <a:solidFill>
                <a:srgbClr val="FFFFFF"/>
              </a:solidFill>
              <a:latin typeface="TAN Pear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8" name="Таблица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74978310"/>
                  </p:ext>
                </p:extLst>
              </p:nvPr>
            </p:nvGraphicFramePr>
            <p:xfrm>
              <a:off x="1295256" y="2341530"/>
              <a:ext cx="15392544" cy="730069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5134688"/>
                    <a:gridCol w="2790413"/>
                    <a:gridCol w="2332753"/>
                    <a:gridCol w="2568168"/>
                    <a:gridCol w="2566522"/>
                  </a:tblGrid>
                  <a:tr h="53538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effectLst/>
                            </a:rPr>
                            <a:t> </a:t>
                          </a:r>
                          <a:endParaRPr lang="ru-RU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>
                              <a:effectLst/>
                            </a:rPr>
                            <a:t>Чумацький Шлях</a:t>
                          </a:r>
                          <a:endParaRPr lang="ru-RU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>
                              <a:effectLst/>
                            </a:rPr>
                            <a:t>Андромеда</a:t>
                          </a:r>
                          <a:endParaRPr lang="ru-RU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</a:tr>
                  <a:tr h="53538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>
                              <a:effectLst/>
                            </a:rPr>
                            <a:t>Значення</a:t>
                          </a:r>
                          <a:endParaRPr lang="ru-RU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>
                              <a:effectLst/>
                            </a:rPr>
                            <a:t>min</a:t>
                          </a:r>
                          <a:endParaRPr lang="ru-RU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>
                              <a:effectLst/>
                            </a:rPr>
                            <a:t>max</a:t>
                          </a:r>
                          <a:endParaRPr lang="ru-RU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>
                              <a:effectLst/>
                            </a:rPr>
                            <a:t>min</a:t>
                          </a:r>
                          <a:endParaRPr lang="ru-RU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>
                              <a:effectLst/>
                            </a:rPr>
                            <a:t>max</a:t>
                          </a:r>
                          <a:endParaRPr lang="ru-RU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58466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>
                              <a:effectLst/>
                            </a:rPr>
                            <a:t>Кількість зірок</a:t>
                          </a:r>
                          <a:endParaRPr lang="ru-RU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uk-UA" sz="2800">
                                    <a:effectLst/>
                                  </a:rPr>
                                  <m:t>1∙</m:t>
                                </m:r>
                                <m:sSup>
                                  <m:sSupPr>
                                    <m:ctrlPr>
                                      <a:rPr lang="ru-RU" sz="2800">
                                        <a:effectLst/>
                                      </a:rPr>
                                    </m:ctrlPr>
                                  </m:sSupPr>
                                  <m:e>
                                    <m:r>
                                      <a:rPr lang="uk-UA" sz="2800">
                                        <a:effectLst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uk-UA" sz="2800">
                                        <a:effectLst/>
                                      </a:rPr>
                                      <m:t>11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uk-UA" sz="2800">
                                    <a:effectLst/>
                                  </a:rPr>
                                  <m:t>4∙</m:t>
                                </m:r>
                                <m:sSup>
                                  <m:sSupPr>
                                    <m:ctrlPr>
                                      <a:rPr lang="ru-RU" sz="2800">
                                        <a:effectLst/>
                                      </a:rPr>
                                    </m:ctrlPr>
                                  </m:sSupPr>
                                  <m:e>
                                    <m:r>
                                      <a:rPr lang="uk-UA" sz="2800">
                                        <a:effectLst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uk-UA" sz="2800">
                                        <a:effectLst/>
                                      </a:rPr>
                                      <m:t>11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gridSpan="2"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uk-UA" sz="2800">
                                    <a:effectLst/>
                                  </a:rPr>
                                  <m:t>1∙</m:t>
                                </m:r>
                                <m:sSup>
                                  <m:sSupPr>
                                    <m:ctrlPr>
                                      <a:rPr lang="ru-RU" sz="2800">
                                        <a:effectLst/>
                                      </a:rPr>
                                    </m:ctrlPr>
                                  </m:sSupPr>
                                  <m:e>
                                    <m:r>
                                      <a:rPr lang="uk-UA" sz="2800">
                                        <a:effectLst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uk-UA" sz="2800">
                                        <a:effectLst/>
                                      </a:rPr>
                                      <m:t>12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</a:tr>
                  <a:tr h="74048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effectLst/>
                            </a:rPr>
                            <a:t>Маса зірки (в масах Сонця)</a:t>
                          </a:r>
                          <a:endParaRPr lang="ru-RU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>
                              <a:effectLst/>
                            </a:rPr>
                            <a:t>0,1</a:t>
                          </a:r>
                          <a:endParaRPr lang="ru-RU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>
                              <a:effectLst/>
                            </a:rPr>
                            <a:t>50</a:t>
                          </a:r>
                          <a:endParaRPr lang="ru-RU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>
                              <a:effectLst/>
                            </a:rPr>
                            <a:t>0,1</a:t>
                          </a:r>
                          <a:endParaRPr lang="ru-RU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>
                              <a:effectLst/>
                            </a:rPr>
                            <a:t>50</a:t>
                          </a:r>
                          <a:endParaRPr lang="ru-RU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107076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effectLst/>
                            </a:rPr>
                            <a:t>Сумарна маса зірок </a:t>
                          </a:r>
                          <a:endParaRPr lang="ru-RU" sz="2800" dirty="0">
                            <a:effectLst/>
                          </a:endParaRPr>
                        </a:p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effectLst/>
                            </a:rPr>
                            <a:t>(в масах Сонця)</a:t>
                          </a:r>
                          <a:endParaRPr lang="ru-RU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uk-UA" sz="2800">
                                    <a:effectLst/>
                                  </a:rPr>
                                  <m:t>1∙</m:t>
                                </m:r>
                                <m:sSup>
                                  <m:sSupPr>
                                    <m:ctrlPr>
                                      <a:rPr lang="ru-RU" sz="2800">
                                        <a:effectLst/>
                                      </a:rPr>
                                    </m:ctrlPr>
                                  </m:sSupPr>
                                  <m:e>
                                    <m:r>
                                      <a:rPr lang="uk-UA" sz="2800">
                                        <a:effectLst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uk-UA" sz="2800">
                                        <a:effectLst/>
                                      </a:rPr>
                                      <m:t>10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uk-UA" sz="2800">
                                    <a:effectLst/>
                                  </a:rPr>
                                  <m:t>2∙</m:t>
                                </m:r>
                                <m:sSup>
                                  <m:sSupPr>
                                    <m:ctrlPr>
                                      <a:rPr lang="ru-RU" sz="2800">
                                        <a:effectLst/>
                                      </a:rPr>
                                    </m:ctrlPr>
                                  </m:sSupPr>
                                  <m:e>
                                    <m:r>
                                      <a:rPr lang="uk-UA" sz="2800">
                                        <a:effectLst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uk-UA" sz="2800">
                                        <a:effectLst/>
                                      </a:rPr>
                                      <m:t>13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uk-UA" sz="2800">
                                    <a:effectLst/>
                                  </a:rPr>
                                  <m:t>0,1∙</m:t>
                                </m:r>
                                <m:sSup>
                                  <m:sSupPr>
                                    <m:ctrlPr>
                                      <a:rPr lang="ru-RU" sz="2800">
                                        <a:effectLst/>
                                      </a:rPr>
                                    </m:ctrlPr>
                                  </m:sSupPr>
                                  <m:e>
                                    <m:r>
                                      <a:rPr lang="uk-UA" sz="2800">
                                        <a:effectLst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uk-UA" sz="2800">
                                        <a:effectLst/>
                                      </a:rPr>
                                      <m:t>12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uk-UA" sz="2800">
                                    <a:effectLst/>
                                  </a:rPr>
                                  <m:t>50∙</m:t>
                                </m:r>
                                <m:sSup>
                                  <m:sSupPr>
                                    <m:ctrlPr>
                                      <a:rPr lang="ru-RU" sz="2800">
                                        <a:effectLst/>
                                      </a:rPr>
                                    </m:ctrlPr>
                                  </m:sSupPr>
                                  <m:e>
                                    <m:r>
                                      <a:rPr lang="uk-UA" sz="2800">
                                        <a:effectLst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uk-UA" sz="2800">
                                        <a:effectLst/>
                                      </a:rPr>
                                      <m:t>12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74048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>
                              <a:effectLst/>
                            </a:rPr>
                            <a:t>Частка газопилової матерії (у %)</a:t>
                          </a:r>
                          <a:endParaRPr lang="ru-RU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>
                              <a:effectLst/>
                            </a:rPr>
                            <a:t>8%</a:t>
                          </a:r>
                          <a:endParaRPr lang="ru-RU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>
                              <a:effectLst/>
                            </a:rPr>
                            <a:t>25%</a:t>
                          </a:r>
                          <a:endParaRPr lang="ru-RU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>
                              <a:effectLst/>
                            </a:rPr>
                            <a:t>4%</a:t>
                          </a:r>
                          <a:endParaRPr lang="ru-RU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effectLst/>
                            </a:rPr>
                            <a:t>8%</a:t>
                          </a:r>
                          <a:endParaRPr lang="ru-RU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74048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>
                              <a:effectLst/>
                            </a:rPr>
                            <a:t>Частка газопилової матерії (у масах Сонця)</a:t>
                          </a:r>
                          <a:endParaRPr lang="ru-RU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uk-UA" sz="2800">
                                    <a:effectLst/>
                                  </a:rPr>
                                  <m:t>8∙</m:t>
                                </m:r>
                                <m:sSup>
                                  <m:sSupPr>
                                    <m:ctrlPr>
                                      <a:rPr lang="ru-RU" sz="2800">
                                        <a:effectLst/>
                                      </a:rPr>
                                    </m:ctrlPr>
                                  </m:sSupPr>
                                  <m:e>
                                    <m:r>
                                      <a:rPr lang="uk-UA" sz="2800">
                                        <a:effectLst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uk-UA" sz="2800">
                                        <a:effectLst/>
                                      </a:rPr>
                                      <m:t>8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uk-UA" sz="2800">
                                    <a:effectLst/>
                                  </a:rPr>
                                  <m:t>5∙</m:t>
                                </m:r>
                                <m:sSup>
                                  <m:sSupPr>
                                    <m:ctrlPr>
                                      <a:rPr lang="ru-RU" sz="2800">
                                        <a:effectLst/>
                                      </a:rPr>
                                    </m:ctrlPr>
                                  </m:sSupPr>
                                  <m:e>
                                    <m:r>
                                      <a:rPr lang="uk-UA" sz="2800">
                                        <a:effectLst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uk-UA" sz="2800">
                                        <a:effectLst/>
                                      </a:rPr>
                                      <m:t>12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uk-UA" sz="2800">
                                    <a:effectLst/>
                                  </a:rPr>
                                  <m:t>0,4∙</m:t>
                                </m:r>
                                <m:sSup>
                                  <m:sSupPr>
                                    <m:ctrlPr>
                                      <a:rPr lang="ru-RU" sz="2800">
                                        <a:effectLst/>
                                      </a:rPr>
                                    </m:ctrlPr>
                                  </m:sSupPr>
                                  <m:e>
                                    <m:r>
                                      <a:rPr lang="uk-UA" sz="2800">
                                        <a:effectLst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uk-UA" sz="2800">
                                        <a:effectLst/>
                                      </a:rPr>
                                      <m:t>10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uk-UA" sz="2800">
                                    <a:effectLst/>
                                  </a:rPr>
                                  <m:t>4∙</m:t>
                                </m:r>
                                <m:sSup>
                                  <m:sSupPr>
                                    <m:ctrlPr>
                                      <a:rPr lang="ru-RU" sz="2800">
                                        <a:effectLst/>
                                      </a:rPr>
                                    </m:ctrlPr>
                                  </m:sSupPr>
                                  <m:e>
                                    <m:r>
                                      <a:rPr lang="uk-UA" sz="2800">
                                        <a:effectLst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uk-UA" sz="2800">
                                        <a:effectLst/>
                                      </a:rPr>
                                      <m:t>12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1130913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>
                              <a:effectLst/>
                            </a:rPr>
                            <a:t>Загальна маса речовини зірок і газопилової матерії</a:t>
                          </a:r>
                          <a:endParaRPr lang="ru-RU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uk-UA" sz="2800">
                                    <a:effectLst/>
                                  </a:rPr>
                                  <m:t>1,08∙</m:t>
                                </m:r>
                                <m:sSup>
                                  <m:sSupPr>
                                    <m:ctrlPr>
                                      <a:rPr lang="ru-RU" sz="2800">
                                        <a:effectLst/>
                                      </a:rPr>
                                    </m:ctrlPr>
                                  </m:sSupPr>
                                  <m:e>
                                    <m:r>
                                      <a:rPr lang="uk-UA" sz="2800">
                                        <a:effectLst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uk-UA" sz="2800">
                                        <a:effectLst/>
                                      </a:rPr>
                                      <m:t>10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uk-UA" sz="2800">
                                    <a:effectLst/>
                                  </a:rPr>
                                  <m:t>2,5∙</m:t>
                                </m:r>
                                <m:sSup>
                                  <m:sSupPr>
                                    <m:ctrlPr>
                                      <a:rPr lang="ru-RU" sz="2800">
                                        <a:effectLst/>
                                      </a:rPr>
                                    </m:ctrlPr>
                                  </m:sSupPr>
                                  <m:e>
                                    <m:r>
                                      <a:rPr lang="uk-UA" sz="2800">
                                        <a:effectLst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uk-UA" sz="2800">
                                        <a:effectLst/>
                                      </a:rPr>
                                      <m:t>13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uk-UA" sz="2800">
                                    <a:effectLst/>
                                  </a:rPr>
                                  <m:t>10,4∙</m:t>
                                </m:r>
                                <m:sSup>
                                  <m:sSupPr>
                                    <m:ctrlPr>
                                      <a:rPr lang="ru-RU" sz="2800">
                                        <a:effectLst/>
                                      </a:rPr>
                                    </m:ctrlPr>
                                  </m:sSupPr>
                                  <m:e>
                                    <m:r>
                                      <a:rPr lang="uk-UA" sz="2800">
                                        <a:effectLst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uk-UA" sz="2800">
                                        <a:effectLst/>
                                      </a:rPr>
                                      <m:t>10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uk-UA" sz="2800">
                                    <a:effectLst/>
                                  </a:rPr>
                                  <m:t>54∙</m:t>
                                </m:r>
                                <m:sSup>
                                  <m:sSupPr>
                                    <m:ctrlPr>
                                      <a:rPr lang="ru-RU" sz="2800">
                                        <a:effectLst/>
                                      </a:rPr>
                                    </m:ctrlPr>
                                  </m:sSupPr>
                                  <m:e>
                                    <m:r>
                                      <a:rPr lang="uk-UA" sz="2800">
                                        <a:effectLst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uk-UA" sz="2800">
                                        <a:effectLst/>
                                      </a:rPr>
                                      <m:t>12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18" name="Таблица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74978310"/>
                  </p:ext>
                </p:extLst>
              </p:nvPr>
            </p:nvGraphicFramePr>
            <p:xfrm>
              <a:off x="1295256" y="2341530"/>
              <a:ext cx="15392544" cy="730069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5134688"/>
                    <a:gridCol w="2790413"/>
                    <a:gridCol w="2332753"/>
                    <a:gridCol w="2568168"/>
                    <a:gridCol w="2566522"/>
                  </a:tblGrid>
                  <a:tr h="64008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effectLst/>
                            </a:rPr>
                            <a:t> </a:t>
                          </a:r>
                          <a:endParaRPr lang="ru-RU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>
                              <a:effectLst/>
                            </a:rPr>
                            <a:t>Чумацький Шлях</a:t>
                          </a:r>
                          <a:endParaRPr lang="ru-RU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>
                              <a:effectLst/>
                            </a:rPr>
                            <a:t>Андромеда</a:t>
                          </a:r>
                          <a:endParaRPr lang="ru-RU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>
                              <a:effectLst/>
                            </a:rPr>
                            <a:t>Значення</a:t>
                          </a:r>
                          <a:endParaRPr lang="ru-RU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>
                              <a:effectLst/>
                            </a:rPr>
                            <a:t>min</a:t>
                          </a:r>
                          <a:endParaRPr lang="ru-RU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>
                              <a:effectLst/>
                            </a:rPr>
                            <a:t>max</a:t>
                          </a:r>
                          <a:endParaRPr lang="ru-RU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>
                              <a:effectLst/>
                            </a:rPr>
                            <a:t>min</a:t>
                          </a:r>
                          <a:endParaRPr lang="ru-RU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>
                              <a:effectLst/>
                            </a:rPr>
                            <a:t>max</a:t>
                          </a:r>
                          <a:endParaRPr lang="ru-RU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699072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>
                              <a:effectLst/>
                            </a:rPr>
                            <a:t>Кількість зірок</a:t>
                          </a:r>
                          <a:endParaRPr lang="ru-RU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 rotWithShape="0">
                          <a:blip r:embed="rId11"/>
                          <a:stretch>
                            <a:fillRect l="-184279" t="-183478" r="-268341" b="-7808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 rotWithShape="0">
                          <a:blip r:embed="rId11"/>
                          <a:stretch>
                            <a:fillRect l="-340838" t="-183478" r="-221728" b="-780870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 rotWithShape="0">
                          <a:blip r:embed="rId11"/>
                          <a:stretch>
                            <a:fillRect l="-199763" t="-183478" r="-474" b="-78087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</a:tr>
                  <a:tr h="74048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effectLst/>
                            </a:rPr>
                            <a:t>Маса зірки (в масах Сонця)</a:t>
                          </a:r>
                          <a:endParaRPr lang="ru-RU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>
                              <a:effectLst/>
                            </a:rPr>
                            <a:t>0,1</a:t>
                          </a:r>
                          <a:endParaRPr lang="ru-RU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>
                              <a:effectLst/>
                            </a:rPr>
                            <a:t>50</a:t>
                          </a:r>
                          <a:endParaRPr lang="ru-RU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>
                              <a:effectLst/>
                            </a:rPr>
                            <a:t>0,1</a:t>
                          </a:r>
                          <a:endParaRPr lang="ru-RU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>
                              <a:effectLst/>
                            </a:rPr>
                            <a:t>50</a:t>
                          </a:r>
                          <a:endParaRPr lang="ru-RU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128016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effectLst/>
                            </a:rPr>
                            <a:t>Сумарна маса зірок </a:t>
                          </a:r>
                          <a:endParaRPr lang="ru-RU" sz="2800" dirty="0">
                            <a:effectLst/>
                          </a:endParaRPr>
                        </a:p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effectLst/>
                            </a:rPr>
                            <a:t>(в масах Сонця)</a:t>
                          </a:r>
                          <a:endParaRPr lang="ru-RU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 rotWithShape="0">
                          <a:blip r:embed="rId11"/>
                          <a:stretch>
                            <a:fillRect l="-184279" t="-212857" r="-268341" b="-27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 rotWithShape="0">
                          <a:blip r:embed="rId11"/>
                          <a:stretch>
                            <a:fillRect l="-340838" t="-212857" r="-221728" b="-27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 rotWithShape="0">
                          <a:blip r:embed="rId11"/>
                          <a:stretch>
                            <a:fillRect l="-399052" t="-212857" r="-100711" b="-27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 rotWithShape="0">
                          <a:blip r:embed="rId11"/>
                          <a:stretch>
                            <a:fillRect l="-500238" t="-212857" r="-950" b="-270000"/>
                          </a:stretch>
                        </a:blipFill>
                      </a:tcPr>
                    </a:tc>
                  </a:tr>
                  <a:tr h="74048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>
                              <a:effectLst/>
                            </a:rPr>
                            <a:t>Частка газопилової матерії (у %)</a:t>
                          </a:r>
                          <a:endParaRPr lang="ru-RU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>
                              <a:effectLst/>
                            </a:rPr>
                            <a:t>8%</a:t>
                          </a:r>
                          <a:endParaRPr lang="ru-RU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>
                              <a:effectLst/>
                            </a:rPr>
                            <a:t>25%</a:t>
                          </a:r>
                          <a:endParaRPr lang="ru-RU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>
                              <a:effectLst/>
                            </a:rPr>
                            <a:t>4%</a:t>
                          </a:r>
                          <a:endParaRPr lang="ru-RU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effectLst/>
                            </a:rPr>
                            <a:t>8%</a:t>
                          </a:r>
                          <a:endParaRPr lang="ru-RU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128016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>
                              <a:effectLst/>
                            </a:rPr>
                            <a:t>Частка газопилової матерії (у масах Сонця)</a:t>
                          </a:r>
                          <a:endParaRPr lang="ru-RU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 rotWithShape="0">
                          <a:blip r:embed="rId11"/>
                          <a:stretch>
                            <a:fillRect l="-184279" t="-370952" r="-268341" b="-1119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 rotWithShape="0">
                          <a:blip r:embed="rId11"/>
                          <a:stretch>
                            <a:fillRect l="-340838" t="-370952" r="-221728" b="-1119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 rotWithShape="0">
                          <a:blip r:embed="rId11"/>
                          <a:stretch>
                            <a:fillRect l="-399052" t="-370952" r="-100711" b="-1119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 rotWithShape="0">
                          <a:blip r:embed="rId11"/>
                          <a:stretch>
                            <a:fillRect l="-500238" t="-370952" r="-950" b="-111905"/>
                          </a:stretch>
                        </a:blipFill>
                      </a:tcPr>
                    </a:tc>
                  </a:tr>
                  <a:tr h="128016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>
                              <a:effectLst/>
                            </a:rPr>
                            <a:t>Загальна маса речовини зірок і газопилової матерії</a:t>
                          </a:r>
                          <a:endParaRPr lang="ru-RU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 rotWithShape="0">
                          <a:blip r:embed="rId11"/>
                          <a:stretch>
                            <a:fillRect l="-184279" t="-470952" r="-268341" b="-119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 rotWithShape="0">
                          <a:blip r:embed="rId11"/>
                          <a:stretch>
                            <a:fillRect l="-340838" t="-470952" r="-221728" b="-119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 rotWithShape="0">
                          <a:blip r:embed="rId11"/>
                          <a:stretch>
                            <a:fillRect l="-399052" t="-470952" r="-100711" b="-119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 rotWithShape="0">
                          <a:blip r:embed="rId11"/>
                          <a:stretch>
                            <a:fillRect l="-500238" t="-470952" r="-950" b="-11905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4" name="Прямоугольник 13"/>
          <p:cNvSpPr/>
          <p:nvPr/>
        </p:nvSpPr>
        <p:spPr>
          <a:xfrm>
            <a:off x="15336231" y="9029700"/>
            <a:ext cx="2133600" cy="9874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Слайд </a:t>
            </a:r>
            <a:r>
              <a:rPr lang="uk-UA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1295257" y="1492852"/>
            <a:ext cx="1573315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3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Таблиця 1. Визначення інтервалу мас галактик  Чумацький Шлях і Андромеда.</a:t>
            </a:r>
            <a:endParaRPr kumimoji="0" lang="uk-UA" altLang="ru-RU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1394</Words>
  <Application>Microsoft Office PowerPoint</Application>
  <PresentationFormat>Произвольный</PresentationFormat>
  <Paragraphs>148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4" baseType="lpstr">
      <vt:lpstr>TAN Pearl</vt:lpstr>
      <vt:lpstr>Noto Serif Display Bold</vt:lpstr>
      <vt:lpstr>Helios Extended</vt:lpstr>
      <vt:lpstr>Times New Roman</vt:lpstr>
      <vt:lpstr>Noto Serif Display</vt:lpstr>
      <vt:lpstr>Arial</vt:lpstr>
      <vt:lpstr>Wingdings</vt:lpstr>
      <vt:lpstr>Cambria Math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Trendy Creative Presentation in Black Blue Gradient Illustrative Style</dc:title>
  <cp:lastModifiedBy>Aser</cp:lastModifiedBy>
  <cp:revision>14</cp:revision>
  <dcterms:created xsi:type="dcterms:W3CDTF">2006-08-16T00:00:00Z</dcterms:created>
  <dcterms:modified xsi:type="dcterms:W3CDTF">2024-04-14T19:01:22Z</dcterms:modified>
  <dc:identifier>DAGCMfTpDeU</dc:identifier>
</cp:coreProperties>
</file>