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2" r:id="rId1"/>
  </p:sldMasterIdLst>
  <p:sldIdLst>
    <p:sldId id="286" r:id="rId2"/>
    <p:sldId id="285" r:id="rId3"/>
    <p:sldId id="272" r:id="rId4"/>
    <p:sldId id="269" r:id="rId5"/>
    <p:sldId id="273" r:id="rId6"/>
    <p:sldId id="274" r:id="rId7"/>
    <p:sldId id="275" r:id="rId8"/>
    <p:sldId id="276" r:id="rId9"/>
    <p:sldId id="280" r:id="rId10"/>
    <p:sldId id="278" r:id="rId11"/>
    <p:sldId id="277" r:id="rId12"/>
    <p:sldId id="281" r:id="rId13"/>
    <p:sldId id="279" r:id="rId14"/>
    <p:sldId id="282" r:id="rId15"/>
    <p:sldId id="284" r:id="rId16"/>
  </p:sldIdLst>
  <p:sldSz cx="18288000" cy="10287000"/>
  <p:notesSz cx="6858000" cy="9144000"/>
  <p:embeddedFontLst>
    <p:embeddedFont>
      <p:font typeface="Franklin Gothic Medium" pitchFamily="34" charset="0"/>
      <p:regular r:id="rId17"/>
      <p:italic r:id="rId18"/>
    </p:embeddedFont>
    <p:embeddedFont>
      <p:font typeface="Franklin Gothic Book" pitchFamily="34" charset="0"/>
      <p:regular r:id="rId19"/>
      <p:italic r:id="rId20"/>
    </p:embeddedFont>
    <p:embeddedFont>
      <p:font typeface="Wingdings 2" pitchFamily="18" charset="2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SimSun" pitchFamily="2" charset="-122"/>
      <p:regular r:id="rId26"/>
    </p:embeddedFont>
  </p:embeddedFontLst>
  <p:defaultTextStyle>
    <a:defPPr>
      <a:defRPr lang="en-US"/>
    </a:defPPr>
    <a:lvl1pPr marL="0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3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89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85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82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78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74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71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-85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28700" y="8024854"/>
            <a:ext cx="17259300" cy="357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3284" tIns="81642" rIns="163284" bIns="81642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762000" y="7280117"/>
            <a:ext cx="16916400" cy="1833563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762000" y="5829300"/>
            <a:ext cx="16916400" cy="1371600"/>
          </a:xfrm>
        </p:spPr>
        <p:txBody>
          <a:bodyPr anchor="b"/>
          <a:lstStyle>
            <a:lvl1pPr marL="0" indent="0" algn="l">
              <a:buNone/>
              <a:defRPr sz="4300">
                <a:solidFill>
                  <a:schemeClr val="tx2">
                    <a:shade val="75000"/>
                  </a:schemeClr>
                </a:solidFill>
              </a:defRPr>
            </a:lvl1pPr>
            <a:lvl2pPr marL="816422" indent="0" algn="ctr">
              <a:buNone/>
            </a:lvl2pPr>
            <a:lvl3pPr marL="1632844" indent="0" algn="ctr">
              <a:buNone/>
            </a:lvl3pPr>
            <a:lvl4pPr marL="2449266" indent="0" algn="ctr">
              <a:buNone/>
            </a:lvl4pPr>
            <a:lvl5pPr marL="3265688" indent="0" algn="ctr">
              <a:buNone/>
            </a:lvl5pPr>
            <a:lvl6pPr marL="4082110" indent="0" algn="ctr">
              <a:buNone/>
            </a:lvl6pPr>
            <a:lvl7pPr marL="4898532" indent="0" algn="ctr">
              <a:buNone/>
            </a:lvl7pPr>
            <a:lvl8pPr marL="5714954" indent="0" algn="ctr">
              <a:buNone/>
            </a:lvl8pPr>
            <a:lvl9pPr marL="6531376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6459200" y="9710928"/>
            <a:ext cx="1517904" cy="37033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716000" y="823915"/>
            <a:ext cx="3657600" cy="8777288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823915"/>
            <a:ext cx="12496800" cy="8777288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7162800" y="114301"/>
            <a:ext cx="5791200" cy="43338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6459200" y="9710928"/>
            <a:ext cx="1517904" cy="37033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28700" y="5167354"/>
            <a:ext cx="17259300" cy="357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3284" tIns="81642" rIns="163284" bIns="81642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62000" y="2514600"/>
            <a:ext cx="16916400" cy="1828800"/>
          </a:xfrm>
        </p:spPr>
        <p:txBody>
          <a:bodyPr anchor="b"/>
          <a:lstStyle>
            <a:lvl1pPr marL="0" indent="0" algn="r">
              <a:buNone/>
              <a:defRPr sz="36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60950" y="4420628"/>
            <a:ext cx="17373600" cy="1777238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603504" y="685800"/>
            <a:ext cx="17373600" cy="126187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609600" y="2400300"/>
            <a:ext cx="8382000" cy="7086600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9296400" y="2400300"/>
            <a:ext cx="8686800" cy="7086600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609600" y="8115300"/>
            <a:ext cx="17221200" cy="1323975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562888" y="1000125"/>
            <a:ext cx="8581112" cy="959643"/>
          </a:xfrm>
        </p:spPr>
        <p:txBody>
          <a:bodyPr anchor="ctr"/>
          <a:lstStyle>
            <a:lvl1pPr marL="0" indent="0">
              <a:buNone/>
              <a:defRPr sz="32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3600" b="1"/>
            </a:lvl2pPr>
            <a:lvl3pPr>
              <a:buNone/>
              <a:defRPr sz="3200" b="1"/>
            </a:lvl3pPr>
            <a:lvl4pPr>
              <a:buNone/>
              <a:defRPr sz="2900" b="1"/>
            </a:lvl4pPr>
            <a:lvl5pPr>
              <a:buNone/>
              <a:defRPr sz="29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9290051" y="1000125"/>
            <a:ext cx="8584482" cy="959643"/>
          </a:xfrm>
        </p:spPr>
        <p:txBody>
          <a:bodyPr anchor="ctr"/>
          <a:lstStyle>
            <a:lvl1pPr marL="0" indent="0">
              <a:buNone/>
              <a:defRPr sz="32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3600" b="1"/>
            </a:lvl2pPr>
            <a:lvl3pPr>
              <a:buNone/>
              <a:defRPr sz="3200" b="1"/>
            </a:lvl3pPr>
            <a:lvl4pPr>
              <a:buNone/>
              <a:defRPr sz="2900" b="1"/>
            </a:lvl4pPr>
            <a:lvl5pPr>
              <a:buNone/>
              <a:defRPr sz="29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62888" y="1974056"/>
            <a:ext cx="8581112" cy="5912645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9297460" y="1974056"/>
            <a:ext cx="8577072" cy="5912645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6459200" y="9715500"/>
            <a:ext cx="1524000" cy="37033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28700" y="9029701"/>
            <a:ext cx="17259300" cy="357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3284" tIns="81642" rIns="163284" bIns="81642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603504" y="685800"/>
            <a:ext cx="17373600" cy="126187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028700" y="8773676"/>
            <a:ext cx="17259300" cy="357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3284" tIns="81642" rIns="163284" bIns="81642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914400" y="8229600"/>
            <a:ext cx="16916400" cy="781050"/>
          </a:xfrm>
        </p:spPr>
        <p:txBody>
          <a:bodyPr anchor="ctr"/>
          <a:lstStyle>
            <a:lvl1pPr algn="l">
              <a:buNone/>
              <a:defRPr sz="36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914401" y="914400"/>
            <a:ext cx="6016626" cy="7200900"/>
          </a:xfrm>
        </p:spPr>
        <p:txBody>
          <a:bodyPr/>
          <a:lstStyle>
            <a:lvl1pPr marL="0" indent="0">
              <a:buNone/>
              <a:defRPr sz="2500"/>
            </a:lvl1pPr>
            <a:lvl2pPr>
              <a:buNone/>
              <a:defRPr sz="21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7150100" y="914400"/>
            <a:ext cx="10680700" cy="720090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7010400" y="924951"/>
            <a:ext cx="10058400" cy="54864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57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762000" y="7490640"/>
            <a:ext cx="11734800" cy="783432"/>
          </a:xfrm>
        </p:spPr>
        <p:txBody>
          <a:bodyPr anchor="ctr"/>
          <a:lstStyle>
            <a:lvl1pPr algn="l">
              <a:buNone/>
              <a:defRPr sz="36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762000" y="8299827"/>
            <a:ext cx="11734800" cy="1152525"/>
          </a:xfrm>
        </p:spPr>
        <p:txBody>
          <a:bodyPr lIns="195941" tIns="0"/>
          <a:lstStyle>
            <a:lvl1pPr marL="0" indent="0">
              <a:buNone/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28700" y="1576347"/>
            <a:ext cx="17259300" cy="357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3284" tIns="81642" rIns="163284" bIns="81642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609600" y="2331244"/>
            <a:ext cx="17373600" cy="6788945"/>
          </a:xfrm>
          <a:prstGeom prst="rect">
            <a:avLst/>
          </a:prstGeom>
        </p:spPr>
        <p:txBody>
          <a:bodyPr vert="horz" lIns="163284" tIns="81642" rIns="163284" bIns="81642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12954000" y="114301"/>
            <a:ext cx="5029200" cy="433388"/>
          </a:xfrm>
          <a:prstGeom prst="rect">
            <a:avLst/>
          </a:prstGeom>
        </p:spPr>
        <p:txBody>
          <a:bodyPr vert="horz" lIns="163284" tIns="81642" rIns="163284" bIns="81642"/>
          <a:lstStyle>
            <a:lvl1pPr algn="l" eaLnBrk="1" latinLnBrk="0" hangingPunct="1">
              <a:defRPr kumimoji="0" sz="21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6248400" y="114301"/>
            <a:ext cx="6705600" cy="433388"/>
          </a:xfrm>
          <a:prstGeom prst="rect">
            <a:avLst/>
          </a:prstGeom>
        </p:spPr>
        <p:txBody>
          <a:bodyPr vert="horz" lIns="163284" tIns="81642" rIns="163284" bIns="81642"/>
          <a:lstStyle>
            <a:lvl1pPr algn="r" eaLnBrk="1" latinLnBrk="0" hangingPunct="1">
              <a:defRPr kumimoji="0" sz="21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6459200" y="9715501"/>
            <a:ext cx="1524000" cy="366713"/>
          </a:xfrm>
          <a:prstGeom prst="rect">
            <a:avLst/>
          </a:prstGeom>
        </p:spPr>
        <p:txBody>
          <a:bodyPr vert="horz" lIns="163284" tIns="81642" rIns="163284" bIns="81642"/>
          <a:lstStyle>
            <a:lvl1pPr algn="r" eaLnBrk="1" latinLnBrk="0" hangingPunct="1">
              <a:defRPr kumimoji="0" sz="21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09600" y="685800"/>
            <a:ext cx="17373600" cy="1257300"/>
          </a:xfrm>
          <a:prstGeom prst="rect">
            <a:avLst/>
          </a:prstGeom>
        </p:spPr>
        <p:txBody>
          <a:bodyPr vert="horz" lIns="163284" tIns="81642" rIns="163284" bIns="81642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028700" y="1576347"/>
            <a:ext cx="17259300" cy="357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3284" tIns="81642" rIns="163284" bIns="81642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028700" y="1586980"/>
            <a:ext cx="17259300" cy="357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3284" tIns="81642" rIns="163284" bIns="81642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64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612317" indent="-612317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5700" kern="1200">
          <a:solidFill>
            <a:schemeClr val="tx2"/>
          </a:solidFill>
          <a:latin typeface="+mn-lt"/>
          <a:ea typeface="+mn-ea"/>
          <a:cs typeface="+mn-cs"/>
        </a:defRPr>
      </a:lvl1pPr>
      <a:lvl2pPr marL="1326686" indent="-510264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5000" kern="1200">
          <a:solidFill>
            <a:schemeClr val="tx2"/>
          </a:solidFill>
          <a:latin typeface="+mn-lt"/>
          <a:ea typeface="+mn-ea"/>
          <a:cs typeface="+mn-cs"/>
        </a:defRPr>
      </a:lvl2pPr>
      <a:lvl3pPr marL="2041055" indent="-408211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4300" kern="1200">
          <a:solidFill>
            <a:schemeClr val="tx2"/>
          </a:solidFill>
          <a:latin typeface="+mn-lt"/>
          <a:ea typeface="+mn-ea"/>
          <a:cs typeface="+mn-cs"/>
        </a:defRPr>
      </a:lvl3pPr>
      <a:lvl4pPr marL="2857477" indent="-408211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3600" kern="1200">
          <a:solidFill>
            <a:schemeClr val="tx2"/>
          </a:solidFill>
          <a:latin typeface="+mn-lt"/>
          <a:ea typeface="+mn-ea"/>
          <a:cs typeface="+mn-cs"/>
        </a:defRPr>
      </a:lvl4pPr>
      <a:lvl5pPr marL="3673899" indent="-40821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5pPr>
      <a:lvl6pPr marL="4490321" indent="-40821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6pPr>
      <a:lvl7pPr marL="5306743" indent="-40821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2900" kern="1200">
          <a:solidFill>
            <a:schemeClr val="tx2"/>
          </a:solidFill>
          <a:latin typeface="+mn-lt"/>
          <a:ea typeface="+mn-ea"/>
          <a:cs typeface="+mn-cs"/>
        </a:defRPr>
      </a:lvl7pPr>
      <a:lvl8pPr marL="6123165" indent="-40821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29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6939587" indent="-40821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2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06" y="2857484"/>
            <a:ext cx="16916400" cy="183356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Історичні пам’ятки гагаузького села </a:t>
            </a:r>
            <a:r>
              <a:rPr lang="uk-UA" dirty="0" err="1"/>
              <a:t>дмитрівка</a:t>
            </a:r>
            <a:r>
              <a:rPr lang="uk-UA" dirty="0"/>
              <a:t> на </a:t>
            </a:r>
            <a:r>
              <a:rPr lang="uk-UA" dirty="0" err="1"/>
              <a:t>одещині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54" y="1285848"/>
            <a:ext cx="16916400" cy="137160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9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Всеукраїнський</a:t>
            </a:r>
            <a:r>
              <a:rPr lang="ru-RU" sz="9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інтерактивний</a:t>
            </a:r>
            <a:r>
              <a:rPr lang="ru-RU" sz="9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конкурс </a:t>
            </a:r>
            <a:br>
              <a:rPr lang="ru-RU" sz="9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МАН-Юніор</a:t>
            </a:r>
            <a:r>
              <a:rPr lang="ru-RU" sz="9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Дослідник</a:t>
            </a:r>
            <a:r>
              <a:rPr lang="ru-RU" sz="9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9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9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Одеське територіальне відділення МАН України</a:t>
            </a:r>
          </a:p>
          <a:p>
            <a:pPr algn="ctr"/>
            <a:r>
              <a:rPr lang="ru-RU" sz="9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ДМИТРІВСЬКИЙ ЛІЦЕЙ ІМЕНІ С.С. КУРОГЛО</a:t>
            </a:r>
          </a:p>
          <a:p>
            <a:pPr algn="ctr"/>
            <a:r>
              <a:rPr lang="uk-UA" sz="9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9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Номінація</a:t>
            </a:r>
            <a:r>
              <a:rPr lang="ru-RU" sz="9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9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Історик-Юніор</a:t>
            </a:r>
            <a:r>
              <a:rPr lang="ru-RU" sz="9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9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715372" y="5072062"/>
            <a:ext cx="9144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роботи</a:t>
            </a:r>
            <a:endParaRPr lang="ru-RU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учениця 7 класу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Попозогло</a:t>
            </a:r>
            <a:r>
              <a:rPr lang="uk-UA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 Віра Іванівна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ДМИТРІВСЬКИЙ ЛІЦЕЙ З ДОШКІЛЬНИМ ВІДДІЛЕННЯМ,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ПОЧАТКОВОЮ ШКОЛОЮ ТА ГІМНАЗІЄЮ ІМЕНІ С.С.КУРОГЛО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ГОРОДНЕНСЬКОЇ СІЛЬСЬКОЇ РАДИ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БОЛГРАДСЬКОГО РАЙОНУ ОДЕСЬКОЇ ОБЛАСТІ</a:t>
            </a:r>
            <a:endParaRPr lang="ru-RU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Керівники проекту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uk-UA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Петкова</a:t>
            </a:r>
            <a:r>
              <a:rPr lang="uk-U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Лілія Панасівна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uk-UA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Курогло</a:t>
            </a:r>
            <a:r>
              <a:rPr lang="uk-U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Надія Іванівна</a:t>
            </a:r>
            <a:endParaRPr lang="ru-RU" sz="2400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34" y="4571996"/>
            <a:ext cx="685804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/>
              <a:t>КРАЄЗНАВЧА МУЗЕЙНА КІМНАТА</a:t>
            </a:r>
            <a:endParaRPr lang="ru-RU" sz="4400" dirty="0"/>
          </a:p>
        </p:txBody>
      </p:sp>
      <p:pic>
        <p:nvPicPr>
          <p:cNvPr id="3" name="Рисунок 2" descr="C:\Users\серж\AppData\Local\Microsoft\Windows\Temporary Internet Files\Content.Word\IMG-ec4bdd270e621bd8e848bc35b157c70f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9634" y="2052905"/>
            <a:ext cx="5357850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4" descr="F:\фотографии работы Ман 😉\IMG-4f37e633652c46b3b70762d9d70d4c10-V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671943" y="1747621"/>
            <a:ext cx="4286280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28696" y="6286508"/>
            <a:ext cx="1635930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/>
              <a:t>В день святкування 200-річчя села, відбулося урочисте відкриття музейної кімнати. </a:t>
            </a:r>
            <a:r>
              <a:rPr lang="ru-RU" sz="3200" dirty="0" err="1"/>
              <a:t>Музейна</a:t>
            </a:r>
            <a:r>
              <a:rPr lang="ru-RU" sz="3200" dirty="0"/>
              <a:t> </a:t>
            </a:r>
            <a:r>
              <a:rPr lang="ru-RU" sz="3200" dirty="0" err="1"/>
              <a:t>кімната</a:t>
            </a:r>
            <a:r>
              <a:rPr lang="ru-RU" sz="3200" dirty="0"/>
              <a:t> </a:t>
            </a:r>
            <a:r>
              <a:rPr lang="ru-RU" sz="3200" dirty="0" err="1"/>
              <a:t>представляє</a:t>
            </a:r>
            <a:r>
              <a:rPr lang="ru-RU" sz="3200" dirty="0"/>
              <a:t> </a:t>
            </a:r>
            <a:r>
              <a:rPr lang="ru-RU" sz="3200" dirty="0" err="1"/>
              <a:t>умовно</a:t>
            </a:r>
            <a:r>
              <a:rPr lang="ru-RU" sz="3200" dirty="0"/>
              <a:t> </a:t>
            </a:r>
            <a:r>
              <a:rPr lang="ru-RU" sz="3200" dirty="0" err="1"/>
              <a:t>житловий</a:t>
            </a:r>
            <a:r>
              <a:rPr lang="ru-RU" sz="3200" dirty="0"/>
              <a:t> </a:t>
            </a:r>
            <a:r>
              <a:rPr lang="ru-RU" sz="3200" dirty="0" err="1"/>
              <a:t>будинок</a:t>
            </a:r>
            <a:r>
              <a:rPr lang="ru-RU" sz="3200" dirty="0"/>
              <a:t> та </a:t>
            </a:r>
            <a:r>
              <a:rPr lang="ru-RU" sz="3200" dirty="0" err="1"/>
              <a:t>підвір’я</a:t>
            </a:r>
            <a:r>
              <a:rPr lang="ru-RU" sz="3200" dirty="0"/>
              <a:t>  </a:t>
            </a:r>
            <a:r>
              <a:rPr lang="ru-RU" sz="3200" dirty="0" err="1"/>
              <a:t>мого</a:t>
            </a:r>
            <a:r>
              <a:rPr lang="ru-RU" sz="3200" dirty="0"/>
              <a:t> народу. А </a:t>
            </a:r>
            <a:r>
              <a:rPr lang="ru-RU" sz="3200" dirty="0" err="1"/>
              <a:t>саме</a:t>
            </a:r>
            <a:r>
              <a:rPr lang="ru-RU" sz="3200" dirty="0"/>
              <a:t>: кухня, зала, </a:t>
            </a:r>
            <a:r>
              <a:rPr lang="ru-RU" sz="3200" dirty="0" err="1"/>
              <a:t>житлова</a:t>
            </a:r>
            <a:r>
              <a:rPr lang="ru-RU" sz="3200" dirty="0"/>
              <a:t> </a:t>
            </a:r>
            <a:r>
              <a:rPr lang="ru-RU" sz="3200" dirty="0" err="1"/>
              <a:t>кімната</a:t>
            </a:r>
            <a:r>
              <a:rPr lang="ru-RU" sz="3200" dirty="0"/>
              <a:t>, </a:t>
            </a:r>
            <a:r>
              <a:rPr lang="ru-RU" sz="3200" dirty="0" err="1"/>
              <a:t>місце</a:t>
            </a:r>
            <a:r>
              <a:rPr lang="ru-RU" sz="3200" dirty="0"/>
              <a:t> для </a:t>
            </a:r>
            <a:r>
              <a:rPr lang="ru-RU" sz="3200" dirty="0" err="1"/>
              <a:t>сільгоспінвентарю</a:t>
            </a:r>
            <a:r>
              <a:rPr lang="ru-RU" sz="3200" dirty="0"/>
              <a:t>, галерея </a:t>
            </a:r>
            <a:r>
              <a:rPr lang="ru-RU" sz="3200" dirty="0" err="1"/>
              <a:t>предметів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показують</a:t>
            </a:r>
            <a:r>
              <a:rPr lang="ru-RU" sz="3200" dirty="0"/>
              <a:t> обряди, ремесла, </a:t>
            </a:r>
            <a:r>
              <a:rPr lang="ru-RU" sz="3200" dirty="0" err="1"/>
              <a:t>заняття</a:t>
            </a:r>
            <a:r>
              <a:rPr lang="ru-RU" sz="3200" dirty="0"/>
              <a:t> </a:t>
            </a:r>
            <a:r>
              <a:rPr lang="ru-RU" sz="3200" dirty="0" err="1"/>
              <a:t>гагаузів</a:t>
            </a:r>
            <a:r>
              <a:rPr lang="ru-RU" sz="3200" dirty="0"/>
              <a:t> с. </a:t>
            </a:r>
            <a:r>
              <a:rPr lang="ru-RU" sz="3200" dirty="0" err="1"/>
              <a:t>Дмитрівка</a:t>
            </a:r>
            <a:r>
              <a:rPr lang="ru-RU" sz="3200" dirty="0"/>
              <a:t>. </a:t>
            </a:r>
            <a:r>
              <a:rPr lang="ru-RU" sz="3200" dirty="0" err="1"/>
              <a:t>Житлова</a:t>
            </a:r>
            <a:r>
              <a:rPr lang="ru-RU" sz="3200" dirty="0"/>
              <a:t> </a:t>
            </a:r>
            <a:r>
              <a:rPr lang="ru-RU" sz="3200" dirty="0" err="1"/>
              <a:t>кімната</a:t>
            </a:r>
            <a:r>
              <a:rPr lang="ru-RU" sz="3200" dirty="0"/>
              <a:t> </a:t>
            </a:r>
            <a:r>
              <a:rPr lang="ru-RU" sz="3200" dirty="0" err="1"/>
              <a:t>представляє</a:t>
            </a:r>
            <a:r>
              <a:rPr lang="ru-RU" sz="3200" dirty="0"/>
              <a:t> </a:t>
            </a:r>
            <a:r>
              <a:rPr lang="ru-RU" sz="3200" dirty="0" err="1"/>
              <a:t>ткацький</a:t>
            </a:r>
            <a:r>
              <a:rPr lang="ru-RU" sz="3200" dirty="0"/>
              <a:t> </a:t>
            </a:r>
            <a:r>
              <a:rPr lang="ru-RU" sz="3200" dirty="0" err="1"/>
              <a:t>верстат</a:t>
            </a:r>
            <a:r>
              <a:rPr lang="ru-RU" sz="3200" dirty="0"/>
              <a:t>, робота </a:t>
            </a:r>
            <a:r>
              <a:rPr lang="ru-RU" sz="3200" dirty="0" err="1"/>
              <a:t>гагаузів</a:t>
            </a:r>
            <a:r>
              <a:rPr lang="ru-RU" sz="3200" dirty="0"/>
              <a:t>, на </a:t>
            </a:r>
            <a:r>
              <a:rPr lang="ru-RU" sz="3200" dirty="0" err="1"/>
              <a:t>якому</a:t>
            </a:r>
            <a:r>
              <a:rPr lang="ru-RU" sz="3200" dirty="0"/>
              <a:t> </a:t>
            </a:r>
            <a:r>
              <a:rPr lang="ru-RU" sz="3200" dirty="0" err="1"/>
              <a:t>тривала</a:t>
            </a:r>
            <a:r>
              <a:rPr lang="ru-RU" sz="3200" dirty="0"/>
              <a:t> в зимовий </a:t>
            </a:r>
            <a:r>
              <a:rPr lang="ru-RU" sz="3200" dirty="0" err="1"/>
              <a:t>період</a:t>
            </a:r>
            <a:r>
              <a:rPr lang="ru-RU" sz="3200" dirty="0"/>
              <a:t>. </a:t>
            </a:r>
            <a:r>
              <a:rPr lang="ru-RU" sz="3200" dirty="0" err="1"/>
              <a:t>Дуже</a:t>
            </a:r>
            <a:r>
              <a:rPr lang="ru-RU" sz="3200" dirty="0"/>
              <a:t> </a:t>
            </a:r>
            <a:r>
              <a:rPr lang="ru-RU" sz="3200" dirty="0" err="1"/>
              <a:t>цікаві</a:t>
            </a:r>
            <a:r>
              <a:rPr lang="ru-RU" sz="3200" dirty="0"/>
              <a:t> </a:t>
            </a:r>
            <a:r>
              <a:rPr lang="ru-RU" sz="3200" dirty="0" err="1"/>
              <a:t>предмети</a:t>
            </a:r>
            <a:r>
              <a:rPr lang="ru-RU" sz="3200" dirty="0"/>
              <a:t> </a:t>
            </a:r>
            <a:r>
              <a:rPr lang="ru-RU" sz="3200" dirty="0" err="1"/>
              <a:t>весільного</a:t>
            </a:r>
            <a:r>
              <a:rPr lang="ru-RU" sz="3200" dirty="0"/>
              <a:t> обряду: </a:t>
            </a:r>
            <a:r>
              <a:rPr lang="ru-RU" sz="3200" dirty="0" err="1"/>
              <a:t>вишиті</a:t>
            </a:r>
            <a:r>
              <a:rPr lang="ru-RU" sz="3200" dirty="0"/>
              <a:t> рушники </a:t>
            </a:r>
            <a:r>
              <a:rPr lang="ru-RU" sz="3200" dirty="0" err="1"/>
              <a:t>з</a:t>
            </a:r>
            <a:r>
              <a:rPr lang="ru-RU" sz="3200" dirty="0"/>
              <a:t> айвою на </a:t>
            </a:r>
            <a:r>
              <a:rPr lang="ru-RU" sz="3200" dirty="0" err="1"/>
              <a:t>вістрі</a:t>
            </a:r>
            <a:r>
              <a:rPr lang="ru-RU" sz="3200" dirty="0"/>
              <a:t> </a:t>
            </a:r>
            <a:r>
              <a:rPr lang="ru-RU" sz="3200" dirty="0" err="1"/>
              <a:t>палиці</a:t>
            </a:r>
            <a:r>
              <a:rPr lang="ru-RU" sz="3200" dirty="0"/>
              <a:t>, </a:t>
            </a:r>
            <a:r>
              <a:rPr lang="ru-RU" sz="3200" dirty="0" err="1"/>
              <a:t>на</a:t>
            </a:r>
            <a:r>
              <a:rPr lang="ru-RU" sz="3200" dirty="0"/>
              <a:t> яку вони </a:t>
            </a:r>
            <a:r>
              <a:rPr lang="ru-RU" sz="3200" dirty="0" err="1"/>
              <a:t>нашиваються</a:t>
            </a:r>
            <a:r>
              <a:rPr lang="ru-RU" sz="3200" dirty="0"/>
              <a:t>. На </a:t>
            </a:r>
            <a:r>
              <a:rPr lang="ru-RU" sz="3200" dirty="0" err="1"/>
              <a:t>стінах</a:t>
            </a:r>
            <a:r>
              <a:rPr lang="ru-RU" sz="3200" dirty="0"/>
              <a:t> </a:t>
            </a:r>
            <a:r>
              <a:rPr lang="ru-RU" sz="3200" dirty="0" err="1"/>
              <a:t>музейної</a:t>
            </a:r>
            <a:r>
              <a:rPr lang="ru-RU" sz="3200" dirty="0"/>
              <a:t> </a:t>
            </a:r>
            <a:r>
              <a:rPr lang="ru-RU" sz="3200" dirty="0" err="1"/>
              <a:t>кімнати</a:t>
            </a:r>
            <a:r>
              <a:rPr lang="ru-RU" sz="3200" dirty="0"/>
              <a:t> </a:t>
            </a:r>
            <a:r>
              <a:rPr lang="ru-RU" sz="3200" dirty="0" err="1"/>
              <a:t>багато</a:t>
            </a:r>
            <a:r>
              <a:rPr lang="ru-RU" sz="3200" dirty="0"/>
              <a:t> </a:t>
            </a:r>
            <a:r>
              <a:rPr lang="ru-RU" sz="3200" dirty="0" err="1"/>
              <a:t>жіночого</a:t>
            </a:r>
            <a:r>
              <a:rPr lang="ru-RU" sz="3200" dirty="0"/>
              <a:t> та </a:t>
            </a:r>
            <a:r>
              <a:rPr lang="ru-RU" sz="3200" dirty="0" err="1"/>
              <a:t>чоловічого</a:t>
            </a:r>
            <a:r>
              <a:rPr lang="ru-RU" sz="3200" dirty="0"/>
              <a:t> </a:t>
            </a:r>
            <a:r>
              <a:rPr lang="ru-RU" sz="3200" dirty="0" err="1"/>
              <a:t>одягу</a:t>
            </a:r>
            <a:r>
              <a:rPr lang="ru-RU" sz="3200" dirty="0"/>
              <a:t> для </a:t>
            </a:r>
            <a:r>
              <a:rPr lang="ru-RU" sz="3200" dirty="0" err="1"/>
              <a:t>різних</a:t>
            </a:r>
            <a:r>
              <a:rPr lang="ru-RU" sz="3200" dirty="0"/>
              <a:t> </a:t>
            </a:r>
            <a:r>
              <a:rPr lang="ru-RU" sz="3200" dirty="0" err="1"/>
              <a:t>сезонів</a:t>
            </a:r>
            <a:r>
              <a:rPr lang="ru-RU" sz="3200" dirty="0"/>
              <a:t>, </a:t>
            </a:r>
            <a:r>
              <a:rPr lang="ru-RU" sz="3200" dirty="0" err="1"/>
              <a:t>різних</a:t>
            </a:r>
            <a:r>
              <a:rPr lang="ru-RU" sz="3200" dirty="0"/>
              <a:t> </a:t>
            </a:r>
            <a:r>
              <a:rPr lang="ru-RU" sz="3200" dirty="0" err="1"/>
              <a:t>періодів</a:t>
            </a:r>
            <a:r>
              <a:rPr lang="ru-RU" sz="3200" dirty="0"/>
              <a:t> часу.</a:t>
            </a:r>
          </a:p>
          <a:p>
            <a:r>
              <a:rPr lang="ru-RU" sz="3200" dirty="0"/>
              <a:t> </a:t>
            </a:r>
          </a:p>
          <a:p>
            <a:endParaRPr lang="ru-RU" sz="3200" dirty="0"/>
          </a:p>
        </p:txBody>
      </p:sp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177448" y="767021"/>
            <a:ext cx="4027752" cy="657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8A37EE7-985E-4343-908F-1850F3C1B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8401" y="1495736"/>
            <a:ext cx="4286280" cy="4599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40" y="428592"/>
            <a:ext cx="17373600" cy="1261872"/>
          </a:xfrm>
        </p:spPr>
        <p:txBody>
          <a:bodyPr>
            <a:normAutofit fontScale="90000"/>
          </a:bodyPr>
          <a:lstStyle/>
          <a:p>
            <a:r>
              <a:rPr lang="uk-UA" sz="49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Церква </a:t>
            </a:r>
            <a:r>
              <a:rPr lang="uk-UA" sz="4900" b="1" dirty="0" err="1">
                <a:latin typeface="Times New Roman" pitchFamily="18" charset="0"/>
                <a:cs typeface="Times New Roman" pitchFamily="18" charset="0"/>
              </a:rPr>
              <a:t>Димитрія</a:t>
            </a:r>
            <a:r>
              <a:rPr lang="uk-UA" sz="4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900" b="1" dirty="0" err="1">
                <a:latin typeface="Times New Roman" pitchFamily="18" charset="0"/>
                <a:cs typeface="Times New Roman" pitchFamily="18" charset="0"/>
              </a:rPr>
              <a:t>Солунського</a:t>
            </a:r>
            <a:r>
              <a:rPr lang="ru-RU" sz="6600" b="1" dirty="0"/>
              <a:t/>
            </a:r>
            <a:br>
              <a:rPr lang="ru-RU" sz="6600" b="1" dirty="0"/>
            </a:br>
            <a:endParaRPr lang="ru-RU" dirty="0"/>
          </a:p>
        </p:txBody>
      </p:sp>
      <p:pic>
        <p:nvPicPr>
          <p:cNvPr id="3" name="Рисунок 2" descr="C:\Users\серж\AppData\Local\Microsoft\Windows\Temporary Internet Files\Content.Word\IMG-95c51398e7398eed618acf77007e17f4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26" y="2000228"/>
            <a:ext cx="4357718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Desktop\IMG-eb2ebfa9bc2bb28f57ee5f0951925b27-V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472" y="1643038"/>
            <a:ext cx="3857652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Desktop\Новая папка (2)\IMG-af0317a1532e4470fc4134dc0453e69e-V.jpg"/>
          <p:cNvPicPr/>
          <p:nvPr/>
        </p:nvPicPr>
        <p:blipFill>
          <a:blip r:embed="rId4"/>
          <a:srcRect t="15686"/>
          <a:stretch>
            <a:fillRect/>
          </a:stretch>
        </p:blipFill>
        <p:spPr bwMode="auto">
          <a:xfrm>
            <a:off x="9429752" y="1643038"/>
            <a:ext cx="3786214" cy="4657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928630" y="6286508"/>
            <a:ext cx="1678793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Центром  духовності села є наша церква, яка була заснована у 1881 році і носить ім’я  </a:t>
            </a:r>
            <a:r>
              <a:rPr lang="uk-UA" sz="3200" dirty="0" err="1">
                <a:latin typeface="Times New Roman" pitchFamily="18" charset="0"/>
                <a:cs typeface="Times New Roman" pitchFamily="18" charset="0"/>
              </a:rPr>
              <a:t>Димитрія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err="1">
                <a:latin typeface="Times New Roman" pitchFamily="18" charset="0"/>
                <a:cs typeface="Times New Roman" pitchFamily="18" charset="0"/>
              </a:rPr>
              <a:t>Солунського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. За радянських часів двері церкви були зачинені для мирян. Тільки за роки Незалежності відбулася реставрація і церква відновила свою духовну діяльність. Багато років у ньому служать протоієрей Василь і отець Віталій, які згуртовують православних і вселяють віру та надію в світле майбутнє села.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 особливою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гордістю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селяни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готуються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храмового свята – «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Касим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» 8 листопада на  День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пам'яті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святого великомученика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Димитрія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Солунського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божественної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літургії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усі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жителі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нашого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села, 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люди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сусідніх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сіл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збираються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трапезним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столом.</a:t>
            </a:r>
          </a:p>
          <a:p>
            <a:endParaRPr lang="ru-RU" sz="3200" dirty="0"/>
          </a:p>
          <a:p>
            <a:endParaRPr lang="ru-RU" sz="3200" dirty="0"/>
          </a:p>
          <a:p>
            <a:endParaRPr lang="ru-RU" sz="3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ADBC5EA-1ABC-45E1-B58C-889E214F1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7292" y="1895947"/>
            <a:ext cx="5000708" cy="4005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Місце явлення божої матері</a:t>
            </a:r>
            <a:endParaRPr lang="ru-RU" dirty="0"/>
          </a:p>
        </p:txBody>
      </p:sp>
      <p:pic>
        <p:nvPicPr>
          <p:cNvPr id="3" name="Рисунок 2" descr="C:\Desktop\20240330_1047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041" y="2029780"/>
            <a:ext cx="4429156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Desktop\20240330_104659.jpg"/>
          <p:cNvPicPr/>
          <p:nvPr/>
        </p:nvPicPr>
        <p:blipFill>
          <a:blip r:embed="rId3" cstate="print"/>
          <a:srcRect l="15193" b="-131"/>
          <a:stretch>
            <a:fillRect/>
          </a:stretch>
        </p:blipFill>
        <p:spPr bwMode="auto">
          <a:xfrm>
            <a:off x="9923329" y="2125994"/>
            <a:ext cx="3929090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Desktop\20240330_1045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52419" y="2125994"/>
            <a:ext cx="4214842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>
            <a:extLst>
              <a:ext uri="{FF2B5EF4-FFF2-40B4-BE49-F238E27FC236}">
                <a16:creationId xmlns="" xmlns:a16="http://schemas.microsoft.com/office/drawing/2014/main" id="{0AB4AAC9-3DCE-48C0-A1FE-ED05BCA8951D}"/>
              </a:ext>
            </a:extLst>
          </p:cNvPr>
          <p:cNvSpPr/>
          <p:nvPr/>
        </p:nvSpPr>
        <p:spPr>
          <a:xfrm>
            <a:off x="905264" y="6434160"/>
            <a:ext cx="171443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Буджацьких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степах,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вдалині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суєти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Свято-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Різдво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Богородичний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жіночий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монастир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1924 року в цих благодатних місцях траплялося неодноразове явлення Божої Матері. Зокрема, 4 серпня, в день пам'яті Святої Марії Магдалини, Пречиста Богоматір вперше з'явилася глухонімому пастуху і сповістила: «Бути тут обителі». Пастух зцілився, а перші його слова були про явлення йому Богородиці. Незабаром було збудовано каплицю, а потім утворився чоловічий монастир із храмом на честь Різдва Пресвятої Богородиці. 1934 р. єпархіальні відомства перереєстрували обитель у жіночий монастир.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D4A33EC-CC3F-4A4C-9B07-E8AD59726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47" y="2377724"/>
            <a:ext cx="5063962" cy="3797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64" y="428592"/>
            <a:ext cx="17373600" cy="1261872"/>
          </a:xfrm>
        </p:spPr>
        <p:txBody>
          <a:bodyPr>
            <a:normAutofit fontScale="90000"/>
          </a:bodyPr>
          <a:lstStyle/>
          <a:p>
            <a:pPr lvl="0"/>
            <a:r>
              <a:rPr lang="ru-RU" sz="6600" b="1" cap="none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Свято-Р</a:t>
            </a:r>
            <a:r>
              <a:rPr lang="uk-UA" sz="6600" b="1" cap="none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6600" b="1" cap="none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здво</a:t>
            </a:r>
            <a:r>
              <a:rPr lang="ru-RU" sz="6600" b="1" cap="none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uk-UA" sz="6600" b="1" cap="none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Богородичний</a:t>
            </a:r>
            <a:r>
              <a:rPr lang="uk-UA" sz="6600" b="1" cap="none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жіночий </a:t>
            </a:r>
            <a:r>
              <a:rPr lang="uk-UA" sz="6600" b="1" cap="none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монастирь</a:t>
            </a:r>
            <a:r>
              <a:rPr lang="uk-UA" sz="6600" b="1" cap="none" dirty="0"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uk-UA" sz="6600" b="1" cap="none" dirty="0"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Рисунок 2" descr="C:\Users\серж\Videos\Pictures\svyato-troicykiy sobor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496" y="1071534"/>
            <a:ext cx="5500662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6" descr="изображение_viber_2024-04-13_20-01-55-8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5848"/>
            <a:ext cx="5357850" cy="4018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3" descr="изображение_viber_2024-04-12_10-18-18-1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1784" y="1000096"/>
            <a:ext cx="3893355" cy="5191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серж\Videos\Pictures\hram rizdva presvyatoi bogorodic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48" y="1000096"/>
            <a:ext cx="3738562" cy="4984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00002" y="5762685"/>
            <a:ext cx="1728799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У 1933 р.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чоловічий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монастир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реорганізували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в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жіночий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Ченці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повернулися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в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свій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колишній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монастир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-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в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Ізмаїл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а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з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Варзарештского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Димитрівського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жіночого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скиту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прибуло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8 сестер. Початок 60-х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рр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.. принесло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з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собою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нову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хвилю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гонінь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на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Церкву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Кілька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разів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намагалися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зруйнувати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храм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Різдва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Пресвятої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Богородиці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але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монастир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залишився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чинним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 В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даний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час на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території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монастиря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розташовано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три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кам'яних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храми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: 1.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Свято-Різдво-Богородичний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побудований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в 1924 р.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і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реконструйований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в 2006 р. 2.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Свято-Архангело-Михайлівський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храм.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Він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є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зимовим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монастирським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храмом. 3.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Свято-Троїцький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собор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з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двома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боковими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вівтарями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: в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ім'я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святого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Іоанна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Предтечі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та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святої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рівноапостольної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Марії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Магдалини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 Собор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має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велику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дзвіницю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і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служить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річним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монастирським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храмом.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ВИСНОВКИ</a:t>
            </a:r>
            <a:endParaRPr lang="ru-RU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="" xmlns:a16="http://schemas.microsoft.com/office/drawing/2014/main" id="{C7B9D5F7-1FAC-45DF-8C80-F732F781DFA6}"/>
              </a:ext>
            </a:extLst>
          </p:cNvPr>
          <p:cNvSpPr/>
          <p:nvPr/>
        </p:nvSpPr>
        <p:spPr>
          <a:xfrm>
            <a:off x="2519264" y="1947672"/>
            <a:ext cx="12457384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Пам’ятки і пам’ятники історії рідного краю є безцінними історичними джерелами що сприяють формуванню почуття любові до Батьківщини.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Пам’ятники, які розташовані на території села </a:t>
            </a:r>
            <a:r>
              <a:rPr lang="uk-UA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Дмитрівка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роповідають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сучасному поколінню про своїх героїв, про </a:t>
            </a:r>
            <a:r>
              <a:rPr lang="uk-UA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іхні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подвиги.</a:t>
            </a:r>
          </a:p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результаті реалізації </a:t>
            </a:r>
            <a:r>
              <a:rPr lang="uk-UA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«Історичні пам’ятки гагаузького села </a:t>
            </a:r>
            <a:r>
              <a:rPr lang="uk-UA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Дмитрівка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Одещині» автором  виконані всі поставлені завдання: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досліджено історико-археологічні пам'ятки на території села;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описано матеріал дослідження для проведення екскурсії;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розроблено орієнтований маршрут екскурсії та проведено екскурсію для однолітків;</a:t>
            </a:r>
          </a:p>
          <a:p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58" y="571468"/>
            <a:ext cx="19288196" cy="1577340"/>
          </a:xfrm>
        </p:spPr>
        <p:txBody>
          <a:bodyPr>
            <a:noAutofit/>
          </a:bodyPr>
          <a:lstStyle/>
          <a:p>
            <a:pPr algn="ctr"/>
            <a:r>
              <a:rPr lang="uk-UA" sz="5400" dirty="0">
                <a:latin typeface="Times New Roman" pitchFamily="18" charset="0"/>
                <a:cs typeface="Times New Roman" pitchFamily="18" charset="0"/>
              </a:rPr>
              <a:t>Тож бережімо наше село – це криниця           нашого родоводу!</a:t>
            </a:r>
            <a:endParaRPr lang="ru-RU" sz="5400" dirty="0"/>
          </a:p>
        </p:txBody>
      </p:sp>
      <p:pic>
        <p:nvPicPr>
          <p:cNvPr id="3" name="Рисунок 2" descr="F:\фотографии работы Ман 😉\20211123_2142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62"/>
            <a:ext cx="7143736" cy="610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графии работы Ман 😉\IMG-7adefdccb5ac8a9080d1957ec46295db-V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08" y="2571732"/>
            <a:ext cx="1085857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316" y="7196293"/>
            <a:ext cx="16287864" cy="318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3284" tIns="81642" rIns="163284" bIns="81642" numCol="1" anchor="ctr" anchorCtr="0" compatLnSpc="1">
            <a:prstTxWarp prst="textNoShape">
              <a:avLst/>
            </a:prstTxWarp>
            <a:spAutoFit/>
          </a:bodyPr>
          <a:lstStyle/>
          <a:p>
            <a:pPr indent="805083" algn="ctr" defTabSz="1632844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Література</a:t>
            </a:r>
          </a:p>
          <a:p>
            <a:pPr indent="805083" defTabSz="1632844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kumimoji="0" lang="uk-UA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Булгар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kumimoji="0" lang="uk-UA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гагаузов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Украин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kumimoji="0" lang="uk-UA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Одесса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kumimoji="0" lang="uk-UA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Астропринт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2017.  50 с.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805083" defTabSz="163284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ru-RU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Скальковский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А. А. Болгарские колонии в Бессарабии и Новороссийском крае / Аполлон Александрович </a:t>
            </a:r>
            <a:r>
              <a:rPr kumimoji="0" lang="ru-RU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Скальковский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Одесса: В Типографии Т.Неймана и К, 1848. – 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805083" defTabSz="163284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3.Мошков В.А. Гагаузы  Бендерского уезда / Этнографические очерки и материалы. Кишинев, 2004, 285 с.</a:t>
            </a:r>
          </a:p>
          <a:p>
            <a:pPr indent="805083" defTabSz="163284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https://www.youtube.com/watch?v=i39M4G1xRLg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87016" y="7807796"/>
            <a:ext cx="16916400" cy="1833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03040" y="462980"/>
            <a:ext cx="16916400" cy="13716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МЕТА ДОСЛІДЖЕННЯ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розробити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орієнтований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екскурсії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історичним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пам’яткам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гагаузького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села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Дмитрівка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Одещині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ЗАВДАННЯ ДОСЛІДЖЕННЯ: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історико-археологічні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пам'ятки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села та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околиці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                            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вивчити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документів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історико-краєзнавчого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музею та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бібліотеки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ознайомитися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історією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заселення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села;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розробити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орієнтований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екскурсії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провести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екскурсію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однолітків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скласти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презентацію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опрацьованої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</a:p>
          <a:p>
            <a:endParaRPr lang="ru-RU" dirty="0"/>
          </a:p>
        </p:txBody>
      </p:sp>
      <p:sp>
        <p:nvSpPr>
          <p:cNvPr id="6" name="Прямокутник 5">
            <a:extLst>
              <a:ext uri="{FF2B5EF4-FFF2-40B4-BE49-F238E27FC236}">
                <a16:creationId xmlns="" xmlns:a16="http://schemas.microsoft.com/office/drawing/2014/main" id="{B86E10C1-E4D6-402F-B1A1-4F695E7131BC}"/>
              </a:ext>
            </a:extLst>
          </p:cNvPr>
          <p:cNvSpPr/>
          <p:nvPr/>
        </p:nvSpPr>
        <p:spPr>
          <a:xfrm>
            <a:off x="1583160" y="5279662"/>
            <a:ext cx="115932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Дмитрівка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спадщини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краю. </a:t>
            </a: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бесіди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старожилами села,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краєзнавчого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музею,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систематизація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писемних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фотодокументів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                 карта болградського району                             КАРТА ГАГАУЗЬКОГО СЕЛА ДМИТРІВКА</a:t>
            </a:r>
            <a:endParaRPr lang="ru-RU" sz="2800" dirty="0"/>
          </a:p>
        </p:txBody>
      </p:sp>
      <p:pic>
        <p:nvPicPr>
          <p:cNvPr id="3" name="Рисунок 2" descr="C:\Users\серж\AppData\Tracing\Downloads\data=nIwVkimDW4Mt3T004itUMoCKeK1eAd8wmQosTL560pdKXUlnYO-ZJnIDDY1Ywln_0UuR3o_aQAKX08Etg0lSOLII0tTjpf__hon-sXf55IA69yksSzxjoPb3wg89XAPgDK8nn5yH8uapjcs83VN4BjCTox_OilqHlwiMv-q5Y1jrXYe-rHNnyk-6PNA_5DCWcT.png"/>
          <p:cNvPicPr/>
          <p:nvPr/>
        </p:nvPicPr>
        <p:blipFill>
          <a:blip r:embed="rId2"/>
          <a:srcRect l="16120" r="6271"/>
          <a:stretch>
            <a:fillRect/>
          </a:stretch>
        </p:blipFill>
        <p:spPr bwMode="auto">
          <a:xfrm>
            <a:off x="8786810" y="2857484"/>
            <a:ext cx="8143932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серж\AppData\Tracing\Downloads\data=B1g08xFc28Fdx9jQiIBZWAovOz1e3MHFLxjdfmk9vAe_q_7bXMAFX67GnHnQlSMecwVxOCZrUGxvTxymVPP14hhSxv7efxgneN_bMudadKo__MvCz2PlAV5V9Q5geuDaw3uOStVdeRLvVpHcz8ymaodSIAzodtN8USAR8d5rhJpdrwaWoz1YAmhl4I7Mjdt9y4.png"/>
          <p:cNvPicPr/>
          <p:nvPr/>
        </p:nvPicPr>
        <p:blipFill>
          <a:blip r:embed="rId3"/>
          <a:srcRect l="33237" r="29371" b="5431"/>
          <a:stretch>
            <a:fillRect/>
          </a:stretch>
        </p:blipFill>
        <p:spPr bwMode="auto">
          <a:xfrm>
            <a:off x="1928762" y="2500294"/>
            <a:ext cx="5643602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трелка вправо 5"/>
          <p:cNvSpPr/>
          <p:nvPr/>
        </p:nvSpPr>
        <p:spPr>
          <a:xfrm>
            <a:off x="4714844" y="3286112"/>
            <a:ext cx="62121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10858512" y="5643566"/>
            <a:ext cx="54978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 сполучна лінія 3">
            <a:extLst>
              <a:ext uri="{FF2B5EF4-FFF2-40B4-BE49-F238E27FC236}">
                <a16:creationId xmlns="" xmlns:a16="http://schemas.microsoft.com/office/drawing/2014/main" id="{94C1AC73-8BED-14CF-DB6D-3C61FB4F5BF3}"/>
              </a:ext>
            </a:extLst>
          </p:cNvPr>
          <p:cNvCxnSpPr>
            <a:cxnSpLocks/>
          </p:cNvCxnSpPr>
          <p:nvPr/>
        </p:nvCxnSpPr>
        <p:spPr>
          <a:xfrm>
            <a:off x="10501322" y="2428856"/>
            <a:ext cx="785818" cy="15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сполучна лінія 6">
            <a:extLst>
              <a:ext uri="{FF2B5EF4-FFF2-40B4-BE49-F238E27FC236}">
                <a16:creationId xmlns="" xmlns:a16="http://schemas.microsoft.com/office/drawing/2014/main" id="{6E40EA70-0F12-8D7B-912F-EA761B5694AC}"/>
              </a:ext>
            </a:extLst>
          </p:cNvPr>
          <p:cNvCxnSpPr>
            <a:cxnSpLocks/>
          </p:cNvCxnSpPr>
          <p:nvPr/>
        </p:nvCxnSpPr>
        <p:spPr>
          <a:xfrm flipV="1">
            <a:off x="8143868" y="7359666"/>
            <a:ext cx="1000132" cy="698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сполучна лінія 12">
            <a:extLst>
              <a:ext uri="{FF2B5EF4-FFF2-40B4-BE49-F238E27FC236}">
                <a16:creationId xmlns="" xmlns:a16="http://schemas.microsoft.com/office/drawing/2014/main" id="{BDEFE447-8A16-D6A4-2EE2-2FE382E1E3BE}"/>
              </a:ext>
            </a:extLst>
          </p:cNvPr>
          <p:cNvCxnSpPr>
            <a:cxnSpLocks/>
          </p:cNvCxnSpPr>
          <p:nvPr/>
        </p:nvCxnSpPr>
        <p:spPr>
          <a:xfrm flipV="1">
            <a:off x="12072958" y="7143764"/>
            <a:ext cx="857256" cy="7143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сполучна лінія 18">
            <a:extLst>
              <a:ext uri="{FF2B5EF4-FFF2-40B4-BE49-F238E27FC236}">
                <a16:creationId xmlns="" xmlns:a16="http://schemas.microsoft.com/office/drawing/2014/main" id="{A2F9D5E0-96E7-5DEE-C074-68F22A85A3BE}"/>
              </a:ext>
            </a:extLst>
          </p:cNvPr>
          <p:cNvCxnSpPr/>
          <p:nvPr/>
        </p:nvCxnSpPr>
        <p:spPr>
          <a:xfrm rot="10800000" flipV="1">
            <a:off x="3357522" y="2571732"/>
            <a:ext cx="1071570" cy="28575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сполучна лінія 20">
            <a:extLst>
              <a:ext uri="{FF2B5EF4-FFF2-40B4-BE49-F238E27FC236}">
                <a16:creationId xmlns="" xmlns:a16="http://schemas.microsoft.com/office/drawing/2014/main" id="{C16841B7-F83F-A7CF-4260-187716140F7D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29422" y="2428856"/>
            <a:ext cx="857256" cy="7824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сполучна лінія 23">
            <a:extLst>
              <a:ext uri="{FF2B5EF4-FFF2-40B4-BE49-F238E27FC236}">
                <a16:creationId xmlns="" xmlns:a16="http://schemas.microsoft.com/office/drawing/2014/main" id="{C6BBD1D1-1F7C-C479-037C-828E59B130D8}"/>
              </a:ext>
            </a:extLst>
          </p:cNvPr>
          <p:cNvCxnSpPr/>
          <p:nvPr/>
        </p:nvCxnSpPr>
        <p:spPr>
          <a:xfrm rot="10800000" flipV="1">
            <a:off x="14430412" y="5929318"/>
            <a:ext cx="857256" cy="50006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сполучна лінія 25">
            <a:extLst>
              <a:ext uri="{FF2B5EF4-FFF2-40B4-BE49-F238E27FC236}">
                <a16:creationId xmlns="" xmlns:a16="http://schemas.microsoft.com/office/drawing/2014/main" id="{BDC489A0-1F53-6BD7-BA42-D7235E655538}"/>
              </a:ext>
            </a:extLst>
          </p:cNvPr>
          <p:cNvCxnSpPr/>
          <p:nvPr/>
        </p:nvCxnSpPr>
        <p:spPr>
          <a:xfrm>
            <a:off x="14287536" y="3286112"/>
            <a:ext cx="714380" cy="21431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343EC32-AE0F-6471-17DC-4FC119107FFA}"/>
              </a:ext>
            </a:extLst>
          </p:cNvPr>
          <p:cNvSpPr txBox="1"/>
          <p:nvPr/>
        </p:nvSpPr>
        <p:spPr>
          <a:xfrm>
            <a:off x="13265744" y="6727310"/>
            <a:ext cx="95912" cy="36933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1" name="Содержимое 3" descr="C:\Users\серж\AppData\Local\Microsoft\Windows\Temporary Internet Files\Content.Word\IMG-2d6359958a3f6944a4884b493730c669-V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68" y="1714476"/>
            <a:ext cx="2286016" cy="2556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Содержимое 4" descr="F:\фотографии работы Ман 😉\IMG-1665aee939dae91f3becedb61e4c5455-V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858644" y="1285848"/>
            <a:ext cx="2214578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Рисунок 30" descr="C:\Users\серж\AppData\Local\Microsoft\Windows\Temporary Internet Files\Content.Word\IMG-95c51398e7398eed618acf77007e17f4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30280" y="6572260"/>
            <a:ext cx="2857520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Рисунок 32" descr="C:\Users\серж\AppData\Local\Microsoft\Windows\Temporary Internet Files\Content.Word\IMG-ec4bdd270e621bd8e848bc35b157c70f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01189" y="5929318"/>
            <a:ext cx="2357453" cy="2500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Рисунок 37" descr="C:\Users\серж\AppData\Tracing\Downloads\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48" y="5929318"/>
            <a:ext cx="3071834" cy="2532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Рисунок 38" descr="C:\Desktop\20240330_10472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472" y="6500822"/>
            <a:ext cx="2357454" cy="1970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3" name="Стрелка вправо 42"/>
          <p:cNvSpPr/>
          <p:nvPr/>
        </p:nvSpPr>
        <p:spPr>
          <a:xfrm rot="20775607">
            <a:off x="3500398" y="2285980"/>
            <a:ext cx="978408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285688" y="4357682"/>
            <a:ext cx="38288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Капличка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згадка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часи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заснування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села.</a:t>
            </a:r>
            <a:endParaRPr lang="ru-RU" sz="2400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4786282" y="4214806"/>
            <a:ext cx="26650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Пам’ятник  </a:t>
            </a:r>
          </a:p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Дмитру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Ватикіоті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072430" y="4143368"/>
            <a:ext cx="29775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Пам’ятник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лікарю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М.Марангоз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1930082" y="4143368"/>
            <a:ext cx="18181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Пам’ятник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Ф.Курогло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4573288" y="5286376"/>
            <a:ext cx="33601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Пам’ятник-монумент  </a:t>
            </a:r>
          </a:p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воїнам-афганцям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3573156" y="8715400"/>
            <a:ext cx="34075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Церква</a:t>
            </a:r>
          </a:p>
          <a:p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Димитрія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Солунського</a:t>
            </a:r>
            <a:endParaRPr lang="ru-RU" sz="24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9286876" y="8715400"/>
            <a:ext cx="25000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Краєзнавча</a:t>
            </a:r>
          </a:p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музейна кімната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 rot="10800000" flipV="1">
            <a:off x="1857324" y="8715400"/>
            <a:ext cx="65008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Свято-Р</a:t>
            </a: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здво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Богородичний</a:t>
            </a: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жіночий </a:t>
            </a:r>
            <a:r>
              <a:rPr kumimoji="0" 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монастирь</a:t>
            </a:r>
            <a:endParaRPr kumimoji="0" lang="uk-UA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Заголовок 67"/>
          <p:cNvSpPr>
            <a:spLocks noGrp="1"/>
          </p:cNvSpPr>
          <p:nvPr>
            <p:ph type="title"/>
          </p:nvPr>
        </p:nvSpPr>
        <p:spPr>
          <a:xfrm>
            <a:off x="500002" y="428592"/>
            <a:ext cx="17373600" cy="1261872"/>
          </a:xfrm>
        </p:spPr>
        <p:txBody>
          <a:bodyPr>
            <a:normAutofit fontScale="90000"/>
          </a:bodyPr>
          <a:lstStyle/>
          <a:p>
            <a:r>
              <a:rPr lang="uk-UA" sz="4000" dirty="0"/>
              <a:t>МАРШРУТ ЕКСКУРСІЇ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9" name="Изображение 16" descr="изображение_viber_2024-04-13_20-01-55-72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1968" y="1214410"/>
            <a:ext cx="2265680" cy="3020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Изображение 1" descr="изображение_viber_2024-04-13_20-01-56-64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15306" y="1144849"/>
            <a:ext cx="2214578" cy="2953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Изображение 2" descr="изображение_viber_2024-04-13_20-01-57-26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144792" y="1785956"/>
            <a:ext cx="2580008" cy="3439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21598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58" y="6215070"/>
            <a:ext cx="155734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Дмитрівка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(на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балці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Валя-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Пержей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) заснована гагаузами у 1821г. і названа в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пам'ять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першого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начальника і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піклувальника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Дмитра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Ватикіоті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 Забудовувалося село з місця близько розташованого до річки </a:t>
            </a:r>
            <a:r>
              <a:rPr lang="uk-UA" sz="3600" dirty="0" err="1">
                <a:latin typeface="Times New Roman" pitchFamily="18" charset="0"/>
                <a:cs typeface="Times New Roman" pitchFamily="18" charset="0"/>
              </a:rPr>
              <a:t>Киргиж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-Китай. Зараз  це місце є центром села, де знаходиться торговий комплекс. Саме тут була побудована дерев'яна капличка, як згадка про часи заснування села, сьогодні  у дворі торгового комплексу стоїть кам'яна каплиця грецького типу. </a:t>
            </a:r>
            <a:endParaRPr lang="ru-RU" sz="3600" dirty="0"/>
          </a:p>
        </p:txBody>
      </p:sp>
      <p:pic>
        <p:nvPicPr>
          <p:cNvPr id="3" name="Рисунок 2" descr="C:\Users\серж\AppData\Local\Microsoft\Windows\Temporary Internet Files\Content.Word\20220420_1413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34" y="1714476"/>
            <a:ext cx="5000660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серж\AppData\Local\Microsoft\Windows\Temporary Internet Files\Content.Word\IMG-2d6359958a3f6944a4884b493730c669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174" y="1428724"/>
            <a:ext cx="3929090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серж\AppData\Local\Microsoft\Windows\Temporary Internet Files\Content.Word\IMG-27bce816027b6aa2fbb5cc8bdbadf62b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01586" y="1571600"/>
            <a:ext cx="3786214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42878" y="285716"/>
            <a:ext cx="17373600" cy="1261872"/>
          </a:xfrm>
        </p:spPr>
        <p:txBody>
          <a:bodyPr>
            <a:normAutofit/>
          </a:bodyPr>
          <a:lstStyle/>
          <a:p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капличка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згадка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часи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заснування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села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20" y="714344"/>
            <a:ext cx="17373600" cy="1261872"/>
          </a:xfrm>
        </p:spPr>
        <p:txBody>
          <a:bodyPr>
            <a:normAutofit/>
          </a:bodyPr>
          <a:lstStyle/>
          <a:p>
            <a:pPr algn="ctr"/>
            <a:r>
              <a:rPr lang="uk-UA" sz="4000" dirty="0"/>
              <a:t>пам’ятник Дмитру </a:t>
            </a:r>
            <a:r>
              <a:rPr lang="uk-UA" sz="4000" dirty="0" err="1"/>
              <a:t>Ватикіоті</a:t>
            </a:r>
            <a:endParaRPr lang="ru-RU" sz="4000" dirty="0"/>
          </a:p>
        </p:txBody>
      </p:sp>
      <p:pic>
        <p:nvPicPr>
          <p:cNvPr id="3" name="Содержимое 4" descr="F:\фотографии работы Ман 😉\IMG-4b54747915760d3ba8e2ef1c90866a6f-V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14316" y="1142972"/>
            <a:ext cx="5143536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358050" y="300036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 день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святкування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200-річчя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заснування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села, 25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вересня 2021р.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відбулося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урочисте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відкриття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пам’ятника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Дмитру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Ватикіоті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на фасаді Дома культурі.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43210" y="6143632"/>
            <a:ext cx="146447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uk-UA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Ротмістр Дмитро </a:t>
            </a:r>
            <a:r>
              <a:rPr lang="uk-UA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Ватикіоті</a:t>
            </a:r>
            <a:r>
              <a:rPr lang="uk-UA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який ще за часів російсько-турецької війни 1806– 1812 рр. очолював «Земське болгарське військо», яке складалося з болгарського і гагаузького ополчення, за хоробрість проявлену в боях, </a:t>
            </a:r>
            <a:r>
              <a:rPr lang="uk-UA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війско</a:t>
            </a:r>
            <a:r>
              <a:rPr lang="uk-UA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було нагороджено особливим </a:t>
            </a:r>
            <a:r>
              <a:rPr lang="uk-UA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знаменем</a:t>
            </a:r>
            <a:r>
              <a:rPr lang="uk-UA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Дмитро </a:t>
            </a:r>
            <a:r>
              <a:rPr lang="uk-UA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Ватикіоті</a:t>
            </a:r>
            <a:r>
              <a:rPr lang="uk-UA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нагороджений золотою іменною зброєю. Після  завершення війни став піклувальником бессарабських переселенців. Саме на  честь Дмитра </a:t>
            </a:r>
            <a:r>
              <a:rPr lang="uk-UA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Ватикіоті</a:t>
            </a:r>
            <a:r>
              <a:rPr lang="uk-UA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за його добрі наміри та допомогу гагаузам в цій нелегкій справі, село було назване </a:t>
            </a:r>
            <a:r>
              <a:rPr lang="uk-UA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Дмитрівка</a:t>
            </a:r>
            <a:r>
              <a:rPr lang="uk-UA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засноване  гагаузькими поселенцями.</a:t>
            </a:r>
            <a:endParaRPr lang="uk-UA" sz="3200" dirty="0">
              <a:latin typeface="Arial" pitchFamily="34" charset="0"/>
              <a:cs typeface="Arial" pitchFamily="34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40" y="0"/>
            <a:ext cx="17373600" cy="1261872"/>
          </a:xfrm>
        </p:spPr>
        <p:txBody>
          <a:bodyPr>
            <a:normAutofit/>
          </a:bodyPr>
          <a:lstStyle/>
          <a:p>
            <a:pPr algn="ctr"/>
            <a:r>
              <a:rPr lang="ru-RU" sz="4000" dirty="0" err="1"/>
              <a:t>Пам’ятник</a:t>
            </a:r>
            <a:r>
              <a:rPr lang="ru-RU" sz="4000" dirty="0"/>
              <a:t> </a:t>
            </a:r>
            <a:r>
              <a:rPr lang="ru-RU" sz="4000" dirty="0" err="1"/>
              <a:t>лікарю</a:t>
            </a:r>
            <a:r>
              <a:rPr lang="ru-RU" sz="4000" dirty="0"/>
              <a:t> </a:t>
            </a:r>
            <a:r>
              <a:rPr lang="ru-RU" sz="4000" dirty="0" err="1"/>
              <a:t>М.Марангоз</a:t>
            </a:r>
            <a:endParaRPr lang="ru-RU" sz="4000" dirty="0"/>
          </a:p>
        </p:txBody>
      </p:sp>
      <p:pic>
        <p:nvPicPr>
          <p:cNvPr id="3" name="Содержимое 6" descr="C:\Users\серж\AppData\Local\Microsoft\Windows\Temporary Internet Files\Content.Word\IMG-3e687d2a05bc1eed11440dedd1d692b5-V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46" y="1500162"/>
            <a:ext cx="35433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Desktop\IMG-547c6c729362aa391e7857485f5c6913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696" y="1714476"/>
            <a:ext cx="3929090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Desktop\IMG-8a3c690747927b871da942702c3d7972-V.jpg"/>
          <p:cNvPicPr/>
          <p:nvPr/>
        </p:nvPicPr>
        <p:blipFill>
          <a:blip r:embed="rId4"/>
          <a:srcRect t="17206" b="29871"/>
          <a:stretch>
            <a:fillRect/>
          </a:stretch>
        </p:blipFill>
        <p:spPr bwMode="auto">
          <a:xfrm>
            <a:off x="11572892" y="2000228"/>
            <a:ext cx="4500594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57192" y="6058150"/>
            <a:ext cx="15716360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Є на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люди,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наділені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талантом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Бога. 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пам’яті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людей на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довгі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часи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лишається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лікар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Бога –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Микола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Васильович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Марангоз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ім’я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носить центральна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вулиця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нашого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села, на честь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встановлено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пам’ятник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вдячних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мешканців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З 1985 по 2011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працював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головним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лікарем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Дмитрівської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сільської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лікарні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відкритість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високий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професіоналізм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особлива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увага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до людей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здобули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Миколі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Васильовичу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славу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незвичайно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доброго, компетентного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лікаря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величезний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авторитет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односельців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мешканців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району.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err="1"/>
              <a:t>Пам’ятник</a:t>
            </a:r>
            <a:r>
              <a:rPr lang="ru-RU" sz="4400" dirty="0"/>
              <a:t> </a:t>
            </a:r>
            <a:r>
              <a:rPr lang="ru-RU" sz="4400" dirty="0" err="1"/>
              <a:t>Ф.Курогло</a:t>
            </a:r>
            <a:endParaRPr lang="ru-RU" sz="4400" dirty="0"/>
          </a:p>
        </p:txBody>
      </p:sp>
      <p:pic>
        <p:nvPicPr>
          <p:cNvPr id="3" name="Содержимое 4" descr="F:\фотографии работы Ман 😉\IMG-1665aee939dae91f3becedb61e4c5455-V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357258" y="2500294"/>
            <a:ext cx="5429288" cy="6929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572364" y="2214542"/>
            <a:ext cx="10429884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22 червня 1941 р. мирна праця селян була перервана війною, разом із фашистами на нашу землю повернулися румунські загарбники.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dirty="0" err="1">
                <a:latin typeface="Times New Roman" pitchFamily="18" charset="0"/>
                <a:cs typeface="Times New Roman" pitchFamily="18" charset="0"/>
              </a:rPr>
              <a:t>Дмитрівка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 була окупована, і вже 23 червня 1941 р. окупанти закатували, сільського активіста Ф.І.</a:t>
            </a:r>
            <a:r>
              <a:rPr lang="uk-UA" sz="3600" dirty="0" err="1">
                <a:latin typeface="Times New Roman" pitchFamily="18" charset="0"/>
                <a:cs typeface="Times New Roman" pitchFamily="18" charset="0"/>
              </a:rPr>
              <a:t>Курогло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 (1918-1941рр.). Він був схоплений румунською розвідкою, коли відступаючи з частинами червоної армії повернувся до села, щоб попрощатися з батьками. Протягом дня його катували. Фашисти зігнали народ до церковної площі в центрі села і на очах односельців та матері після тортур його розстріляли. </a:t>
            </a:r>
          </a:p>
          <a:p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Сьогодні одна з вулиць села носить його </a:t>
            </a:r>
            <a:r>
              <a:rPr lang="uk-UA" sz="3600" dirty="0" err="1"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я.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/>
              <a:t>пам’ятник-монумент воїнам-афганцям</a:t>
            </a:r>
            <a:endParaRPr lang="ru-RU" sz="4400" dirty="0"/>
          </a:p>
        </p:txBody>
      </p:sp>
      <p:pic>
        <p:nvPicPr>
          <p:cNvPr id="3" name="Содержимое 7" descr="C:\Users\серж\AppData\Local\Microsoft\Windows\Temporary Internet Files\Content.Word\IMG-6c86d6a507a677ea72ac3acf10145a3d-V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40" y="2285980"/>
            <a:ext cx="4857784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6" descr="F:\фотографии работы Ман 😉\IMG-2b186fa55de640797c7ad833a466d8de-V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643538" y="2428856"/>
            <a:ext cx="4929222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26" y="7358078"/>
            <a:ext cx="45720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16 листопада 2021 року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центрі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села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встановлений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відкритий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освячений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пам'ятник-монумент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воїнам-афганцям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0662" y="7215202"/>
            <a:ext cx="55006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Подвиги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афганців-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це взірець реального, дієвого патріотизму, наочне свідчення єдності всіх поколінь нашого народу</a:t>
            </a:r>
            <a:r>
              <a:rPr lang="uk-UA" dirty="0"/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644134" y="1785914"/>
            <a:ext cx="7643866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Героїчною та трагічною сторінкою в історії села є участь в Афганській війні. На перехрестях цих військових подій переплелися долі солдатів, покликані в 80-х служити в Радянській Армії. У їхніх рядах опинилися 42 моїх односельців – молодих парубків села.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день голова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районної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спілки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воїнів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інтернаціоналістів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Корнієнко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Микола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Іванович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нагородив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учасників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села медалями та грамотами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uk-UA" sz="3200" dirty="0" err="1">
                <a:latin typeface="Times New Roman" pitchFamily="18" charset="0"/>
                <a:cs typeface="Times New Roman" pitchFamily="18" charset="0"/>
              </a:rPr>
              <a:t>своій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промові  наголосив, що найбільша кількість солдатів в Одеській області були саме з нашого села, тому що </a:t>
            </a:r>
            <a:r>
              <a:rPr lang="uk-UA" sz="3200" dirty="0" err="1">
                <a:latin typeface="Times New Roman" pitchFamily="18" charset="0"/>
                <a:cs typeface="Times New Roman" pitchFamily="18" charset="0"/>
              </a:rPr>
              <a:t>іх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вважали надійними.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1708</TotalTime>
  <Words>1314</Words>
  <Application>Microsoft Office PowerPoint</Application>
  <PresentationFormat>Произвольный</PresentationFormat>
  <Paragraphs>85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Franklin Gothic Medium</vt:lpstr>
      <vt:lpstr>Times New Roman</vt:lpstr>
      <vt:lpstr>Franklin Gothic Book</vt:lpstr>
      <vt:lpstr>Wingdings 2</vt:lpstr>
      <vt:lpstr>Calibri</vt:lpstr>
      <vt:lpstr>SimSun</vt:lpstr>
      <vt:lpstr>Трек</vt:lpstr>
      <vt:lpstr>Історичні пам’ятки гагаузького села дмитрівка на одещині</vt:lpstr>
      <vt:lpstr>         </vt:lpstr>
      <vt:lpstr>                 карта болградського району                             КАРТА ГАГАУЗЬКОГО СЕЛА ДМИТРІВКА</vt:lpstr>
      <vt:lpstr>МАРШРУТ ЕКСКУРСІЇ </vt:lpstr>
      <vt:lpstr>капличка, як згадка про часи заснування села</vt:lpstr>
      <vt:lpstr>пам’ятник Дмитру Ватикіоті</vt:lpstr>
      <vt:lpstr>Пам’ятник лікарю М.Марангоз</vt:lpstr>
      <vt:lpstr>Пам’ятник Ф.Курогло</vt:lpstr>
      <vt:lpstr>пам’ятник-монумент воїнам-афганцям</vt:lpstr>
      <vt:lpstr>КРАЄЗНАВЧА МУЗЕЙНА КІМНАТА</vt:lpstr>
      <vt:lpstr>                                                                                                              Церква Димитрія Солунського </vt:lpstr>
      <vt:lpstr>Місце явлення божої матері</vt:lpstr>
      <vt:lpstr>Свято-Різдво-Богородичний жіночий монастирь </vt:lpstr>
      <vt:lpstr>ВИСНОВКИ</vt:lpstr>
      <vt:lpstr>Тож бережімо наше село – це криниця           нашого родоводу!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Beige Illustrative Museum of History Presentation</dc:title>
  <cp:lastModifiedBy>серж</cp:lastModifiedBy>
  <cp:revision>50</cp:revision>
  <dcterms:created xsi:type="dcterms:W3CDTF">2006-08-16T00:00:00Z</dcterms:created>
  <dcterms:modified xsi:type="dcterms:W3CDTF">2024-04-19T12:05:51Z</dcterms:modified>
  <dc:identifier>DAGCAU1-0dc</dc:identifier>
</cp:coreProperties>
</file>