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6" r:id="rId4"/>
    <p:sldId id="277" r:id="rId5"/>
    <p:sldId id="278" r:id="rId6"/>
    <p:sldId id="281" r:id="rId7"/>
    <p:sldId id="268" r:id="rId8"/>
    <p:sldId id="283" r:id="rId9"/>
    <p:sldId id="285" r:id="rId10"/>
    <p:sldId id="286" r:id="rId11"/>
    <p:sldId id="287" r:id="rId12"/>
    <p:sldId id="288" r:id="rId13"/>
    <p:sldId id="289" r:id="rId14"/>
    <p:sldId id="290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B0BCCC"/>
    <a:srgbClr val="73A9DB"/>
    <a:srgbClr val="3E003E"/>
    <a:srgbClr val="660066"/>
    <a:srgbClr val="260026"/>
    <a:srgbClr val="FFF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8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7082D-7CEF-4673-A15D-82AD220752A3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F8F6F-D9D2-4F7D-9A5A-D89339701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7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F8F6F-D9D2-4F7D-9A5A-D893397016A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8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27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9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5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8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6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10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9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3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1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4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8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58C4-DE12-4AFB-A227-41A5A6E20AF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BFD80-D9A8-4200-8961-494784188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hyperlink" Target="https://youtu.be/NDlnrUFr3k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hyperlink" Target="https://www.facebook.com/100001625758123/posts/pfbid038LsqnaGoBwKdxTDnY2HY1R2E4r2jQTaJxHMLohTg6ZZSpJrrnQ1pba1v6zsy8TJg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biblio-nivki.blogspot.com/2020/03/Virtualna-ekskursiya-Luvrom-shho-mozhna-pobachyty-v-najvidomishomu-yevropejskomu-muzeyi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biblio-nivki.blogspot.com/2020/03/Virtualna-ekskursiya-Luvrom-shho-mozhna-pobachyty-v-najvidomishomu-yevropejskomu-muzeyi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6916" y="219854"/>
            <a:ext cx="10913807" cy="902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9599" y="239133"/>
            <a:ext cx="10972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Всеукраїнський інтерактивний конкурс «МАН-Юніор Дослідник»</a:t>
            </a:r>
          </a:p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КПНЗ</a:t>
            </a:r>
            <a:r>
              <a:rPr lang="uk-UA" sz="2400" b="1" dirty="0" smtClean="0">
                <a:solidFill>
                  <a:srgbClr val="0D2235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«Донецька </a:t>
            </a:r>
            <a:r>
              <a:rPr lang="uk-UA" sz="2400" b="1" dirty="0"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обласна Мала академія наук учнівської молоді»</a:t>
            </a:r>
            <a:endParaRPr lang="ru-RU" sz="2400" b="1" dirty="0"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6413" y="1471522"/>
            <a:ext cx="10913807" cy="27426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27463" y="1565586"/>
            <a:ext cx="106549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3E003E"/>
                </a:solidFill>
                <a:effectLst/>
                <a:latin typeface="Garamond" panose="02020404030301010803" pitchFamily="18" charset="0"/>
              </a:rPr>
              <a:t>Садиба </a:t>
            </a:r>
            <a:r>
              <a:rPr lang="uk-UA" sz="4000" b="1" noProof="1" smtClean="0">
                <a:solidFill>
                  <a:srgbClr val="3E003E"/>
                </a:solidFill>
                <a:effectLst/>
                <a:latin typeface="Garamond" panose="02020404030301010803" pitchFamily="18" charset="0"/>
              </a:rPr>
              <a:t>Бантишів у с. Прелесне </a:t>
            </a:r>
          </a:p>
          <a:p>
            <a:pPr algn="ctr"/>
            <a:r>
              <a:rPr lang="uk-UA" sz="4000" b="1" dirty="0" smtClean="0">
                <a:solidFill>
                  <a:srgbClr val="3E003E"/>
                </a:solidFill>
                <a:effectLst/>
                <a:latin typeface="Garamond" panose="02020404030301010803" pitchFamily="18" charset="0"/>
              </a:rPr>
              <a:t>Донецької області – зруйнована пам’ятка класицистичної садибної архітектури </a:t>
            </a:r>
          </a:p>
          <a:p>
            <a:pPr algn="ctr"/>
            <a:r>
              <a:rPr lang="uk-UA" sz="4000" b="1" dirty="0" smtClean="0">
                <a:solidFill>
                  <a:srgbClr val="3E003E"/>
                </a:solidFill>
                <a:effectLst/>
                <a:latin typeface="Garamond" panose="02020404030301010803" pitchFamily="18" charset="0"/>
              </a:rPr>
              <a:t> першої половини ХІХ ст.</a:t>
            </a:r>
            <a:endParaRPr lang="uk-UA" sz="4000" b="1" dirty="0">
              <a:solidFill>
                <a:srgbClr val="3E003E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52651" y="4515706"/>
            <a:ext cx="8457569" cy="2290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52651" y="4429919"/>
            <a:ext cx="8457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noProof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Роботу виконала:</a:t>
            </a:r>
          </a:p>
          <a:p>
            <a:pPr algn="just"/>
            <a:r>
              <a:rPr lang="uk-UA" sz="2200" b="1" noProof="1" smtClean="0">
                <a:solidFill>
                  <a:srgbClr val="3E003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Полуніна Софія Володимирівна</a:t>
            </a:r>
            <a:r>
              <a:rPr lang="uk-UA" sz="2200" b="1" dirty="0" smtClean="0">
                <a:solidFill>
                  <a:srgbClr val="3E003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uk-UA" sz="2200" b="1" dirty="0">
                <a:solidFill>
                  <a:srgbClr val="1E001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здобувачка </a:t>
            </a:r>
            <a:r>
              <a:rPr lang="uk-UA" sz="2200" b="1" spc="-4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освіти 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8-го класу </a:t>
            </a:r>
            <a:r>
              <a:rPr lang="uk-UA" sz="2200" b="1" spc="-40" noProof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Привільської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гімназії Черкаської селищної ради Краматорського району </a:t>
            </a:r>
            <a:r>
              <a:rPr lang="uk-UA" sz="2200" b="1" spc="-4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Донецької 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області</a:t>
            </a:r>
          </a:p>
          <a:p>
            <a:pPr algn="just"/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Науковий керівник: </a:t>
            </a:r>
          </a:p>
          <a:p>
            <a:pPr algn="just"/>
            <a:r>
              <a:rPr lang="uk-UA" sz="2200" b="1" spc="-40" noProof="1" smtClean="0">
                <a:solidFill>
                  <a:srgbClr val="3E003E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Полуніна</a:t>
            </a:r>
            <a:r>
              <a:rPr lang="uk-UA" sz="2200" b="1" spc="-40" dirty="0" smtClean="0">
                <a:solidFill>
                  <a:srgbClr val="3E003E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Юлія Володимирівна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, учитель історії </a:t>
            </a:r>
            <a:r>
              <a:rPr lang="uk-UA" sz="2200" b="1" spc="-40" noProof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Привільської</a:t>
            </a:r>
            <a:r>
              <a:rPr lang="uk-UA" sz="2200" b="1" spc="-4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 гімназії Черкаської селищної ради</a:t>
            </a:r>
            <a:endParaRPr lang="ru-RU" sz="2200" b="1" spc="-4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7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752" y="3038168"/>
            <a:ext cx="11589924" cy="37611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08729" y="526288"/>
            <a:ext cx="9255947" cy="27297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30370" y="580335"/>
            <a:ext cx="9255947" cy="34073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75355" y="633387"/>
            <a:ext cx="113295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0" algn="just"/>
            <a:r>
              <a:rPr lang="uk-UA" sz="2200" dirty="0" smtClean="0">
                <a:latin typeface="Garamond" panose="02020404030301010803" pitchFamily="18" charset="0"/>
              </a:rPr>
              <a:t>Основна  композиційна  вісь  головного  фасаду   виділена  ризалітом   (частина</a:t>
            </a:r>
          </a:p>
          <a:p>
            <a:pPr indent="1800000" algn="just"/>
            <a:r>
              <a:rPr lang="uk-UA" sz="2200" dirty="0" smtClean="0">
                <a:latin typeface="Garamond" panose="02020404030301010803" pitchFamily="18" charset="0"/>
              </a:rPr>
              <a:t>будинку,  що виступає за основну  лінію)  і  портиком  із 4-х колон з  трикутним</a:t>
            </a:r>
          </a:p>
          <a:p>
            <a:pPr indent="1800000" algn="just"/>
            <a:r>
              <a:rPr lang="uk-UA" sz="2200" dirty="0" smtClean="0">
                <a:latin typeface="Garamond" panose="02020404030301010803" pitchFamily="18" charset="0"/>
              </a:rPr>
              <a:t>фронтоном (рис. 8). Колони іонійського ордеру, адже капітель - верхня частина</a:t>
            </a:r>
          </a:p>
          <a:p>
            <a:pPr indent="1800000" algn="just"/>
            <a:r>
              <a:rPr lang="uk-UA" sz="2200" dirty="0" smtClean="0">
                <a:latin typeface="Garamond" panose="02020404030301010803" pitchFamily="18" charset="0"/>
              </a:rPr>
              <a:t>частина колони - має два симетричні завитки (волюти). Центральний ризаліт паркового фасаду розчленований 4-ма пілястрами іонічного ордеру (рис. 7).  За Д. Леонтьєвим заміна колон плоскими пілястрами також є ознакою зрілого класицизму другої чверті ХІХ ст.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 smtClean="0">
                <a:latin typeface="Garamond" panose="02020404030301010803" pitchFamily="18" charset="0"/>
              </a:rPr>
              <a:t>3, с.178</a:t>
            </a:r>
            <a:r>
              <a:rPr lang="en-US" sz="2200" dirty="0">
                <a:latin typeface="Garamond" panose="02020404030301010803" pitchFamily="18" charset="0"/>
              </a:rPr>
              <a:t>]</a:t>
            </a:r>
            <a:r>
              <a:rPr lang="uk-UA" sz="2200" dirty="0">
                <a:latin typeface="Garamond" panose="02020404030301010803" pitchFamily="18" charset="0"/>
              </a:rPr>
              <a:t>. </a:t>
            </a:r>
          </a:p>
          <a:p>
            <a:pPr indent="1800000" algn="just"/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582" y="6074582"/>
            <a:ext cx="6222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8. Іонічний колонний портик головного фасаду</a:t>
            </a:r>
          </a:p>
          <a:p>
            <a:pPr algn="ctr"/>
            <a:r>
              <a:rPr lang="uk-UA" dirty="0" smtClean="0">
                <a:latin typeface="Garamond" panose="02020404030301010803" pitchFamily="18" charset="0"/>
              </a:rPr>
              <a:t>садибного будинку </a:t>
            </a:r>
            <a:r>
              <a:rPr lang="uk-UA" dirty="0" err="1" smtClean="0">
                <a:latin typeface="Garamond" panose="02020404030301010803" pitchFamily="18" charset="0"/>
              </a:rPr>
              <a:t>Бантишів</a:t>
            </a:r>
            <a:r>
              <a:rPr lang="uk-UA" dirty="0" smtClean="0">
                <a:latin typeface="Garamond" panose="02020404030301010803" pitchFamily="18" charset="0"/>
              </a:rPr>
              <a:t>, с. </a:t>
            </a:r>
            <a:r>
              <a:rPr lang="uk-UA" dirty="0" err="1" smtClean="0">
                <a:latin typeface="Garamond" panose="02020404030301010803" pitchFamily="18" charset="0"/>
              </a:rPr>
              <a:t>Прелесне</a:t>
            </a:r>
            <a:r>
              <a:rPr lang="uk-UA" dirty="0" smtClean="0">
                <a:latin typeface="Garamond" panose="02020404030301010803" pitchFamily="18" charset="0"/>
              </a:rPr>
              <a:t>, 2017 р.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 smtClean="0">
                <a:latin typeface="Garamond" panose="02020404030301010803" pitchFamily="18" charset="0"/>
              </a:rPr>
              <a:t>8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943235" y="-109036"/>
            <a:ext cx="10630218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</a:t>
            </a:r>
            <a:r>
              <a:rPr lang="uk-UA" sz="245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. Архітектурні особливості садибного будинку </a:t>
            </a:r>
            <a:r>
              <a:rPr lang="uk-UA" sz="245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Бантишів</a:t>
            </a:r>
            <a:endParaRPr lang="ru-RU" sz="245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74753" y="132674"/>
            <a:ext cx="1978811" cy="1791146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bant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b="9858"/>
          <a:stretch/>
        </p:blipFill>
        <p:spPr bwMode="auto">
          <a:xfrm>
            <a:off x="5938620" y="3163671"/>
            <a:ext cx="5584940" cy="351011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97308" l="1254" r="96552">
                        <a14:foregroundMark x1="7837" y1="87692" x2="89028" y2="87308"/>
                        <a14:foregroundMark x1="5016" y1="95000" x2="91850" y2="93846"/>
                        <a14:foregroundMark x1="91850" y1="93846" x2="91850" y2="9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625" y="320826"/>
            <a:ext cx="1596837" cy="1301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56" y="3198987"/>
            <a:ext cx="1458808" cy="2828467"/>
          </a:xfrm>
          <a:prstGeom prst="rect">
            <a:avLst/>
          </a:prstGeom>
        </p:spPr>
      </p:pic>
      <p:pic>
        <p:nvPicPr>
          <p:cNvPr id="21" name="Picture 2" descr="bant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30831" r="52923" b="45057"/>
          <a:stretch/>
        </p:blipFill>
        <p:spPr bwMode="auto">
          <a:xfrm>
            <a:off x="2630370" y="3222117"/>
            <a:ext cx="1912770" cy="278220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752" y="3038168"/>
            <a:ext cx="11589924" cy="37611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08729" y="526288"/>
            <a:ext cx="9255947" cy="27297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30370" y="580335"/>
            <a:ext cx="9255947" cy="34073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331335" y="633387"/>
            <a:ext cx="95735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Garamond" panose="02020404030301010803" pitchFamily="18" charset="0"/>
              </a:rPr>
              <a:t>Над </a:t>
            </a:r>
            <a:r>
              <a:rPr lang="uk-UA" sz="2200" dirty="0" smtClean="0">
                <a:latin typeface="Garamond" panose="02020404030301010803" pitchFamily="18" charset="0"/>
              </a:rPr>
              <a:t>опорними колонами портику  головного фасаду  знаходиться  антаблемент</a:t>
            </a:r>
            <a:r>
              <a:rPr lang="uk-UA" sz="2200" dirty="0" smtClean="0">
                <a:latin typeface="Garamond" panose="02020404030301010803" pitchFamily="18" charset="0"/>
              </a:rPr>
              <a:t>, що  </a:t>
            </a:r>
            <a:r>
              <a:rPr lang="uk-UA" sz="2200" dirty="0" smtClean="0">
                <a:latin typeface="Garamond" panose="02020404030301010803" pitchFamily="18" charset="0"/>
              </a:rPr>
              <a:t>складається  з  архітраву  </a:t>
            </a:r>
            <a:r>
              <a:rPr lang="ru-RU" sz="2200" dirty="0" smtClean="0">
                <a:latin typeface="Garamond" panose="02020404030301010803" pitchFamily="18" charset="0"/>
              </a:rPr>
              <a:t>(рис. 9.1),  фризу  (рис. 9.2),  карнизу (рис. 3). </a:t>
            </a:r>
            <a:r>
              <a:rPr lang="uk-UA" sz="2200" dirty="0" smtClean="0">
                <a:latin typeface="Garamond" panose="02020404030301010803" pitchFamily="18" charset="0"/>
              </a:rPr>
              <a:t>Фриз прикрашений </a:t>
            </a:r>
            <a:r>
              <a:rPr lang="uk-UA" sz="2200" dirty="0" smtClean="0">
                <a:latin typeface="Garamond" panose="02020404030301010803" pitchFamily="18" charset="0"/>
              </a:rPr>
              <a:t>тригліфами </a:t>
            </a:r>
            <a:r>
              <a:rPr lang="ru-RU" sz="2200" dirty="0" smtClean="0">
                <a:latin typeface="Garamond" panose="02020404030301010803" pitchFamily="18" charset="0"/>
              </a:rPr>
              <a:t>(</a:t>
            </a:r>
            <a:r>
              <a:rPr lang="uk-UA" sz="2200" dirty="0" smtClean="0">
                <a:latin typeface="Garamond" panose="02020404030301010803" pitchFamily="18" charset="0"/>
              </a:rPr>
              <a:t>прямокутна</a:t>
            </a:r>
            <a:r>
              <a:rPr lang="ru-RU" sz="2200" dirty="0" smtClean="0">
                <a:latin typeface="Garamond" panose="02020404030301010803" pitchFamily="18" charset="0"/>
              </a:rPr>
              <a:t> </a:t>
            </a:r>
            <a:r>
              <a:rPr lang="ru-RU" sz="2200" dirty="0">
                <a:latin typeface="Garamond" panose="02020404030301010803" pitchFamily="18" charset="0"/>
              </a:rPr>
              <a:t>вертикальна плита з </a:t>
            </a:r>
            <a:r>
              <a:rPr lang="uk-UA" sz="2200" dirty="0" smtClean="0">
                <a:latin typeface="Garamond" panose="02020404030301010803" pitchFamily="18" charset="0"/>
              </a:rPr>
              <a:t>двома жолобами </a:t>
            </a:r>
            <a:r>
              <a:rPr lang="uk-UA" sz="2200" dirty="0" smtClean="0">
                <a:latin typeface="Garamond" panose="02020404030301010803" pitchFamily="18" charset="0"/>
              </a:rPr>
              <a:t>по середині</a:t>
            </a:r>
            <a:r>
              <a:rPr lang="ru-RU" sz="2200" dirty="0" smtClean="0">
                <a:latin typeface="Garamond" panose="02020404030301010803" pitchFamily="18" charset="0"/>
              </a:rPr>
              <a:t>)</a:t>
            </a:r>
            <a:r>
              <a:rPr lang="uk-UA" sz="2200" dirty="0" smtClean="0">
                <a:latin typeface="Garamond" panose="02020404030301010803" pitchFamily="18" charset="0"/>
              </a:rPr>
              <a:t> і </a:t>
            </a:r>
            <a:r>
              <a:rPr lang="uk-UA" sz="2200" dirty="0" err="1" smtClean="0">
                <a:latin typeface="Garamond" panose="02020404030301010803" pitchFamily="18" charset="0"/>
              </a:rPr>
              <a:t>маскаронами</a:t>
            </a:r>
            <a:r>
              <a:rPr lang="uk-UA" sz="2200" dirty="0" smtClean="0">
                <a:latin typeface="Garamond" panose="02020404030301010803" pitchFamily="18" charset="0"/>
              </a:rPr>
              <a:t> (барельєф у формі голови людини). Карнизом </a:t>
            </a:r>
            <a:r>
              <a:rPr lang="uk-UA" sz="2200" dirty="0" smtClean="0">
                <a:latin typeface="Garamond" panose="02020404030301010803" pitchFamily="18" charset="0"/>
              </a:rPr>
              <a:t>служить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50242" y="5677362"/>
            <a:ext cx="3626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9. Колонний портик головного фасаду садибного будинку </a:t>
            </a:r>
            <a:r>
              <a:rPr lang="uk-UA" dirty="0" err="1" smtClean="0">
                <a:latin typeface="Garamond" panose="02020404030301010803" pitchFamily="18" charset="0"/>
              </a:rPr>
              <a:t>Бантишів</a:t>
            </a:r>
            <a:r>
              <a:rPr lang="uk-UA" dirty="0" smtClean="0">
                <a:latin typeface="Garamond" panose="02020404030301010803" pitchFamily="18" charset="0"/>
              </a:rPr>
              <a:t>, с. </a:t>
            </a:r>
            <a:r>
              <a:rPr lang="uk-UA" dirty="0" err="1" smtClean="0">
                <a:latin typeface="Garamond" panose="02020404030301010803" pitchFamily="18" charset="0"/>
              </a:rPr>
              <a:t>Прелесне</a:t>
            </a:r>
            <a:r>
              <a:rPr lang="uk-UA" dirty="0" smtClean="0">
                <a:latin typeface="Garamond" panose="02020404030301010803" pitchFamily="18" charset="0"/>
              </a:rPr>
              <a:t>, 2017 р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 smtClean="0">
                <a:latin typeface="Garamond" panose="02020404030301010803" pitchFamily="18" charset="0"/>
              </a:rPr>
              <a:t>8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943235" y="-109036"/>
            <a:ext cx="10630218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</a:t>
            </a:r>
            <a:r>
              <a:rPr lang="uk-UA" sz="245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. Архітектурні особливості садибного будинку </a:t>
            </a:r>
            <a:r>
              <a:rPr lang="uk-UA" sz="245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Бантишів</a:t>
            </a:r>
            <a:endParaRPr lang="ru-RU" sz="245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74753" y="132674"/>
            <a:ext cx="1978811" cy="1791146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" b="97308" l="1254" r="96552">
                        <a14:foregroundMark x1="7837" y1="87692" x2="89028" y2="87308"/>
                        <a14:foregroundMark x1="5016" y1="95000" x2="91850" y2="93846"/>
                        <a14:foregroundMark x1="91850" y1="93846" x2="91850" y2="9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625" y="320826"/>
            <a:ext cx="1596837" cy="1301497"/>
          </a:xfrm>
          <a:prstGeom prst="rect">
            <a:avLst/>
          </a:prstGeom>
        </p:spPr>
      </p:pic>
      <p:pic>
        <p:nvPicPr>
          <p:cNvPr id="5124" name="Picture 4" descr="https://blogger.googleusercontent.com/img/b/R29vZ2xl/AVvXsEhBumx7RSve7B-0myr8DxK9tLRaCNy-Uq03AaxiYzHiwRxsrBi5x5-s66zHVnogTE6G5j-4z9X1a7QO7L2bnBFB3Pipn4nnUqJkM9i8X7jX3MWTVc3bJXjLdIE_mda6Kh5zXeQWyqh5Gady/s1600/trip-impressions-ukraine-prelestnoe-usad%2527ba-IMG_20180415_1555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5359" b="50964"/>
          <a:stretch/>
        </p:blipFill>
        <p:spPr bwMode="auto">
          <a:xfrm>
            <a:off x="504625" y="3175402"/>
            <a:ext cx="7357777" cy="33590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236702" y="5235677"/>
            <a:ext cx="1922046" cy="147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258343" y="5433082"/>
            <a:ext cx="1922046" cy="147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236702" y="4854912"/>
            <a:ext cx="1922046" cy="147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231152" y="4474147"/>
            <a:ext cx="1922046" cy="147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318064" y="3393412"/>
            <a:ext cx="4835134" cy="414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авая фигурная скобка 11"/>
          <p:cNvSpPr/>
          <p:nvPr/>
        </p:nvSpPr>
        <p:spPr>
          <a:xfrm>
            <a:off x="9153198" y="3434888"/>
            <a:ext cx="45719" cy="1070694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авая фигурная скобка 29"/>
          <p:cNvSpPr/>
          <p:nvPr/>
        </p:nvSpPr>
        <p:spPr>
          <a:xfrm>
            <a:off x="9158748" y="4869661"/>
            <a:ext cx="45719" cy="361784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авая фигурная скобка 30"/>
          <p:cNvSpPr/>
          <p:nvPr/>
        </p:nvSpPr>
        <p:spPr>
          <a:xfrm>
            <a:off x="9153198" y="5250426"/>
            <a:ext cx="72910" cy="197404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авая фигурная скобка 31"/>
          <p:cNvSpPr/>
          <p:nvPr/>
        </p:nvSpPr>
        <p:spPr>
          <a:xfrm>
            <a:off x="9153198" y="4547058"/>
            <a:ext cx="45719" cy="318371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659196" y="3880194"/>
            <a:ext cx="1946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Garamond" panose="02020404030301010803" pitchFamily="18" charset="0"/>
              </a:rPr>
              <a:t>4 - </a:t>
            </a:r>
            <a:r>
              <a:rPr lang="uk-UA" sz="2200" dirty="0" smtClean="0">
                <a:latin typeface="Garamond" panose="02020404030301010803" pitchFamily="18" charset="0"/>
              </a:rPr>
              <a:t>фронтон</a:t>
            </a:r>
            <a:endParaRPr lang="ru-RU" sz="2200" dirty="0">
              <a:latin typeface="Garamond" panose="02020404030301010803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59196" y="4479250"/>
            <a:ext cx="1946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>
                <a:latin typeface="Garamond" panose="02020404030301010803" pitchFamily="18" charset="0"/>
              </a:rPr>
              <a:t>3</a:t>
            </a:r>
            <a:r>
              <a:rPr lang="uk-UA" sz="2200" dirty="0" smtClean="0">
                <a:latin typeface="Garamond" panose="02020404030301010803" pitchFamily="18" charset="0"/>
              </a:rPr>
              <a:t> - карниз</a:t>
            </a:r>
            <a:endParaRPr lang="ru-RU" sz="2200" dirty="0"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691826" y="4881094"/>
            <a:ext cx="1946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>
                <a:latin typeface="Garamond" panose="02020404030301010803" pitchFamily="18" charset="0"/>
              </a:rPr>
              <a:t>2</a:t>
            </a:r>
            <a:r>
              <a:rPr lang="uk-UA" sz="2200" dirty="0" smtClean="0">
                <a:latin typeface="Garamond" panose="02020404030301010803" pitchFamily="18" charset="0"/>
              </a:rPr>
              <a:t> - фриз</a:t>
            </a:r>
            <a:endParaRPr lang="ru-RU" sz="2200" dirty="0"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91826" y="5193264"/>
            <a:ext cx="1946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>
                <a:latin typeface="Garamond" panose="02020404030301010803" pitchFamily="18" charset="0"/>
              </a:rPr>
              <a:t>1</a:t>
            </a:r>
            <a:r>
              <a:rPr lang="uk-UA" sz="2200" dirty="0" smtClean="0">
                <a:latin typeface="Garamond" panose="02020404030301010803" pitchFamily="18" charset="0"/>
              </a:rPr>
              <a:t> - архітрав</a:t>
            </a:r>
            <a:endParaRPr lang="ru-RU" sz="2200" dirty="0">
              <a:latin typeface="Garamond" panose="02020404030301010803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4958" y="1983322"/>
            <a:ext cx="114597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виносна </a:t>
            </a:r>
            <a:r>
              <a:rPr lang="uk-UA" sz="2200" dirty="0" smtClean="0">
                <a:latin typeface="Garamond" panose="02020404030301010803" pitchFamily="18" charset="0"/>
              </a:rPr>
              <a:t>плита, на якій закріплено прямокутні виступи (</a:t>
            </a:r>
            <a:r>
              <a:rPr lang="uk-UA" sz="2200" dirty="0" err="1" smtClean="0">
                <a:latin typeface="Garamond" panose="02020404030301010803" pitchFamily="18" charset="0"/>
              </a:rPr>
              <a:t>мутули</a:t>
            </a:r>
            <a:r>
              <a:rPr lang="uk-UA" sz="2200" dirty="0" smtClean="0">
                <a:latin typeface="Garamond" panose="02020404030301010803" pitchFamily="18" charset="0"/>
              </a:rPr>
              <a:t>). Портик завершується трикутним фронтоном (рис. 9.4), який декорований ліпниною рослинного орнаменту. Ймовірно, що в центрі композиції знаходився герб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, який не зберігся.</a:t>
            </a:r>
            <a:endParaRPr lang="uk-UA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752" y="3038168"/>
            <a:ext cx="11589924" cy="37611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08729" y="526288"/>
            <a:ext cx="9255947" cy="27297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30370" y="580335"/>
            <a:ext cx="9255947" cy="34073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331335" y="633387"/>
            <a:ext cx="95735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Стилістика  ризаліту паркового   фасаду  садибного   будинку   нагадує </a:t>
            </a:r>
            <a:r>
              <a:rPr lang="uk-UA" sz="2200" dirty="0" smtClean="0">
                <a:latin typeface="Garamond" panose="02020404030301010803" pitchFamily="18" charset="0"/>
              </a:rPr>
              <a:t>головний фасад</a:t>
            </a:r>
            <a:r>
              <a:rPr lang="uk-UA" sz="2200" dirty="0" smtClean="0">
                <a:latin typeface="Garamond" panose="02020404030301010803" pitchFamily="18" charset="0"/>
              </a:rPr>
              <a:t>:  ритмічне   чергування   </a:t>
            </a:r>
            <a:r>
              <a:rPr lang="uk-UA" sz="2200" dirty="0" err="1" smtClean="0">
                <a:latin typeface="Garamond" panose="02020404030301010803" pitchFamily="18" charset="0"/>
              </a:rPr>
              <a:t>маскаронів</a:t>
            </a:r>
            <a:r>
              <a:rPr lang="uk-UA" sz="2200" dirty="0" smtClean="0">
                <a:latin typeface="Garamond" panose="02020404030301010803" pitchFamily="18" charset="0"/>
              </a:rPr>
              <a:t>   і  тригліфів   на   фризі    (рис. 10.1</a:t>
            </a:r>
            <a:r>
              <a:rPr lang="uk-UA" sz="2200" dirty="0" smtClean="0">
                <a:latin typeface="Garamond" panose="02020404030301010803" pitchFamily="18" charset="0"/>
              </a:rPr>
              <a:t>); насичений </a:t>
            </a:r>
            <a:r>
              <a:rPr lang="uk-UA" sz="2200" dirty="0" smtClean="0">
                <a:latin typeface="Garamond" panose="02020404030301010803" pitchFamily="18" charset="0"/>
              </a:rPr>
              <a:t>рослинний   орнамент на трикутному фронтоні (рис. 10.2).   </a:t>
            </a:r>
            <a:r>
              <a:rPr lang="uk-UA" sz="2200" dirty="0" smtClean="0">
                <a:latin typeface="Garamond" panose="02020404030301010803" pitchFamily="18" charset="0"/>
              </a:rPr>
              <a:t>Другий поверх   ризаліту   оздоблений   </a:t>
            </a:r>
            <a:r>
              <a:rPr lang="uk-UA" sz="2200" dirty="0" smtClean="0">
                <a:latin typeface="Garamond" panose="02020404030301010803" pitchFamily="18" charset="0"/>
              </a:rPr>
              <a:t>балконом. </a:t>
            </a:r>
            <a:r>
              <a:rPr lang="uk-UA" sz="2200" dirty="0" smtClean="0">
                <a:latin typeface="Garamond" panose="02020404030301010803" pitchFamily="18" charset="0"/>
              </a:rPr>
              <a:t> Однак  балюстрада</a:t>
            </a:r>
            <a:r>
              <a:rPr lang="uk-UA" sz="2200" dirty="0" smtClean="0">
                <a:latin typeface="Garamond" panose="02020404030301010803" pitchFamily="18" charset="0"/>
              </a:rPr>
              <a:t>, </a:t>
            </a:r>
            <a:r>
              <a:rPr lang="uk-UA" sz="2200" dirty="0" smtClean="0">
                <a:latin typeface="Garamond" panose="02020404030301010803" pitchFamily="18" charset="0"/>
              </a:rPr>
              <a:t> що обов’язково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65732" y="6042960"/>
            <a:ext cx="651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10. Ризаліт паркового фасаду садибного будинку </a:t>
            </a:r>
            <a:r>
              <a:rPr lang="uk-UA" dirty="0" err="1" smtClean="0">
                <a:latin typeface="Garamond" panose="02020404030301010803" pitchFamily="18" charset="0"/>
              </a:rPr>
              <a:t>Бантишів</a:t>
            </a:r>
            <a:r>
              <a:rPr lang="uk-UA" dirty="0" smtClean="0">
                <a:latin typeface="Garamond" panose="02020404030301010803" pitchFamily="18" charset="0"/>
              </a:rPr>
              <a:t>, </a:t>
            </a:r>
          </a:p>
          <a:p>
            <a:pPr algn="ctr"/>
            <a:r>
              <a:rPr lang="uk-UA" dirty="0" smtClean="0">
                <a:latin typeface="Garamond" panose="02020404030301010803" pitchFamily="18" charset="0"/>
              </a:rPr>
              <a:t>с. </a:t>
            </a:r>
            <a:r>
              <a:rPr lang="uk-UA" dirty="0" err="1" smtClean="0">
                <a:latin typeface="Garamond" panose="02020404030301010803" pitchFamily="18" charset="0"/>
              </a:rPr>
              <a:t>Прелесне</a:t>
            </a:r>
            <a:r>
              <a:rPr lang="uk-UA" dirty="0" smtClean="0">
                <a:latin typeface="Garamond" panose="02020404030301010803" pitchFamily="18" charset="0"/>
              </a:rPr>
              <a:t>, 2017 р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 smtClean="0">
                <a:latin typeface="Garamond" panose="02020404030301010803" pitchFamily="18" charset="0"/>
              </a:rPr>
              <a:t>8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943235" y="-109036"/>
            <a:ext cx="10630218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</a:t>
            </a:r>
            <a:r>
              <a:rPr lang="uk-UA" sz="245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. Архітектурні особливості садибного будинку </a:t>
            </a:r>
            <a:r>
              <a:rPr lang="uk-UA" sz="245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Бантишів</a:t>
            </a:r>
            <a:endParaRPr lang="ru-RU" sz="245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74753" y="132674"/>
            <a:ext cx="1978811" cy="1791146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" b="97308" l="1254" r="96552">
                        <a14:foregroundMark x1="7837" y1="87692" x2="89028" y2="87308"/>
                        <a14:foregroundMark x1="5016" y1="95000" x2="91850" y2="93846"/>
                        <a14:foregroundMark x1="91850" y1="93846" x2="91850" y2="9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625" y="320826"/>
            <a:ext cx="1596837" cy="1301497"/>
          </a:xfrm>
          <a:prstGeom prst="rect">
            <a:avLst/>
          </a:prstGeom>
        </p:spPr>
      </p:pic>
      <p:sp>
        <p:nvSpPr>
          <p:cNvPr id="12" name="Правая фигурная скобка 11"/>
          <p:cNvSpPr/>
          <p:nvPr/>
        </p:nvSpPr>
        <p:spPr>
          <a:xfrm>
            <a:off x="5552177" y="3714179"/>
            <a:ext cx="45719" cy="948502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авая фигурная скобка 30"/>
          <p:cNvSpPr/>
          <p:nvPr/>
        </p:nvSpPr>
        <p:spPr>
          <a:xfrm>
            <a:off x="5524986" y="4820027"/>
            <a:ext cx="45719" cy="163693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854964" y="4017149"/>
            <a:ext cx="1946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Garamond" panose="02020404030301010803" pitchFamily="18" charset="0"/>
              </a:rPr>
              <a:t>2</a:t>
            </a:r>
            <a:r>
              <a:rPr lang="uk-UA" dirty="0" smtClean="0">
                <a:latin typeface="Garamond" panose="02020404030301010803" pitchFamily="18" charset="0"/>
              </a:rPr>
              <a:t> - </a:t>
            </a:r>
            <a:r>
              <a:rPr lang="uk-UA" sz="2200" dirty="0" smtClean="0">
                <a:latin typeface="Garamond" panose="02020404030301010803" pitchFamily="18" charset="0"/>
              </a:rPr>
              <a:t>фронтон</a:t>
            </a:r>
            <a:endParaRPr lang="ru-RU" sz="2200" dirty="0"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54964" y="4717207"/>
            <a:ext cx="1946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 smtClean="0">
                <a:latin typeface="Garamond" panose="02020404030301010803" pitchFamily="18" charset="0"/>
              </a:rPr>
              <a:t>1 - фриз</a:t>
            </a:r>
            <a:endParaRPr lang="ru-RU" sz="2200" dirty="0"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09451" y="4044992"/>
            <a:ext cx="1946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Garamond" panose="02020404030301010803" pitchFamily="18" charset="0"/>
              </a:rPr>
              <a:t>3 – </a:t>
            </a:r>
            <a:r>
              <a:rPr lang="uk-UA" sz="2200" dirty="0" err="1" smtClean="0">
                <a:latin typeface="Garamond" panose="02020404030301010803" pitchFamily="18" charset="0"/>
              </a:rPr>
              <a:t>сандрик</a:t>
            </a:r>
            <a:r>
              <a:rPr lang="uk-UA" dirty="0" smtClean="0">
                <a:latin typeface="Garamond" panose="02020404030301010803" pitchFamily="18" charset="0"/>
              </a:rPr>
              <a:t> 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6146" name="Picture 2" descr="https://blogger.googleusercontent.com/img/b/R29vZ2xl/AVvXsEjKe5KssL-MioKtEPqxdtYZkRE1ZYXjebzCdivYPFqs5DcRZRzxUBW4GQe7l-Hb9gqcTiUcGG4PR4Dic9aby2UGVsWkPWCpEjp1bPbZ77RXZbtinObHdz0Wz6AsdRODf2GCyr3U0Ltd-OQQ/s1600/trip-impressions-ukraine-prelestnoe-usad%2527ba-P1250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5" y="3213054"/>
            <a:ext cx="4406333" cy="33047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632896" y="4968971"/>
            <a:ext cx="1922046" cy="147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569751" y="4833833"/>
            <a:ext cx="1985191" cy="147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569751" y="4647932"/>
            <a:ext cx="1985191" cy="147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778521" y="3738308"/>
            <a:ext cx="2776421" cy="210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blogger.googleusercontent.com/img/b/R29vZ2xl/AVvXsEjKe5KssL-MioKtEPqxdtYZkRE1ZYXjebzCdivYPFqs5DcRZRzxUBW4GQe7l-Hb9gqcTiUcGG4PR4Dic9aby2UGVsWkPWCpEjp1bPbZ77RXZbtinObHdz0Wz6AsdRODf2GCyr3U0Ltd-OQQ/s1600/trip-impressions-ukraine-prelestnoe-usad%2527ba-P12507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76" t="81715" r="37228" b="29"/>
          <a:stretch/>
        </p:blipFill>
        <p:spPr bwMode="auto">
          <a:xfrm>
            <a:off x="7489388" y="3290422"/>
            <a:ext cx="2773740" cy="233056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91886" y="2009973"/>
            <a:ext cx="115129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огороджувала </a:t>
            </a:r>
            <a:r>
              <a:rPr lang="uk-UA" sz="2200" dirty="0" smtClean="0">
                <a:latin typeface="Garamond" panose="02020404030301010803" pitchFamily="18" charset="0"/>
              </a:rPr>
              <a:t>балкон за часи пізнього класицизму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 smtClean="0">
                <a:latin typeface="Garamond" panose="02020404030301010803" pitchFamily="18" charset="0"/>
              </a:rPr>
              <a:t>11, с. 154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r>
              <a:rPr lang="uk-UA" sz="2200" dirty="0" smtClean="0">
                <a:latin typeface="Garamond" panose="02020404030301010803" pitchFamily="18" charset="0"/>
              </a:rPr>
              <a:t>, була, ймовірно, зруйнована під час використання будівлі як санаторію. Водночас над вікнами першого поверху зберіглися </a:t>
            </a:r>
            <a:r>
              <a:rPr lang="uk-UA" sz="2200" dirty="0" err="1" smtClean="0">
                <a:latin typeface="Garamond" panose="02020404030301010803" pitchFamily="18" charset="0"/>
              </a:rPr>
              <a:t>сандрики</a:t>
            </a:r>
            <a:r>
              <a:rPr lang="uk-UA" sz="2200" dirty="0" smtClean="0">
                <a:latin typeface="Garamond" panose="02020404030301010803" pitchFamily="18" charset="0"/>
              </a:rPr>
              <a:t> – невеликі виступи для захисту від дощу. Тип – </a:t>
            </a:r>
            <a:r>
              <a:rPr lang="uk-UA" sz="2200" dirty="0" err="1" smtClean="0">
                <a:latin typeface="Garamond" panose="02020404030301010803" pitchFamily="18" charset="0"/>
              </a:rPr>
              <a:t>сандрик</a:t>
            </a:r>
            <a:r>
              <a:rPr lang="uk-UA" sz="2200" dirty="0" smtClean="0">
                <a:latin typeface="Garamond" panose="02020404030301010803" pitchFamily="18" charset="0"/>
              </a:rPr>
              <a:t> на кронштейнах (рис. 10.3). </a:t>
            </a:r>
            <a:endParaRPr lang="uk-UA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1470" y="1967605"/>
            <a:ext cx="2377259" cy="45347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08729" y="526288"/>
            <a:ext cx="9255947" cy="27297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30370" y="580335"/>
            <a:ext cx="9255947" cy="34073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85841" y="-122776"/>
            <a:ext cx="1063021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3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Проблеми збереження </a:t>
            </a:r>
            <a:r>
              <a:rPr lang="uk-UA" sz="23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садибно</a:t>
            </a:r>
            <a:r>
              <a:rPr lang="uk-UA" sz="23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-паркового комплексу </a:t>
            </a:r>
            <a:r>
              <a:rPr lang="uk-UA" sz="23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Бантишів</a:t>
            </a:r>
            <a:endParaRPr lang="ru-RU" sz="23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74753" y="132674"/>
            <a:ext cx="1978811" cy="1791146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6528" l="9494" r="95570">
                        <a14:foregroundMark x1="12975" y1="23958" x2="48734" y2="6597"/>
                        <a14:foregroundMark x1="19937" y1="87847" x2="95886" y2="88542"/>
                        <a14:foregroundMark x1="10127" y1="96528" x2="92405" y2="9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197" y="323698"/>
            <a:ext cx="1459922" cy="133056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608729" y="597371"/>
            <a:ext cx="9255947" cy="4072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Актуальні проблеми збереженості: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200" dirty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відсутність </a:t>
            </a:r>
            <a:r>
              <a:rPr lang="uk-UA" sz="2200" dirty="0" err="1" smtClean="0">
                <a:latin typeface="Garamond" panose="02020404030301010803" pitchFamily="18" charset="0"/>
              </a:rPr>
              <a:t>садибно</a:t>
            </a:r>
            <a:r>
              <a:rPr lang="uk-UA" sz="2200" dirty="0" smtClean="0">
                <a:latin typeface="Garamond" panose="02020404030301010803" pitchFamily="18" charset="0"/>
              </a:rPr>
              <a:t>-паркового комплексу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Донецької області в Державному реєстрі нерухомих пам’яток України;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200" dirty="0">
                <a:latin typeface="Garamond" panose="02020404030301010803" pitchFamily="18" charset="0"/>
              </a:rPr>
              <a:t>з</a:t>
            </a:r>
            <a:r>
              <a:rPr lang="uk-UA" sz="2200" dirty="0" smtClean="0">
                <a:latin typeface="Garamond" panose="02020404030301010803" pitchFamily="18" charset="0"/>
              </a:rPr>
              <a:t>нищення внутрішнього оздоблення садибного будинку (палацу)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за радянські часи, коли на його території було розміщено санаторій;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200" dirty="0" smtClean="0">
                <a:latin typeface="Garamond" panose="02020404030301010803" pitchFamily="18" charset="0"/>
              </a:rPr>
              <a:t>руйнування даху, вікон і комунікацій садибного будинку (палацу)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після 1995 р., коли дитячий табір «Укрзалізниці» був закритий;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200" dirty="0">
                <a:latin typeface="Garamond" panose="02020404030301010803" pitchFamily="18" charset="0"/>
              </a:rPr>
              <a:t>п</a:t>
            </a:r>
            <a:r>
              <a:rPr lang="uk-UA" sz="2200" dirty="0" smtClean="0">
                <a:latin typeface="Garamond" panose="02020404030301010803" pitchFamily="18" charset="0"/>
              </a:rPr>
              <a:t>еребування </a:t>
            </a:r>
            <a:r>
              <a:rPr lang="uk-UA" sz="2200" dirty="0" err="1" smtClean="0">
                <a:latin typeface="Garamond" panose="02020404030301010803" pitchFamily="18" charset="0"/>
              </a:rPr>
              <a:t>садибно</a:t>
            </a:r>
            <a:r>
              <a:rPr lang="uk-UA" sz="2200" dirty="0" smtClean="0">
                <a:latin typeface="Garamond" panose="02020404030301010803" pitchFamily="18" charset="0"/>
              </a:rPr>
              <a:t>-паркового комплексу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в районі військових дій, зокрема знищення центральної частини садибного будинку внаслідок російського обстрілу у грудні 2022 р.</a:t>
            </a:r>
          </a:p>
          <a:p>
            <a:pPr algn="just"/>
            <a:endParaRPr lang="uk-UA" sz="2200" b="1" dirty="0" smtClean="0">
              <a:solidFill>
                <a:srgbClr val="3E00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36294" y="4350700"/>
            <a:ext cx="9255947" cy="2251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Пропозиції щодо збереження пам’ятки від подальшого нищення: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200" dirty="0">
                <a:latin typeface="Garamond" panose="02020404030301010803" pitchFamily="18" charset="0"/>
              </a:rPr>
              <a:t>в</a:t>
            </a:r>
            <a:r>
              <a:rPr lang="uk-UA" sz="2200" dirty="0" smtClean="0">
                <a:latin typeface="Garamond" panose="02020404030301010803" pitchFamily="18" charset="0"/>
              </a:rPr>
              <a:t>несення </a:t>
            </a:r>
            <a:r>
              <a:rPr lang="uk-UA" sz="2200" dirty="0" err="1" smtClean="0">
                <a:latin typeface="Garamond" panose="02020404030301010803" pitchFamily="18" charset="0"/>
              </a:rPr>
              <a:t>садибно</a:t>
            </a:r>
            <a:r>
              <a:rPr lang="uk-UA" sz="2200" dirty="0" smtClean="0">
                <a:latin typeface="Garamond" panose="02020404030301010803" pitchFamily="18" charset="0"/>
              </a:rPr>
              <a:t>-паркового комплексу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Донецької області до Державного реєстру нерухомих пам’яток України;</a:t>
            </a:r>
          </a:p>
          <a:p>
            <a:pPr marL="342900" indent="-342900" algn="jus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uk-UA" sz="2200" dirty="0">
                <a:latin typeface="Garamond" panose="02020404030301010803" pitchFamily="18" charset="0"/>
              </a:rPr>
              <a:t>п</a:t>
            </a:r>
            <a:r>
              <a:rPr lang="uk-UA" sz="2200" dirty="0" smtClean="0">
                <a:latin typeface="Garamond" panose="02020404030301010803" pitchFamily="18" charset="0"/>
              </a:rPr>
              <a:t>роведення представниками органів державної влади (Міністерство культури України, обласна та районна військові адміністрації) моніторинґу ситуації; документування злочину, спрямованого проти об’єкту культури</a:t>
            </a:r>
            <a:r>
              <a:rPr lang="ru-RU" sz="2200" dirty="0" smtClean="0">
                <a:latin typeface="Garamond" panose="02020404030301010803" pitchFamily="18" charset="0"/>
              </a:rPr>
              <a:t>.</a:t>
            </a:r>
            <a:endParaRPr lang="uk-UA" sz="2200" b="1" dirty="0" smtClean="0">
              <a:solidFill>
                <a:srgbClr val="3E00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8194" name="Picture 2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2" y="2138345"/>
            <a:ext cx="1877797" cy="333830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26758" y="5537866"/>
            <a:ext cx="2281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11. Руїни садибного будинку </a:t>
            </a:r>
            <a:r>
              <a:rPr lang="uk-UA" dirty="0" err="1" smtClean="0">
                <a:latin typeface="Garamond" panose="02020404030301010803" pitchFamily="18" charset="0"/>
              </a:rPr>
              <a:t>Бантишів</a:t>
            </a:r>
            <a:r>
              <a:rPr lang="uk-UA" dirty="0" smtClean="0">
                <a:latin typeface="Garamond" panose="02020404030301010803" pitchFamily="18" charset="0"/>
              </a:rPr>
              <a:t>, 2022 р.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 smtClean="0">
                <a:latin typeface="Garamond" panose="02020404030301010803" pitchFamily="18" charset="0"/>
              </a:rPr>
              <a:t>4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2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2982" y="762773"/>
            <a:ext cx="9552858" cy="144655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dirty="0">
                <a:latin typeface="Garamond" panose="02020404030301010803" pitchFamily="18" charset="0"/>
              </a:rPr>
              <a:t>У </a:t>
            </a:r>
            <a:r>
              <a:rPr lang="uk-UA" sz="2200" dirty="0" smtClean="0">
                <a:latin typeface="Garamond" panose="02020404030301010803" pitchFamily="18" charset="0"/>
              </a:rPr>
              <a:t>результаті дисертації </a:t>
            </a:r>
            <a:r>
              <a:rPr lang="uk-UA" sz="2200" dirty="0">
                <a:latin typeface="Garamond" panose="02020404030301010803" pitchFamily="18" charset="0"/>
              </a:rPr>
              <a:t>розв’язано </a:t>
            </a:r>
            <a:r>
              <a:rPr lang="uk-UA" sz="2200" dirty="0" smtClean="0">
                <a:latin typeface="Garamond" panose="02020404030301010803" pitchFamily="18" charset="0"/>
              </a:rPr>
              <a:t>прикладне завдання щодо визначення архітектурних особливостей садибного будинку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у 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Донецької області, що був побудований у 1837 р., і зроблено такі висновки</a:t>
            </a:r>
            <a:r>
              <a:rPr lang="uk-UA" sz="2200" dirty="0">
                <a:latin typeface="Garamond" panose="02020404030301010803" pitchFamily="18" charset="0"/>
              </a:rPr>
              <a:t>:</a:t>
            </a:r>
          </a:p>
          <a:p>
            <a:pPr algn="just"/>
            <a:r>
              <a:rPr lang="uk-UA" sz="2200" noProof="1" smtClean="0">
                <a:latin typeface="Garamond" panose="02020404030301010803" pitchFamily="18" charset="0"/>
              </a:rPr>
              <a:t>.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179005" y="611694"/>
            <a:ext cx="8621486" cy="2466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179005" y="678637"/>
            <a:ext cx="8620357" cy="20306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9979" y="-117924"/>
            <a:ext cx="10630218" cy="71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Висновки</a:t>
            </a:r>
            <a:endParaRPr lang="ru-RU" sz="30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6966" y="1828724"/>
            <a:ext cx="11308874" cy="138499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1. </a:t>
            </a:r>
            <a:r>
              <a:rPr lang="uk-UA" sz="2100" dirty="0" err="1" smtClean="0">
                <a:latin typeface="Garamond" panose="02020404030301010803" pitchFamily="18" charset="0"/>
              </a:rPr>
              <a:t>Садибно</a:t>
            </a:r>
            <a:r>
              <a:rPr lang="uk-UA" sz="2100" dirty="0" smtClean="0">
                <a:latin typeface="Garamond" panose="02020404030301010803" pitchFamily="18" charset="0"/>
              </a:rPr>
              <a:t>-паркова архітектура другої чверті ХІХ ст. віднесена науковцями (Д. Леонтьєв,                    О. Хороша) до доби пізнього класицизму. Дослідники визначають такі тенденції? Відмова від «</a:t>
            </a:r>
            <a:r>
              <a:rPr lang="uk-UA" sz="2100" dirty="0" err="1" smtClean="0">
                <a:latin typeface="Garamond" panose="02020404030301010803" pitchFamily="18" charset="0"/>
              </a:rPr>
              <a:t>палладіанського</a:t>
            </a:r>
            <a:r>
              <a:rPr lang="uk-UA" sz="2100" dirty="0" smtClean="0">
                <a:latin typeface="Garamond" panose="02020404030301010803" pitchFamily="18" charset="0"/>
              </a:rPr>
              <a:t>» типу на користь </a:t>
            </a:r>
            <a:r>
              <a:rPr lang="uk-UA" sz="2100" noProof="1" smtClean="0">
                <a:latin typeface="Garamond" panose="02020404030301010803" pitchFamily="18" charset="0"/>
              </a:rPr>
              <a:t>будівель, прямокутних у плані;  заміна колон плоскими пілястрами; стриманий декор.</a:t>
            </a:r>
            <a:endParaRPr lang="uk-UA" sz="2100" noProof="1">
              <a:latin typeface="Garamond" panose="020204040303010108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6966" y="3287664"/>
            <a:ext cx="11308874" cy="170816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100" dirty="0">
                <a:latin typeface="Garamond" panose="02020404030301010803" pitchFamily="18" charset="0"/>
              </a:rPr>
              <a:t>2</a:t>
            </a:r>
            <a:r>
              <a:rPr lang="uk-UA" sz="2100" dirty="0" smtClean="0">
                <a:latin typeface="Garamond" panose="02020404030301010803" pitchFamily="18" charset="0"/>
              </a:rPr>
              <a:t>. Виявлено історичні умови будівництва </a:t>
            </a:r>
            <a:r>
              <a:rPr lang="uk-UA" sz="2100" dirty="0" err="1" smtClean="0">
                <a:latin typeface="Garamond" panose="02020404030301010803" pitchFamily="18" charset="0"/>
              </a:rPr>
              <a:t>садибно</a:t>
            </a:r>
            <a:r>
              <a:rPr lang="uk-UA" sz="2100" dirty="0" smtClean="0">
                <a:latin typeface="Garamond" panose="02020404030301010803" pitchFamily="18" charset="0"/>
              </a:rPr>
              <a:t>-паркового комплексу </a:t>
            </a:r>
            <a:r>
              <a:rPr lang="uk-UA" sz="21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100" dirty="0" smtClean="0">
                <a:latin typeface="Garamond" panose="02020404030301010803" pitchFamily="18" charset="0"/>
              </a:rPr>
              <a:t>. За В. </a:t>
            </a:r>
            <a:r>
              <a:rPr lang="uk-UA" sz="2100" dirty="0" err="1" smtClean="0">
                <a:latin typeface="Garamond" panose="02020404030301010803" pitchFamily="18" charset="0"/>
              </a:rPr>
              <a:t>Пірко</a:t>
            </a:r>
            <a:r>
              <a:rPr lang="uk-UA" sz="2100" dirty="0" smtClean="0">
                <a:latin typeface="Garamond" panose="02020404030301010803" pitchFamily="18" charset="0"/>
              </a:rPr>
              <a:t>,                        І. </a:t>
            </a:r>
            <a:r>
              <a:rPr lang="uk-UA" sz="2100" dirty="0" err="1" smtClean="0">
                <a:latin typeface="Garamond" panose="02020404030301010803" pitchFamily="18" charset="0"/>
              </a:rPr>
              <a:t>Кочергіним</a:t>
            </a:r>
            <a:r>
              <a:rPr lang="uk-UA" sz="2100" dirty="0" smtClean="0">
                <a:latin typeface="Garamond" panose="02020404030301010803" pitchFamily="18" charset="0"/>
              </a:rPr>
              <a:t> </a:t>
            </a:r>
            <a:r>
              <a:rPr lang="uk-UA" sz="2100" dirty="0">
                <a:latin typeface="Garamond" panose="02020404030301010803" pitchFamily="18" charset="0"/>
              </a:rPr>
              <a:t>з</a:t>
            </a:r>
            <a:r>
              <a:rPr lang="uk-UA" sz="2100" dirty="0" smtClean="0">
                <a:latin typeface="Garamond" panose="02020404030301010803" pitchFamily="18" charset="0"/>
              </a:rPr>
              <a:t>емлі вздовж </a:t>
            </a:r>
            <a:r>
              <a:rPr lang="uk-UA" sz="2100" dirty="0" err="1" smtClean="0">
                <a:latin typeface="Garamond" panose="02020404030301010803" pitchFamily="18" charset="0"/>
              </a:rPr>
              <a:t>р.Сухий</a:t>
            </a:r>
            <a:r>
              <a:rPr lang="uk-UA" sz="2100" dirty="0" smtClean="0">
                <a:latin typeface="Garamond" panose="02020404030301010803" pitchFamily="18" charset="0"/>
              </a:rPr>
              <a:t> Торець належали до </a:t>
            </a:r>
            <a:r>
              <a:rPr lang="uk-UA" sz="2100" dirty="0" err="1" smtClean="0">
                <a:latin typeface="Garamond" panose="02020404030301010803" pitchFamily="18" charset="0"/>
              </a:rPr>
              <a:t>Торської</a:t>
            </a:r>
            <a:r>
              <a:rPr lang="uk-UA" sz="2100" dirty="0" smtClean="0">
                <a:latin typeface="Garamond" panose="02020404030301010803" pitchFamily="18" charset="0"/>
              </a:rPr>
              <a:t> сотні Ізюмського слобідського полку. Але Петро І відібрав ці маєтки в ізюмського полковника Ф. </a:t>
            </a:r>
            <a:r>
              <a:rPr lang="uk-UA" sz="2100" dirty="0" err="1" smtClean="0">
                <a:latin typeface="Garamond" panose="02020404030301010803" pitchFamily="18" charset="0"/>
              </a:rPr>
              <a:t>Шидловського</a:t>
            </a:r>
            <a:r>
              <a:rPr lang="uk-UA" sz="2100" dirty="0" smtClean="0">
                <a:latin typeface="Garamond" panose="02020404030301010803" pitchFamily="18" charset="0"/>
              </a:rPr>
              <a:t> та передав представнику молдавського боярського роду  В. А. </a:t>
            </a:r>
            <a:r>
              <a:rPr lang="uk-UA" sz="2100" dirty="0" err="1" smtClean="0">
                <a:latin typeface="Garamond" panose="02020404030301010803" pitchFamily="18" charset="0"/>
              </a:rPr>
              <a:t>Бантишу</a:t>
            </a:r>
            <a:r>
              <a:rPr lang="uk-UA" sz="2100" dirty="0" smtClean="0">
                <a:latin typeface="Garamond" panose="02020404030301010803" pitchFamily="18" charset="0"/>
              </a:rPr>
              <a:t> (1718). За ревізією 1794 р. 753 мешканці </a:t>
            </a:r>
            <a:r>
              <a:rPr lang="uk-UA" sz="2100" dirty="0" err="1" smtClean="0">
                <a:latin typeface="Garamond" panose="02020404030301010803" pitchFamily="18" charset="0"/>
              </a:rPr>
              <a:t>с.Прелесне</a:t>
            </a:r>
            <a:r>
              <a:rPr lang="uk-UA" sz="2100" dirty="0" smtClean="0">
                <a:latin typeface="Garamond" panose="02020404030301010803" pitchFamily="18" charset="0"/>
              </a:rPr>
              <a:t> були вихідцями зі Слобідської та Лівобережної України. </a:t>
            </a:r>
            <a:endParaRPr lang="uk-UA" sz="2100" dirty="0">
              <a:latin typeface="Garamond" panose="020204040303010108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6966" y="5094148"/>
            <a:ext cx="11308874" cy="170816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3.</a:t>
            </a:r>
            <a:r>
              <a:rPr lang="uk-UA" sz="2100" noProof="1">
                <a:latin typeface="Garamond" panose="02020404030301010803" pitchFamily="18" charset="0"/>
              </a:rPr>
              <a:t> </a:t>
            </a:r>
            <a:r>
              <a:rPr lang="uk-UA" sz="2100" noProof="1" smtClean="0">
                <a:latin typeface="Garamond" panose="02020404030301010803" pitchFamily="18" charset="0"/>
              </a:rPr>
              <a:t>За </a:t>
            </a:r>
            <a:r>
              <a:rPr lang="uk-UA" sz="2100" noProof="1">
                <a:latin typeface="Garamond" panose="02020404030301010803" pitchFamily="18" charset="0"/>
              </a:rPr>
              <a:t>допомогою методики дослідження архітектури класицистичних палацово-паркових комплексів О. Хороші </a:t>
            </a:r>
            <a:r>
              <a:rPr lang="uk-UA" sz="2100" noProof="1" smtClean="0">
                <a:latin typeface="Garamond" panose="02020404030301010803" pitchFamily="18" charset="0"/>
              </a:rPr>
              <a:t>авторкою визначено </a:t>
            </a:r>
            <a:r>
              <a:rPr lang="uk-UA" sz="2100" dirty="0" smtClean="0">
                <a:latin typeface="Garamond" panose="02020404030301010803" pitchFamily="18" charset="0"/>
              </a:rPr>
              <a:t>особливості садибного будинку </a:t>
            </a:r>
            <a:r>
              <a:rPr lang="uk-UA" sz="21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100" dirty="0" smtClean="0">
                <a:latin typeface="Garamond" panose="02020404030301010803" pitchFamily="18" charset="0"/>
              </a:rPr>
              <a:t>, зокрема архітектурно-композиційні (витягнутий прямокутник у плані, двоповерхова центральна частина та одноповерхові крила) і стильові (іонічний колонний портик головного фасаду, пілястри іонічного ордеру на парковому фасаді).</a:t>
            </a:r>
            <a:endParaRPr lang="uk-UA" sz="2100" dirty="0">
              <a:latin typeface="Garamond" panose="02020404030301010803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33254" y="74285"/>
            <a:ext cx="1962494" cy="1803124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3" b="98734" l="412" r="100000">
                        <a14:foregroundMark x1="15226" y1="27004" x2="37037" y2="7173"/>
                        <a14:foregroundMark x1="11523" y1="70042" x2="21811" y2="83122"/>
                        <a14:foregroundMark x1="34568" y1="29958" x2="42798" y2="37975"/>
                        <a14:foregroundMark x1="54733" y1="23629" x2="58025" y2="30802"/>
                        <a14:foregroundMark x1="24280" y1="48945" x2="32510" y2="51477"/>
                        <a14:foregroundMark x1="23045" y1="71730" x2="32099" y2="67932"/>
                        <a14:foregroundMark x1="45267" y1="52321" x2="47737" y2="7004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487" y="172179"/>
            <a:ext cx="1648027" cy="1607335"/>
          </a:xfrm>
          <a:prstGeom prst="rect">
            <a:avLst/>
          </a:prstGeom>
        </p:spPr>
      </p:pic>
      <p:pic>
        <p:nvPicPr>
          <p:cNvPr id="9218" name="Picture 2" descr="A tick within a bo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" y="2246542"/>
            <a:ext cx="613745" cy="6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 tick within a bo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5" y="3739589"/>
            <a:ext cx="613745" cy="6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 tick within a bo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" y="5503317"/>
            <a:ext cx="613745" cy="6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7105" y="652904"/>
            <a:ext cx="11769212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50" noProof="1" smtClean="0">
                <a:latin typeface="Garamond" panose="02020404030301010803" pitchFamily="18" charset="0"/>
              </a:rPr>
              <a:t>1. Історія </a:t>
            </a:r>
            <a:r>
              <a:rPr lang="ru-RU" sz="1550" noProof="1">
                <a:latin typeface="Garamond" panose="02020404030301010803" pitchFamily="18" charset="0"/>
              </a:rPr>
              <a:t>міст і сіл Української РСР : в 26 т</a:t>
            </a:r>
            <a:r>
              <a:rPr lang="ru-RU" sz="1550" noProof="1" smtClean="0">
                <a:latin typeface="Garamond" panose="02020404030301010803" pitchFamily="18" charset="0"/>
              </a:rPr>
              <a:t>. Донецька область </a:t>
            </a:r>
            <a:r>
              <a:rPr lang="ru-RU" sz="1550" noProof="1">
                <a:latin typeface="Garamond" panose="02020404030301010803" pitchFamily="18" charset="0"/>
              </a:rPr>
              <a:t>/ голов. редкол.: Тронько П. Т. (голова) [та ін</a:t>
            </a:r>
            <a:r>
              <a:rPr lang="ru-RU" sz="1550" noProof="1" smtClean="0">
                <a:latin typeface="Garamond" panose="02020404030301010803" pitchFamily="18" charset="0"/>
              </a:rPr>
              <a:t>.]; редкол</a:t>
            </a:r>
            <a:r>
              <a:rPr lang="ru-RU" sz="1550" noProof="1">
                <a:latin typeface="Garamond" panose="02020404030301010803" pitchFamily="18" charset="0"/>
              </a:rPr>
              <a:t>. тома: Пономарьов П. О. (голова) [та ін.]. </a:t>
            </a:r>
            <a:r>
              <a:rPr lang="ru-RU" sz="1550" noProof="1" smtClean="0">
                <a:latin typeface="Garamond" panose="02020404030301010803" pitchFamily="18" charset="0"/>
              </a:rPr>
              <a:t>Київ : </a:t>
            </a:r>
            <a:r>
              <a:rPr lang="ru-RU" sz="1550" noProof="1">
                <a:latin typeface="Garamond" panose="02020404030301010803" pitchFamily="18" charset="0"/>
              </a:rPr>
              <a:t>Голов. ред. УРЕ АН УРСР, 1970. </a:t>
            </a:r>
            <a:r>
              <a:rPr lang="ru-RU" sz="1550" noProof="1" smtClean="0">
                <a:latin typeface="Garamond" panose="02020404030301010803" pitchFamily="18" charset="0"/>
              </a:rPr>
              <a:t>992 с.</a:t>
            </a:r>
          </a:p>
          <a:p>
            <a:pPr algn="just"/>
            <a:r>
              <a:rPr lang="uk-UA" sz="1550" noProof="1" smtClean="0">
                <a:latin typeface="Garamond" panose="02020404030301010803" pitchFamily="18" charset="0"/>
              </a:rPr>
              <a:t>2. Кочергін</a:t>
            </a:r>
            <a:r>
              <a:rPr lang="uk-UA" sz="1550" dirty="0" smtClean="0">
                <a:latin typeface="Garamond" panose="02020404030301010803" pitchFamily="18" charset="0"/>
              </a:rPr>
              <a:t> І. О. Дворянський род </a:t>
            </a:r>
            <a:r>
              <a:rPr lang="uk-UA" sz="1550" noProof="1" smtClean="0">
                <a:latin typeface="Garamond" panose="02020404030301010803" pitchFamily="18" charset="0"/>
              </a:rPr>
              <a:t>Бантишів</a:t>
            </a:r>
            <a:r>
              <a:rPr lang="uk-UA" sz="1550" dirty="0" smtClean="0">
                <a:latin typeface="Garamond" panose="02020404030301010803" pitchFamily="18" charset="0"/>
              </a:rPr>
              <a:t> в історії Катеринославщини.  Гуманітарний журнал. 2012. №2-3. С. 15 – 22. </a:t>
            </a:r>
            <a:r>
              <a:rPr lang="en-US" sz="1550" dirty="0" smtClean="0">
                <a:latin typeface="Garamond" panose="02020404030301010803" pitchFamily="18" charset="0"/>
              </a:rPr>
              <a:t>URL</a:t>
            </a:r>
            <a:r>
              <a:rPr lang="uk-UA" sz="1550" dirty="0" smtClean="0">
                <a:latin typeface="Garamond" panose="02020404030301010803" pitchFamily="18" charset="0"/>
              </a:rPr>
              <a:t>: </a:t>
            </a:r>
            <a:r>
              <a:rPr lang="pl-PL" sz="1550" dirty="0" smtClean="0">
                <a:latin typeface="Garamond" panose="02020404030301010803" pitchFamily="18" charset="0"/>
              </a:rPr>
              <a:t>https://ir.nmu.org.ua/handle/123456789/746</a:t>
            </a:r>
            <a:r>
              <a:rPr lang="uk-UA" sz="1550" dirty="0" smtClean="0">
                <a:latin typeface="Garamond" panose="02020404030301010803" pitchFamily="18" charset="0"/>
              </a:rPr>
              <a:t> (дата звернення: 08.04.2024).</a:t>
            </a:r>
          </a:p>
          <a:p>
            <a:pPr algn="just"/>
            <a:r>
              <a:rPr lang="uk-UA" sz="1550" dirty="0" smtClean="0">
                <a:latin typeface="Garamond" panose="02020404030301010803" pitchFamily="18" charset="0"/>
              </a:rPr>
              <a:t>3. Леонтьєв Д. В. Архітектура України : від античності до нашого часу : велика </a:t>
            </a:r>
            <a:r>
              <a:rPr lang="uk-UA" sz="1550" dirty="0" err="1" smtClean="0">
                <a:latin typeface="Garamond" panose="02020404030301010803" pitchFamily="18" charset="0"/>
              </a:rPr>
              <a:t>ілюстр</a:t>
            </a:r>
            <a:r>
              <a:rPr lang="uk-UA" sz="1550" dirty="0" smtClean="0">
                <a:latin typeface="Garamond" panose="02020404030301010803" pitchFamily="18" charset="0"/>
              </a:rPr>
              <a:t>. </a:t>
            </a:r>
            <a:r>
              <a:rPr lang="uk-UA" sz="1550" dirty="0" err="1" smtClean="0">
                <a:latin typeface="Garamond" panose="02020404030301010803" pitchFamily="18" charset="0"/>
              </a:rPr>
              <a:t>енцикл</a:t>
            </a:r>
            <a:r>
              <a:rPr lang="uk-UA" sz="1550" dirty="0" smtClean="0">
                <a:latin typeface="Garamond" panose="02020404030301010803" pitchFamily="18" charset="0"/>
              </a:rPr>
              <a:t>. Харків</a:t>
            </a:r>
            <a:r>
              <a:rPr lang="ru-RU" sz="1550" dirty="0" smtClean="0">
                <a:latin typeface="Garamond" panose="02020404030301010803" pitchFamily="18" charset="0"/>
              </a:rPr>
              <a:t>: </a:t>
            </a:r>
            <a:r>
              <a:rPr lang="ru-RU" sz="1550" dirty="0">
                <a:latin typeface="Garamond" panose="02020404030301010803" pitchFamily="18" charset="0"/>
              </a:rPr>
              <a:t>Ранок, </a:t>
            </a:r>
            <a:r>
              <a:rPr lang="ru-RU" sz="1550" dirty="0" smtClean="0">
                <a:latin typeface="Garamond" panose="02020404030301010803" pitchFamily="18" charset="0"/>
              </a:rPr>
              <a:t>2010. </a:t>
            </a:r>
            <a:r>
              <a:rPr lang="ru-RU" sz="1550" dirty="0">
                <a:latin typeface="Garamond" panose="02020404030301010803" pitchFamily="18" charset="0"/>
              </a:rPr>
              <a:t>223 </a:t>
            </a:r>
            <a:r>
              <a:rPr lang="pl-PL" sz="1550" dirty="0">
                <a:latin typeface="Garamond" panose="02020404030301010803" pitchFamily="18" charset="0"/>
              </a:rPr>
              <a:t>c</a:t>
            </a:r>
            <a:r>
              <a:rPr lang="pl-PL" sz="1550" dirty="0" smtClean="0">
                <a:latin typeface="Garamond" panose="02020404030301010803" pitchFamily="18" charset="0"/>
              </a:rPr>
              <a:t>.</a:t>
            </a:r>
            <a:endParaRPr lang="uk-UA" sz="155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1550" noProof="1" smtClean="0">
                <a:latin typeface="Garamond" panose="02020404030301010803" pitchFamily="18" charset="0"/>
              </a:rPr>
              <a:t>4.Маєток </a:t>
            </a:r>
            <a:r>
              <a:rPr lang="ru-RU" sz="1550" noProof="1">
                <a:latin typeface="Garamond" panose="02020404030301010803" pitchFamily="18" charset="0"/>
              </a:rPr>
              <a:t>Бантиша в селі Прелесне не пережив війни </a:t>
            </a:r>
            <a:r>
              <a:rPr lang="en-US" sz="1550" dirty="0">
                <a:latin typeface="Garamond" panose="02020404030301010803" pitchFamily="18" charset="0"/>
              </a:rPr>
              <a:t>/ </a:t>
            </a:r>
            <a:r>
              <a:rPr lang="uk-UA" sz="1550" dirty="0">
                <a:latin typeface="Garamond" panose="02020404030301010803" pitchFamily="18" charset="0"/>
              </a:rPr>
              <a:t>6262. Сайт міста Слов’янська. 2022. 21 груд. </a:t>
            </a:r>
            <a:r>
              <a:rPr lang="en-US" sz="1550" dirty="0">
                <a:latin typeface="Garamond" panose="02020404030301010803" pitchFamily="18" charset="0"/>
              </a:rPr>
              <a:t>URL</a:t>
            </a:r>
            <a:r>
              <a:rPr lang="uk-UA" sz="1550" dirty="0">
                <a:latin typeface="Garamond" panose="02020404030301010803" pitchFamily="18" charset="0"/>
              </a:rPr>
              <a:t>: </a:t>
            </a:r>
            <a:r>
              <a:rPr lang="pl-PL" sz="1550" dirty="0">
                <a:latin typeface="Garamond" panose="02020404030301010803" pitchFamily="18" charset="0"/>
              </a:rPr>
              <a:t>https://www.6262.com.ua/news/3517708/maetok-bantisa-v-seli-prelesne-ne-pereziv-vijni-fotoa</a:t>
            </a:r>
            <a:r>
              <a:rPr lang="uk-UA" sz="1550" dirty="0">
                <a:latin typeface="Garamond" panose="02020404030301010803" pitchFamily="18" charset="0"/>
              </a:rPr>
              <a:t> (дата звернення: 08.04.2024).</a:t>
            </a:r>
          </a:p>
          <a:p>
            <a:pPr algn="just"/>
            <a:r>
              <a:rPr lang="uk-UA" sz="1550" dirty="0">
                <a:latin typeface="Garamond" panose="02020404030301010803" pitchFamily="18" charset="0"/>
              </a:rPr>
              <a:t>5</a:t>
            </a:r>
            <a:r>
              <a:rPr lang="uk-UA" sz="1550" dirty="0" smtClean="0">
                <a:latin typeface="Garamond" panose="02020404030301010803" pitchFamily="18" charset="0"/>
              </a:rPr>
              <a:t>. Новицька А. </a:t>
            </a:r>
            <a:r>
              <a:rPr lang="ru-RU" sz="1550" dirty="0" smtClean="0">
                <a:latin typeface="Garamond" panose="02020404030301010803" pitchFamily="18" charset="0"/>
              </a:rPr>
              <a:t>На честь </a:t>
            </a:r>
            <a:r>
              <a:rPr lang="uk-UA" sz="1550" dirty="0" smtClean="0">
                <a:latin typeface="Garamond" panose="02020404030301010803" pitchFamily="18" charset="0"/>
              </a:rPr>
              <a:t>якого з братів </a:t>
            </a:r>
            <a:r>
              <a:rPr lang="uk-UA" sz="155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1550" dirty="0" smtClean="0">
                <a:latin typeface="Garamond" panose="02020404030301010803" pitchFamily="18" charset="0"/>
              </a:rPr>
              <a:t> перейменована вулиця Самаркандська у Краматорську</a:t>
            </a:r>
            <a:r>
              <a:rPr lang="ru-RU" sz="1550" dirty="0" smtClean="0">
                <a:latin typeface="Garamond" panose="02020404030301010803" pitchFamily="18" charset="0"/>
              </a:rPr>
              <a:t>?</a:t>
            </a:r>
            <a:r>
              <a:rPr lang="en-US" sz="1550" dirty="0" smtClean="0">
                <a:latin typeface="Garamond" panose="02020404030301010803" pitchFamily="18" charset="0"/>
              </a:rPr>
              <a:t> / Pro100media </a:t>
            </a:r>
            <a:r>
              <a:rPr lang="uk-UA" sz="1550" dirty="0" smtClean="0">
                <a:latin typeface="Garamond" panose="02020404030301010803" pitchFamily="18" charset="0"/>
              </a:rPr>
              <a:t>Краматорська. </a:t>
            </a:r>
            <a:r>
              <a:rPr lang="en-US" sz="1550" dirty="0" smtClean="0">
                <a:latin typeface="Garamond" panose="02020404030301010803" pitchFamily="18" charset="0"/>
              </a:rPr>
              <a:t>URL</a:t>
            </a:r>
            <a:r>
              <a:rPr lang="uk-UA" sz="1550" dirty="0" smtClean="0">
                <a:latin typeface="Garamond" panose="02020404030301010803" pitchFamily="18" charset="0"/>
              </a:rPr>
              <a:t>: </a:t>
            </a:r>
            <a:r>
              <a:rPr lang="ru-RU" sz="1550" dirty="0" smtClean="0">
                <a:latin typeface="Garamond" panose="02020404030301010803" pitchFamily="18" charset="0"/>
              </a:rPr>
              <a:t>https</a:t>
            </a:r>
            <a:r>
              <a:rPr lang="ru-RU" sz="1550" dirty="0">
                <a:latin typeface="Garamond" panose="02020404030301010803" pitchFamily="18" charset="0"/>
              </a:rPr>
              <a:t>://pro100media.com.ua/ukrayina-moya/na-chest-yakogo-z-brativ-bantyshiv-perejmenovana-vulytsya-samarkandska-u-kramatorsku</a:t>
            </a:r>
            <a:r>
              <a:rPr lang="ru-RU" sz="1550" dirty="0" smtClean="0">
                <a:latin typeface="Garamond" panose="02020404030301010803" pitchFamily="18" charset="0"/>
              </a:rPr>
              <a:t>/ </a:t>
            </a:r>
            <a:r>
              <a:rPr lang="uk-UA" sz="1550" dirty="0">
                <a:latin typeface="Garamond" panose="02020404030301010803" pitchFamily="18" charset="0"/>
              </a:rPr>
              <a:t>(дата звернення: 08.04.2024).</a:t>
            </a:r>
          </a:p>
          <a:p>
            <a:pPr algn="just"/>
            <a:r>
              <a:rPr lang="uk-UA" sz="1550" dirty="0">
                <a:latin typeface="Garamond" panose="02020404030301010803" pitchFamily="18" charset="0"/>
              </a:rPr>
              <a:t>6</a:t>
            </a:r>
            <a:r>
              <a:rPr lang="uk-UA" sz="1550" dirty="0" smtClean="0">
                <a:latin typeface="Garamond" panose="02020404030301010803" pitchFamily="18" charset="0"/>
              </a:rPr>
              <a:t>. Пилипенко О. </a:t>
            </a:r>
            <a:r>
              <a:rPr lang="ru-RU" sz="1550" dirty="0" smtClean="0">
                <a:latin typeface="Garamond" panose="02020404030301010803" pitchFamily="18" charset="0"/>
              </a:rPr>
              <a:t>Де у </a:t>
            </a:r>
            <a:r>
              <a:rPr lang="uk-UA" sz="1550" dirty="0" smtClean="0">
                <a:latin typeface="Garamond" panose="02020404030301010803" pitchFamily="18" charset="0"/>
              </a:rPr>
              <a:t>Слов'янську за часів пізнього середньовіччя знаходилася </a:t>
            </a:r>
            <a:r>
              <a:rPr lang="uk-UA" sz="1550" dirty="0" err="1" smtClean="0">
                <a:latin typeface="Garamond" panose="02020404030301010803" pitchFamily="18" charset="0"/>
              </a:rPr>
              <a:t>Торська</a:t>
            </a:r>
            <a:r>
              <a:rPr lang="uk-UA" sz="1550" dirty="0" smtClean="0">
                <a:latin typeface="Garamond" panose="02020404030301010803" pitchFamily="18" charset="0"/>
              </a:rPr>
              <a:t> фортеця </a:t>
            </a:r>
            <a:r>
              <a:rPr lang="en-US" sz="1550" dirty="0" smtClean="0">
                <a:latin typeface="Garamond" panose="02020404030301010803" pitchFamily="18" charset="0"/>
              </a:rPr>
              <a:t>/ </a:t>
            </a:r>
            <a:r>
              <a:rPr lang="uk-UA" sz="1550" dirty="0" smtClean="0">
                <a:latin typeface="Garamond" panose="02020404030301010803" pitchFamily="18" charset="0"/>
              </a:rPr>
              <a:t>6262. Сайт міста Слов’янська. 2017. 16 січ. </a:t>
            </a:r>
            <a:r>
              <a:rPr lang="en-US" sz="1550" dirty="0" smtClean="0">
                <a:latin typeface="Garamond" panose="02020404030301010803" pitchFamily="18" charset="0"/>
              </a:rPr>
              <a:t>URL</a:t>
            </a:r>
            <a:r>
              <a:rPr lang="uk-UA" sz="1550" dirty="0" smtClean="0">
                <a:latin typeface="Garamond" panose="02020404030301010803" pitchFamily="18" charset="0"/>
              </a:rPr>
              <a:t>: </a:t>
            </a:r>
            <a:r>
              <a:rPr lang="pl-PL" sz="1550" dirty="0">
                <a:latin typeface="Garamond" panose="02020404030301010803" pitchFamily="18" charset="0"/>
              </a:rPr>
              <a:t>https://</a:t>
            </a:r>
            <a:r>
              <a:rPr lang="pl-PL" sz="1550" dirty="0" smtClean="0">
                <a:latin typeface="Garamond" panose="02020404030301010803" pitchFamily="18" charset="0"/>
              </a:rPr>
              <a:t>www.6262.com.ua/news/1511613/de-u-slovansku-za-casiv-piznogo-serednovicca-znahodilasa-torska-forteca</a:t>
            </a:r>
            <a:r>
              <a:rPr lang="uk-UA" sz="1550" dirty="0" smtClean="0">
                <a:latin typeface="Garamond" panose="02020404030301010803" pitchFamily="18" charset="0"/>
              </a:rPr>
              <a:t> (дата </a:t>
            </a:r>
            <a:r>
              <a:rPr lang="uk-UA" sz="1550" dirty="0">
                <a:latin typeface="Garamond" panose="02020404030301010803" pitchFamily="18" charset="0"/>
              </a:rPr>
              <a:t>звернення: 08.04.2024).</a:t>
            </a:r>
          </a:p>
          <a:p>
            <a:pPr algn="just"/>
            <a:r>
              <a:rPr lang="uk-UA" sz="1550" dirty="0">
                <a:latin typeface="Garamond" panose="02020404030301010803" pitchFamily="18" charset="0"/>
              </a:rPr>
              <a:t>7</a:t>
            </a:r>
            <a:r>
              <a:rPr lang="uk-UA" sz="1550" dirty="0" smtClean="0">
                <a:latin typeface="Garamond" panose="02020404030301010803" pitchFamily="18" charset="0"/>
              </a:rPr>
              <a:t>. </a:t>
            </a:r>
            <a:r>
              <a:rPr lang="uk-UA" sz="1550" dirty="0" err="1" smtClean="0">
                <a:latin typeface="Garamond" panose="02020404030301010803" pitchFamily="18" charset="0"/>
              </a:rPr>
              <a:t>Пірко</a:t>
            </a:r>
            <a:r>
              <a:rPr lang="uk-UA" sz="1550" dirty="0" smtClean="0">
                <a:latin typeface="Garamond" panose="02020404030301010803" pitchFamily="18" charset="0"/>
              </a:rPr>
              <a:t> </a:t>
            </a:r>
            <a:r>
              <a:rPr lang="uk-UA" sz="1550" dirty="0">
                <a:latin typeface="Garamond" panose="02020404030301010803" pitchFamily="18" charset="0"/>
              </a:rPr>
              <a:t>В. О. Заселення і господарське освоєння степової України в Х</a:t>
            </a:r>
            <a:r>
              <a:rPr lang="pl-PL" sz="1550" dirty="0" smtClean="0">
                <a:latin typeface="Garamond" panose="02020404030301010803" pitchFamily="18" charset="0"/>
              </a:rPr>
              <a:t>VI</a:t>
            </a:r>
            <a:r>
              <a:rPr lang="uk-UA" sz="1550" dirty="0" smtClean="0">
                <a:latin typeface="Garamond" panose="02020404030301010803" pitchFamily="18" charset="0"/>
              </a:rPr>
              <a:t> -</a:t>
            </a:r>
            <a:r>
              <a:rPr lang="pl-PL" sz="1550" dirty="0" smtClean="0">
                <a:latin typeface="Garamond" panose="02020404030301010803" pitchFamily="18" charset="0"/>
              </a:rPr>
              <a:t> </a:t>
            </a:r>
            <a:r>
              <a:rPr lang="pl-PL" sz="1550" dirty="0">
                <a:latin typeface="Garamond" panose="02020404030301010803" pitchFamily="18" charset="0"/>
              </a:rPr>
              <a:t>XVII</a:t>
            </a:r>
            <a:r>
              <a:rPr lang="uk-UA" sz="1550" dirty="0">
                <a:latin typeface="Garamond" panose="02020404030301010803" pitchFamily="18" charset="0"/>
              </a:rPr>
              <a:t>І </a:t>
            </a:r>
            <a:r>
              <a:rPr lang="pl-PL" sz="1550" dirty="0">
                <a:latin typeface="Garamond" panose="02020404030301010803" pitchFamily="18" charset="0"/>
              </a:rPr>
              <a:t>c</a:t>
            </a:r>
            <a:r>
              <a:rPr lang="uk-UA" sz="1550" dirty="0">
                <a:latin typeface="Garamond" panose="02020404030301010803" pitchFamily="18" charset="0"/>
              </a:rPr>
              <a:t>т. : </a:t>
            </a:r>
            <a:r>
              <a:rPr lang="uk-UA" sz="1550" dirty="0" smtClean="0">
                <a:latin typeface="Garamond" panose="02020404030301010803" pitchFamily="18" charset="0"/>
              </a:rPr>
              <a:t>монографія.  </a:t>
            </a:r>
            <a:r>
              <a:rPr lang="uk-UA" sz="1550" dirty="0">
                <a:latin typeface="Garamond" panose="02020404030301010803" pitchFamily="18" charset="0"/>
              </a:rPr>
              <a:t>Донецьк : Східний видавничий дім, 2004. </a:t>
            </a:r>
            <a:r>
              <a:rPr lang="uk-UA" sz="1550" dirty="0" smtClean="0">
                <a:latin typeface="Garamond" panose="02020404030301010803" pitchFamily="18" charset="0"/>
              </a:rPr>
              <a:t> </a:t>
            </a:r>
            <a:r>
              <a:rPr lang="uk-UA" sz="1550" dirty="0">
                <a:latin typeface="Garamond" panose="02020404030301010803" pitchFamily="18" charset="0"/>
              </a:rPr>
              <a:t>224 с..</a:t>
            </a:r>
            <a:endParaRPr lang="uk-UA" sz="155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1550" noProof="1">
                <a:latin typeface="Garamond" panose="02020404030301010803" pitchFamily="18" charset="0"/>
              </a:rPr>
              <a:t>8</a:t>
            </a:r>
            <a:r>
              <a:rPr lang="ru-RU" sz="1550" noProof="1" smtClean="0">
                <a:latin typeface="Garamond" panose="02020404030301010803" pitchFamily="18" charset="0"/>
              </a:rPr>
              <a:t>. Прелесне</a:t>
            </a:r>
            <a:r>
              <a:rPr lang="ru-RU" sz="1550" dirty="0" smtClean="0">
                <a:latin typeface="Garamond" panose="02020404030301010803" pitchFamily="18" charset="0"/>
              </a:rPr>
              <a:t>. </a:t>
            </a:r>
            <a:r>
              <a:rPr lang="ru-RU" sz="1550" dirty="0">
                <a:latin typeface="Garamond" panose="02020404030301010803" pitchFamily="18" charset="0"/>
              </a:rPr>
              <a:t>Палац </a:t>
            </a:r>
            <a:r>
              <a:rPr lang="ru-RU" sz="1550" noProof="1" smtClean="0">
                <a:latin typeface="Garamond" panose="02020404030301010803" pitchFamily="18" charset="0"/>
              </a:rPr>
              <a:t>Бантиша</a:t>
            </a:r>
            <a:r>
              <a:rPr lang="ru-RU" sz="1550" dirty="0" smtClean="0">
                <a:latin typeface="Garamond" panose="02020404030301010803" pitchFamily="18" charset="0"/>
              </a:rPr>
              <a:t>. </a:t>
            </a:r>
            <a:r>
              <a:rPr lang="uk-UA" sz="1550" dirty="0" smtClean="0">
                <a:latin typeface="Garamond" panose="02020404030301010803" pitchFamily="18" charset="0"/>
              </a:rPr>
              <a:t>Чарівність</a:t>
            </a:r>
            <a:r>
              <a:rPr lang="ru-RU" sz="1550" dirty="0" smtClean="0">
                <a:latin typeface="Garamond" panose="02020404030301010803" pitchFamily="18" charset="0"/>
              </a:rPr>
              <a:t> </a:t>
            </a:r>
            <a:r>
              <a:rPr lang="ru-RU" sz="1550" dirty="0">
                <a:latin typeface="Garamond" panose="02020404030301010803" pitchFamily="18" charset="0"/>
              </a:rPr>
              <a:t>та </a:t>
            </a:r>
            <a:r>
              <a:rPr lang="uk-UA" sz="1550" dirty="0" smtClean="0">
                <a:latin typeface="Garamond" panose="02020404030301010803" pitchFamily="18" charset="0"/>
              </a:rPr>
              <a:t>розчарування</a:t>
            </a:r>
            <a:r>
              <a:rPr lang="en-US" sz="1550" dirty="0" smtClean="0">
                <a:latin typeface="Garamond" panose="02020404030301010803" pitchFamily="18" charset="0"/>
              </a:rPr>
              <a:t> /</a:t>
            </a:r>
            <a:r>
              <a:rPr lang="ru-RU" sz="1550" dirty="0" smtClean="0">
                <a:latin typeface="Garamond" panose="02020404030301010803" pitchFamily="18" charset="0"/>
              </a:rPr>
              <a:t> </a:t>
            </a:r>
            <a:r>
              <a:rPr lang="uk-UA" sz="1550" dirty="0" smtClean="0">
                <a:latin typeface="Garamond" panose="02020404030301010803" pitchFamily="18" charset="0"/>
              </a:rPr>
              <a:t>Враження від подорожей</a:t>
            </a:r>
            <a:r>
              <a:rPr lang="ru-RU" sz="1550" dirty="0" smtClean="0">
                <a:latin typeface="Garamond" panose="02020404030301010803" pitchFamily="18" charset="0"/>
              </a:rPr>
              <a:t>. 2018. 24 </a:t>
            </a:r>
            <a:r>
              <a:rPr lang="ru-RU" sz="1550" dirty="0" err="1" smtClean="0">
                <a:latin typeface="Garamond" panose="02020404030301010803" pitchFamily="18" charset="0"/>
              </a:rPr>
              <a:t>квіт</a:t>
            </a:r>
            <a:r>
              <a:rPr lang="ru-RU" sz="1550" dirty="0" smtClean="0">
                <a:latin typeface="Garamond" panose="02020404030301010803" pitchFamily="18" charset="0"/>
              </a:rPr>
              <a:t>. </a:t>
            </a:r>
            <a:r>
              <a:rPr lang="en-US" sz="1550" dirty="0" smtClean="0">
                <a:latin typeface="Garamond" panose="02020404030301010803" pitchFamily="18" charset="0"/>
              </a:rPr>
              <a:t>URL</a:t>
            </a:r>
            <a:r>
              <a:rPr lang="uk-UA" sz="1550" dirty="0">
                <a:latin typeface="Garamond" panose="02020404030301010803" pitchFamily="18" charset="0"/>
              </a:rPr>
              <a:t>: </a:t>
            </a:r>
            <a:r>
              <a:rPr lang="pl-PL" sz="1550" dirty="0">
                <a:latin typeface="Garamond" panose="02020404030301010803" pitchFamily="18" charset="0"/>
              </a:rPr>
              <a:t>http://ua.trip-impressions.com/2018/04/prelesne.html </a:t>
            </a:r>
            <a:r>
              <a:rPr lang="uk-UA" sz="1550" dirty="0" smtClean="0">
                <a:latin typeface="Garamond" panose="02020404030301010803" pitchFamily="18" charset="0"/>
              </a:rPr>
              <a:t>(</a:t>
            </a:r>
            <a:r>
              <a:rPr lang="uk-UA" sz="1550" dirty="0">
                <a:latin typeface="Garamond" panose="02020404030301010803" pitchFamily="18" charset="0"/>
              </a:rPr>
              <a:t>дата звернення: 08.04.2024</a:t>
            </a:r>
            <a:r>
              <a:rPr lang="uk-UA" sz="1550" dirty="0" smtClean="0">
                <a:latin typeface="Garamond" panose="02020404030301010803" pitchFamily="18" charset="0"/>
              </a:rPr>
              <a:t>).</a:t>
            </a:r>
          </a:p>
          <a:p>
            <a:pPr algn="just"/>
            <a:r>
              <a:rPr lang="uk-UA" sz="1550" noProof="1">
                <a:latin typeface="Garamond" panose="02020404030301010803" pitchFamily="18" charset="0"/>
              </a:rPr>
              <a:t>9</a:t>
            </a:r>
            <a:r>
              <a:rPr lang="uk-UA" sz="1550" noProof="1" smtClean="0">
                <a:latin typeface="Garamond" panose="02020404030301010803" pitchFamily="18" charset="0"/>
              </a:rPr>
              <a:t>. Рішняк О. </a:t>
            </a:r>
            <a:r>
              <a:rPr lang="ru-RU" sz="1550" noProof="1">
                <a:latin typeface="Garamond" panose="02020404030301010803" pitchFamily="18" charset="0"/>
              </a:rPr>
              <a:t>Культурна спадщина у воєнному конфлікті</a:t>
            </a:r>
            <a:r>
              <a:rPr lang="ru-RU" sz="1550" noProof="1" smtClean="0">
                <a:latin typeface="Garamond" panose="02020404030301010803" pitchFamily="18" charset="0"/>
              </a:rPr>
              <a:t>: міжнародний </a:t>
            </a:r>
            <a:r>
              <a:rPr lang="ru-RU" sz="1550" noProof="1">
                <a:latin typeface="Garamond" panose="02020404030301010803" pitchFamily="18" charset="0"/>
              </a:rPr>
              <a:t>досвід другої половини ХХ </a:t>
            </a:r>
            <a:r>
              <a:rPr lang="ru-RU" sz="1550" noProof="1" smtClean="0">
                <a:latin typeface="Garamond" panose="02020404030301010803" pitchFamily="18" charset="0"/>
              </a:rPr>
              <a:t>– початку </a:t>
            </a:r>
            <a:r>
              <a:rPr lang="ru-RU" sz="1550" noProof="1">
                <a:latin typeface="Garamond" panose="02020404030301010803" pitchFamily="18" charset="0"/>
              </a:rPr>
              <a:t>ХХІ ст. та українська </a:t>
            </a:r>
            <a:r>
              <a:rPr lang="ru-RU" sz="1550" noProof="1" smtClean="0">
                <a:latin typeface="Garamond" panose="02020404030301010803" pitchFamily="18" charset="0"/>
              </a:rPr>
              <a:t>дійсність. Український історичний журнал. 2022. № 4. С. 159-173.</a:t>
            </a:r>
          </a:p>
          <a:p>
            <a:pPr algn="just"/>
            <a:r>
              <a:rPr lang="uk-UA" sz="1550" noProof="1" smtClean="0">
                <a:latin typeface="Garamond" panose="02020404030301010803" pitchFamily="18" charset="0"/>
              </a:rPr>
              <a:t>10. Тригуб</a:t>
            </a:r>
            <a:r>
              <a:rPr lang="uk-UA" sz="1550" dirty="0" smtClean="0">
                <a:latin typeface="Garamond" panose="02020404030301010803" pitchFamily="18" charset="0"/>
              </a:rPr>
              <a:t> В. Садиба </a:t>
            </a:r>
            <a:r>
              <a:rPr lang="uk-UA" sz="1550" noProof="1" smtClean="0">
                <a:latin typeface="Garamond" panose="02020404030301010803" pitchFamily="18" charset="0"/>
              </a:rPr>
              <a:t>Бантиша</a:t>
            </a:r>
            <a:r>
              <a:rPr lang="uk-UA" sz="1550" dirty="0" smtClean="0">
                <a:latin typeface="Garamond" panose="02020404030301010803" pitchFamily="18" charset="0"/>
              </a:rPr>
              <a:t>: забута перлина Донеччини</a:t>
            </a:r>
            <a:r>
              <a:rPr lang="ru-RU" sz="1550" dirty="0" smtClean="0">
                <a:latin typeface="Garamond" panose="02020404030301010803" pitchFamily="18" charset="0"/>
              </a:rPr>
              <a:t>. </a:t>
            </a:r>
            <a:r>
              <a:rPr lang="uk-UA" sz="1550" dirty="0" smtClean="0">
                <a:latin typeface="Garamond" panose="02020404030301010803" pitchFamily="18" charset="0"/>
              </a:rPr>
              <a:t>Музеї України. 2017. 15 квіт. </a:t>
            </a:r>
            <a:r>
              <a:rPr lang="en-US" sz="1550" dirty="0" smtClean="0">
                <a:latin typeface="Garamond" panose="02020404030301010803" pitchFamily="18" charset="0"/>
              </a:rPr>
              <a:t>URL</a:t>
            </a:r>
            <a:r>
              <a:rPr lang="uk-UA" sz="1550" dirty="0" smtClean="0">
                <a:latin typeface="Garamond" panose="02020404030301010803" pitchFamily="18" charset="0"/>
              </a:rPr>
              <a:t>: </a:t>
            </a:r>
            <a:r>
              <a:rPr lang="pl-PL" sz="1550" dirty="0">
                <a:latin typeface="Garamond" panose="02020404030301010803" pitchFamily="18" charset="0"/>
              </a:rPr>
              <a:t>https://www.museum-ukraine.info/?p=577 </a:t>
            </a:r>
            <a:r>
              <a:rPr lang="uk-UA" sz="1550" dirty="0" smtClean="0">
                <a:latin typeface="Garamond" panose="02020404030301010803" pitchFamily="18" charset="0"/>
              </a:rPr>
              <a:t>(дата звернення: 08.04.2024).</a:t>
            </a:r>
          </a:p>
          <a:p>
            <a:pPr algn="just"/>
            <a:r>
              <a:rPr lang="ru-RU" sz="1550" dirty="0" smtClean="0">
                <a:latin typeface="Garamond" panose="02020404030301010803" pitchFamily="18" charset="0"/>
              </a:rPr>
              <a:t>11. Хороша О. І. </a:t>
            </a:r>
            <a:r>
              <a:rPr lang="uk-UA" sz="1550" dirty="0" smtClean="0">
                <a:latin typeface="Garamond" panose="02020404030301010803" pitchFamily="18" charset="0"/>
              </a:rPr>
              <a:t>Архітектура класицистичних </a:t>
            </a:r>
            <a:r>
              <a:rPr lang="uk-UA" sz="1550" noProof="1" smtClean="0">
                <a:latin typeface="Garamond" panose="02020404030301010803" pitchFamily="18" charset="0"/>
              </a:rPr>
              <a:t>палацово-паркових</a:t>
            </a:r>
            <a:r>
              <a:rPr lang="uk-UA" sz="1550" dirty="0" smtClean="0">
                <a:latin typeface="Garamond" panose="02020404030301010803" pitchFamily="18" charset="0"/>
              </a:rPr>
              <a:t> комплексів Вінниччини кінця</a:t>
            </a:r>
            <a:r>
              <a:rPr lang="ru-RU" sz="1550" dirty="0" smtClean="0">
                <a:latin typeface="Garamond" panose="02020404030301010803" pitchFamily="18" charset="0"/>
              </a:rPr>
              <a:t> </a:t>
            </a:r>
            <a:r>
              <a:rPr lang="pl-PL" sz="1550" dirty="0" smtClean="0">
                <a:latin typeface="Garamond" panose="02020404030301010803" pitchFamily="18" charset="0"/>
              </a:rPr>
              <a:t>XVIII </a:t>
            </a:r>
            <a:r>
              <a:rPr lang="uk-UA" sz="1550" dirty="0" smtClean="0">
                <a:latin typeface="Garamond" panose="02020404030301010803" pitchFamily="18" charset="0"/>
              </a:rPr>
              <a:t>– початку ХІХ ст.: </a:t>
            </a:r>
            <a:r>
              <a:rPr lang="uk-UA" sz="1550" dirty="0" err="1" smtClean="0">
                <a:latin typeface="Garamond" panose="02020404030301010803" pitchFamily="18" charset="0"/>
              </a:rPr>
              <a:t>дис</a:t>
            </a:r>
            <a:r>
              <a:rPr lang="uk-UA" sz="1550" dirty="0" smtClean="0">
                <a:latin typeface="Garamond" panose="02020404030301010803" pitchFamily="18" charset="0"/>
              </a:rPr>
              <a:t>. … на </a:t>
            </a:r>
            <a:r>
              <a:rPr lang="uk-UA" sz="1550" dirty="0" err="1" smtClean="0">
                <a:latin typeface="Garamond" panose="02020404030301010803" pitchFamily="18" charset="0"/>
              </a:rPr>
              <a:t>здоб</a:t>
            </a:r>
            <a:r>
              <a:rPr lang="uk-UA" sz="1550" dirty="0" smtClean="0">
                <a:latin typeface="Garamond" panose="02020404030301010803" pitchFamily="18" charset="0"/>
              </a:rPr>
              <a:t>. д-ра філософії: </a:t>
            </a:r>
            <a:r>
              <a:rPr lang="ru-RU" sz="1550" dirty="0" smtClean="0">
                <a:latin typeface="Garamond" panose="02020404030301010803" pitchFamily="18" charset="0"/>
              </a:rPr>
              <a:t>18.00.01 </a:t>
            </a:r>
            <a:r>
              <a:rPr lang="en-US" sz="1550" dirty="0" smtClean="0">
                <a:latin typeface="Garamond" panose="02020404030301010803" pitchFamily="18" charset="0"/>
              </a:rPr>
              <a:t>/</a:t>
            </a:r>
            <a:r>
              <a:rPr lang="uk-UA" sz="1550" dirty="0" smtClean="0">
                <a:latin typeface="Garamond" panose="02020404030301010803" pitchFamily="18" charset="0"/>
              </a:rPr>
              <a:t> Вінницький національний технічний університет, Національний університет «Львівська політехніка». Київ, 2020. 267 с. </a:t>
            </a:r>
            <a:endParaRPr lang="en-US" sz="1550" dirty="0" smtClean="0">
              <a:latin typeface="Garamond" panose="02020404030301010803" pitchFamily="18" charset="0"/>
            </a:endParaRPr>
          </a:p>
          <a:p>
            <a:pPr algn="just"/>
            <a:r>
              <a:rPr lang="en-US" sz="1550" dirty="0" smtClean="0">
                <a:latin typeface="Garamond" panose="02020404030301010803" pitchFamily="18" charset="0"/>
              </a:rPr>
              <a:t> </a:t>
            </a:r>
            <a:r>
              <a:rPr lang="uk-UA" sz="1550" dirty="0" smtClean="0">
                <a:latin typeface="Garamond" panose="02020404030301010803" pitchFamily="18" charset="0"/>
              </a:rPr>
              <a:t>12. Яценко В. Б. Інтеграція козацтва Слобідської України до соціальної структури Російської імперії: друга половина </a:t>
            </a:r>
            <a:r>
              <a:rPr lang="en-US" sz="1550" dirty="0" smtClean="0">
                <a:latin typeface="Garamond" panose="02020404030301010803" pitchFamily="18" charset="0"/>
              </a:rPr>
              <a:t>XVII</a:t>
            </a:r>
            <a:r>
              <a:rPr lang="uk-UA" sz="1550" dirty="0" smtClean="0">
                <a:latin typeface="Garamond" panose="02020404030301010803" pitchFamily="18" charset="0"/>
              </a:rPr>
              <a:t> –</a:t>
            </a:r>
            <a:r>
              <a:rPr lang="en-US" sz="1550" dirty="0" smtClean="0">
                <a:latin typeface="Garamond" panose="02020404030301010803" pitchFamily="18" charset="0"/>
              </a:rPr>
              <a:t> XVIII</a:t>
            </a:r>
            <a:r>
              <a:rPr lang="uk-UA" sz="1550" dirty="0" smtClean="0">
                <a:latin typeface="Garamond" panose="02020404030301010803" pitchFamily="18" charset="0"/>
              </a:rPr>
              <a:t> ст.: монографія. Харків: ХНЕУ, 2009. 72 с.</a:t>
            </a:r>
            <a:endParaRPr lang="ru-RU" sz="1550" dirty="0">
              <a:latin typeface="Garamond" panose="02020404030301010803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608729" y="526288"/>
            <a:ext cx="9263723" cy="34151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630370" y="580335"/>
            <a:ext cx="9255947" cy="34073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04603" y="-136039"/>
            <a:ext cx="10630218" cy="67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sz="28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8194" y="2023331"/>
            <a:ext cx="6502230" cy="4639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5" b="93173" l="844" r="98031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8" y="2116992"/>
            <a:ext cx="6623253" cy="4639072"/>
          </a:xfrm>
          <a:prstGeom prst="rect">
            <a:avLst/>
          </a:prstGeom>
        </p:spPr>
      </p:pic>
      <p:sp>
        <p:nvSpPr>
          <p:cNvPr id="7" name="Хорда 6"/>
          <p:cNvSpPr/>
          <p:nvPr/>
        </p:nvSpPr>
        <p:spPr>
          <a:xfrm rot="14480522">
            <a:off x="5669807" y="3752475"/>
            <a:ext cx="190931" cy="193667"/>
          </a:xfrm>
          <a:prstGeom prst="chord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70495" y="2023330"/>
            <a:ext cx="5068004" cy="46594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7689" y="2131482"/>
            <a:ext cx="4032503" cy="28175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834243" y="4246192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noProof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Прелесне</a:t>
            </a:r>
            <a:endParaRPr lang="uk-UA" noProof="1">
              <a:latin typeface="Garamond" panose="02020404030301010803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926524" y="3787790"/>
            <a:ext cx="191729" cy="191729"/>
          </a:xfrm>
          <a:prstGeom prst="ellipse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32650" y="3878806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noProof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Черкаська громада</a:t>
            </a:r>
            <a:endParaRPr lang="uk-UA" sz="1400" noProof="1">
              <a:latin typeface="Garamond" panose="02020404030301010803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200400" y="524155"/>
            <a:ext cx="8664276" cy="29430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00400" y="585363"/>
            <a:ext cx="8664276" cy="42089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98686" y="-111710"/>
            <a:ext cx="10630218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Місце розташування історико-культурної пам’ятки</a:t>
            </a:r>
            <a:endParaRPr lang="ru-RU" sz="26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11680" y="606407"/>
            <a:ext cx="98529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Садиба   </a:t>
            </a:r>
            <a:r>
              <a:rPr lang="uk-UA" sz="2200" noProof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   –   пам’ятка   садибної   архітектури   Слобожанщини   </a:t>
            </a:r>
            <a:r>
              <a:rPr lang="uk-UA" sz="2200" dirty="0" smtClean="0">
                <a:latin typeface="Garamond" panose="02020404030301010803" pitchFamily="18" charset="0"/>
              </a:rPr>
              <a:t>першої половини   </a:t>
            </a:r>
            <a:r>
              <a:rPr lang="uk-UA" sz="2200" dirty="0" smtClean="0">
                <a:latin typeface="Garamond" panose="02020404030301010803" pitchFamily="18" charset="0"/>
              </a:rPr>
              <a:t>ХІХ ст.  –  знаходиться  на  північному   заході   Донецької   області,   </a:t>
            </a:r>
            <a:r>
              <a:rPr lang="uk-UA" sz="2200" dirty="0" smtClean="0">
                <a:latin typeface="Garamond" panose="02020404030301010803" pitchFamily="18" charset="0"/>
              </a:rPr>
              <a:t>у </a:t>
            </a:r>
            <a:r>
              <a:rPr lang="ru-RU" sz="2200" dirty="0">
                <a:latin typeface="Garamond" panose="02020404030301010803" pitchFamily="18" charset="0"/>
              </a:rPr>
              <a:t>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 Черкаської  селищної  громади.   У 2024 р.   Ця  територія   є  районом 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46743" y="5032603"/>
            <a:ext cx="4617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2. Карта Черкаської селищної громади Краматорського району Донецької області.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7873" y="6259255"/>
            <a:ext cx="622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1. Черкаська селищна громада на карті України</a:t>
            </a:r>
            <a:endParaRPr lang="ru-RU" dirty="0"/>
          </a:p>
        </p:txBody>
      </p:sp>
      <p:pic>
        <p:nvPicPr>
          <p:cNvPr id="1028" name="Picture 4" descr="Карты Гугл – Бесплатные иконки: бренды и логотип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286" y="2228355"/>
            <a:ext cx="432040" cy="4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292" y="206326"/>
            <a:ext cx="1556508" cy="1508698"/>
          </a:xfrm>
          <a:prstGeom prst="ellipse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641046" y="1606251"/>
            <a:ext cx="116164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проведення </a:t>
            </a:r>
            <a:r>
              <a:rPr lang="uk-UA" sz="2200" dirty="0" smtClean="0">
                <a:latin typeface="Garamond" panose="02020404030301010803" pitchFamily="18" charset="0"/>
              </a:rPr>
              <a:t>воєнних (бойових) дій. Але ми можемо відвідати її віртуально, прямо зараз</a:t>
            </a:r>
            <a:r>
              <a:rPr lang="ru-RU" sz="2200" dirty="0" smtClean="0">
                <a:latin typeface="Garamond" panose="02020404030301010803" pitchFamily="18" charset="0"/>
              </a:rPr>
              <a:t>.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85341" y="5857701"/>
            <a:ext cx="39948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noProof="1" smtClean="0">
                <a:latin typeface="Garamond" panose="02020404030301010803" pitchFamily="18" charset="0"/>
              </a:rPr>
              <a:t>Відеорепортаж</a:t>
            </a:r>
            <a:r>
              <a:rPr lang="ru-RU" b="1" dirty="0" smtClean="0">
                <a:latin typeface="Garamond" panose="02020404030301010803" pitchFamily="18" charset="0"/>
              </a:rPr>
              <a:t>: </a:t>
            </a:r>
          </a:p>
          <a:p>
            <a:pPr algn="ctr"/>
            <a:r>
              <a:rPr lang="pl-PL" b="1" dirty="0" smtClean="0">
                <a:latin typeface="Garamond" panose="02020404030301010803" pitchFamily="18" charset="0"/>
                <a:hlinkClick r:id="rId9"/>
              </a:rPr>
              <a:t>https</a:t>
            </a:r>
            <a:r>
              <a:rPr lang="pl-PL" b="1" dirty="0">
                <a:latin typeface="Garamond" panose="02020404030301010803" pitchFamily="18" charset="0"/>
                <a:hlinkClick r:id="rId9"/>
              </a:rPr>
              <a:t>://</a:t>
            </a:r>
            <a:r>
              <a:rPr lang="pl-PL" b="1" dirty="0" smtClean="0">
                <a:latin typeface="Garamond" panose="02020404030301010803" pitchFamily="18" charset="0"/>
                <a:hlinkClick r:id="rId9"/>
              </a:rPr>
              <a:t>youtu.be/NDlnrUFr3kU</a:t>
            </a:r>
            <a:r>
              <a:rPr lang="uk-UA" b="1" dirty="0" smtClean="0">
                <a:latin typeface="Garamond" panose="02020404030301010803" pitchFamily="18" charset="0"/>
              </a:rPr>
              <a:t> </a:t>
            </a:r>
            <a:r>
              <a:rPr lang="ru-RU" b="1" dirty="0" smtClean="0">
                <a:latin typeface="Garamond" panose="02020404030301010803" pitchFamily="18" charset="0"/>
              </a:rPr>
              <a:t> 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7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753" y="2747509"/>
            <a:ext cx="5130630" cy="40517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6312" y="2747508"/>
            <a:ext cx="6362188" cy="40517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200400" y="524155"/>
            <a:ext cx="8664276" cy="29430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00400" y="585363"/>
            <a:ext cx="8664276" cy="42089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16112" y="-150547"/>
            <a:ext cx="10630218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Вступ. Актуальність дослідження</a:t>
            </a:r>
            <a:endParaRPr lang="ru-RU" sz="26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11188" y="623851"/>
            <a:ext cx="9753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У грудні 2022 р. садибний будинок (палац)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у  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  був   </a:t>
            </a:r>
            <a:r>
              <a:rPr lang="uk-UA" sz="2200" dirty="0" smtClean="0">
                <a:latin typeface="Garamond" panose="02020404030301010803" pitchFamily="18" charset="0"/>
              </a:rPr>
              <a:t>частково знищений   </a:t>
            </a:r>
            <a:r>
              <a:rPr lang="uk-UA" sz="2200" dirty="0" smtClean="0">
                <a:latin typeface="Garamond" panose="02020404030301010803" pitchFamily="18" charset="0"/>
              </a:rPr>
              <a:t>унаслідок   російського обстрілу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 smtClean="0">
                <a:latin typeface="Garamond" panose="02020404030301010803" pitchFamily="18" charset="0"/>
              </a:rPr>
              <a:t>4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r>
              <a:rPr lang="uk-UA" sz="2200" dirty="0" smtClean="0">
                <a:latin typeface="Garamond" panose="02020404030301010803" pitchFamily="18" charset="0"/>
              </a:rPr>
              <a:t>.  Його  руйнування,  як  й </a:t>
            </a:r>
            <a:r>
              <a:rPr lang="uk-UA" sz="2200" dirty="0" smtClean="0">
                <a:latin typeface="Garamond" panose="02020404030301010803" pitchFamily="18" charset="0"/>
              </a:rPr>
              <a:t>нищення інших </a:t>
            </a:r>
            <a:r>
              <a:rPr lang="uk-UA" sz="2200" dirty="0" smtClean="0">
                <a:latin typeface="Garamond" panose="02020404030301010803" pitchFamily="18" charset="0"/>
              </a:rPr>
              <a:t>історико-культурних пам’яток, має на меті </a:t>
            </a:r>
            <a:r>
              <a:rPr lang="uk-UA" sz="2200" dirty="0" smtClean="0">
                <a:latin typeface="Garamond" panose="02020404030301010803" pitchFamily="18" charset="0"/>
              </a:rPr>
              <a:t> позбавити український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41396" y="6197638"/>
            <a:ext cx="5797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4. Руїни садибного будинку (палацу), с. </a:t>
            </a:r>
            <a:r>
              <a:rPr lang="uk-UA" dirty="0" err="1" smtClean="0">
                <a:latin typeface="Garamond" panose="02020404030301010803" pitchFamily="18" charset="0"/>
              </a:rPr>
              <a:t>Прелесне</a:t>
            </a:r>
            <a:r>
              <a:rPr lang="uk-UA" dirty="0" smtClean="0">
                <a:latin typeface="Garamond" panose="02020404030301010803" pitchFamily="18" charset="0"/>
              </a:rPr>
              <a:t>, грудень 2022 р.  </a:t>
            </a:r>
            <a:r>
              <a:rPr lang="en-US" dirty="0" smtClean="0">
                <a:latin typeface="Garamond" panose="02020404030301010803" pitchFamily="18" charset="0"/>
              </a:rPr>
              <a:t>/ </a:t>
            </a:r>
            <a:r>
              <a:rPr lang="uk-UA" dirty="0" smtClean="0">
                <a:latin typeface="Garamond" panose="02020404030301010803" pitchFamily="18" charset="0"/>
              </a:rPr>
              <a:t>Фото Є. </a:t>
            </a:r>
            <a:r>
              <a:rPr lang="uk-UA" dirty="0" err="1" smtClean="0">
                <a:latin typeface="Garamond" panose="02020404030301010803" pitchFamily="18" charset="0"/>
              </a:rPr>
              <a:t>Калугіної</a:t>
            </a:r>
            <a:r>
              <a:rPr lang="uk-UA" dirty="0">
                <a:latin typeface="Garamond" panose="02020404030301010803" pitchFamily="18" charset="0"/>
              </a:rPr>
              <a:t> </a:t>
            </a:r>
            <a:r>
              <a:rPr lang="en-US" dirty="0" smtClean="0">
                <a:latin typeface="Garamond" panose="02020404030301010803" pitchFamily="18" charset="0"/>
              </a:rPr>
              <a:t>[4]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-407800" y="6211669"/>
            <a:ext cx="6222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3. Садибний будинок (палац), </a:t>
            </a:r>
          </a:p>
          <a:p>
            <a:pPr algn="ctr"/>
            <a:r>
              <a:rPr lang="uk-UA" dirty="0" smtClean="0">
                <a:latin typeface="Garamond" panose="02020404030301010803" pitchFamily="18" charset="0"/>
              </a:rPr>
              <a:t>с. </a:t>
            </a:r>
            <a:r>
              <a:rPr lang="uk-UA" dirty="0" err="1" smtClean="0">
                <a:latin typeface="Garamond" panose="02020404030301010803" pitchFamily="18" charset="0"/>
              </a:rPr>
              <a:t>Прелесне</a:t>
            </a:r>
            <a:r>
              <a:rPr lang="uk-UA" dirty="0" smtClean="0">
                <a:latin typeface="Garamond" panose="02020404030301010803" pitchFamily="18" charset="0"/>
              </a:rPr>
              <a:t>, 2017 р.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 smtClean="0">
                <a:latin typeface="Garamond" panose="02020404030301010803" pitchFamily="18" charset="0"/>
              </a:rPr>
              <a:t>10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  <p:pic>
        <p:nvPicPr>
          <p:cNvPr id="2052" name="Picture 4" descr="Нет описания фото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37" y="2889435"/>
            <a:ext cx="5919721" cy="33298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nt08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2"/>
          <a:stretch/>
        </p:blipFill>
        <p:spPr bwMode="auto">
          <a:xfrm>
            <a:off x="274753" y="2925636"/>
            <a:ext cx="4566522" cy="329364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76" r="100000">
                        <a14:foregroundMark x1="7770" y1="36806" x2="29730" y2="10417"/>
                        <a14:foregroundMark x1="16892" y1="56944" x2="26014" y2="27778"/>
                        <a14:foregroundMark x1="23986" y1="12847" x2="86486" y2="69444"/>
                        <a14:foregroundMark x1="52703" y1="93056" x2="50338" y2="2778"/>
                        <a14:foregroundMark x1="7432" y1="58681" x2="90541" y2="37847"/>
                        <a14:foregroundMark x1="10811" y1="68750" x2="88514" y2="29861"/>
                        <a14:foregroundMark x1="66216" y1="7292" x2="33108" y2="90278"/>
                        <a14:foregroundMark x1="36486" y1="7986" x2="68581" y2="88889"/>
                        <a14:foregroundMark x1="6081" y1="50000" x2="81757" y2="17708"/>
                        <a14:foregroundMark x1="18243" y1="16667" x2="33108" y2="31944"/>
                        <a14:foregroundMark x1="47973" y1="94097" x2="46959" y2="75000"/>
                        <a14:foregroundMark x1="40203" y1="91667" x2="40203" y2="91667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64" y="50053"/>
            <a:ext cx="1741971" cy="169489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4753" y="1652608"/>
            <a:ext cx="116164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народ </a:t>
            </a:r>
            <a:r>
              <a:rPr lang="uk-UA" sz="2200" dirty="0" smtClean="0">
                <a:latin typeface="Garamond" panose="02020404030301010803" pitchFamily="18" charset="0"/>
              </a:rPr>
              <a:t>національної ідентичності та культурного простору. Запобігти подальшим втратам можна за допомогою фіксації та поширення інформації про цей злочин російського агресора, про історико-культурну цінність знищеної ним пам’ятки.</a:t>
            </a:r>
            <a:endParaRPr lang="uk-UA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единительная линия 33"/>
          <p:cNvCxnSpPr/>
          <p:nvPr/>
        </p:nvCxnSpPr>
        <p:spPr>
          <a:xfrm flipV="1">
            <a:off x="155603" y="2366682"/>
            <a:ext cx="3023402" cy="1534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155605" y="1215083"/>
            <a:ext cx="3023400" cy="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0" b="100000" l="9929" r="89835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4" y="3952"/>
            <a:ext cx="3126161" cy="24684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9005" y="830363"/>
            <a:ext cx="8620356" cy="110799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Мета дослідження</a:t>
            </a:r>
            <a:r>
              <a:rPr lang="uk-UA" sz="2200" b="1" dirty="0" smtClean="0">
                <a:latin typeface="Garamond" panose="02020404030301010803" pitchFamily="18" charset="0"/>
              </a:rPr>
              <a:t>: </a:t>
            </a:r>
            <a:r>
              <a:rPr lang="uk-UA" sz="2200" dirty="0" smtClean="0">
                <a:latin typeface="Garamond" panose="02020404030301010803" pitchFamily="18" charset="0"/>
              </a:rPr>
              <a:t>визначити архітектурно-композиційні, стильові особливості садибного будинку </a:t>
            </a:r>
            <a:r>
              <a:rPr lang="uk-UA" sz="2200" noProof="1" smtClean="0">
                <a:latin typeface="Garamond" panose="02020404030301010803" pitchFamily="18" charset="0"/>
              </a:rPr>
              <a:t>Бантишів у с. Прелесне Донецької області першої половини ХІХ ст.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423" y="2151238"/>
            <a:ext cx="1513808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Завдання: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179005" y="611694"/>
            <a:ext cx="8621486" cy="2466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179005" y="678637"/>
            <a:ext cx="8620357" cy="20306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35231" y="-128165"/>
            <a:ext cx="106302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Вступ. Мета та завдання, об’єкт і предмет дослідження</a:t>
            </a:r>
            <a:endParaRPr lang="ru-RU" sz="26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79005" y="2072530"/>
            <a:ext cx="8620356" cy="73866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1.Встановити стан наукового вивчення теми, методологічні засади дослідження.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2737" y="2910457"/>
            <a:ext cx="11420540" cy="73866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2.Проаналізувати історичні передумови формування </a:t>
            </a:r>
            <a:r>
              <a:rPr lang="uk-UA" sz="2100" dirty="0" err="1" smtClean="0">
                <a:latin typeface="Garamond" panose="02020404030301010803" pitchFamily="18" charset="0"/>
              </a:rPr>
              <a:t>садибно</a:t>
            </a:r>
            <a:r>
              <a:rPr lang="uk-UA" sz="2100" dirty="0" smtClean="0">
                <a:latin typeface="Garamond" panose="02020404030301010803" pitchFamily="18" charset="0"/>
              </a:rPr>
              <a:t>-паркового </a:t>
            </a:r>
            <a:r>
              <a:rPr lang="uk-UA" sz="2100" noProof="1" smtClean="0">
                <a:latin typeface="Garamond" panose="02020404030301010803" pitchFamily="18" charset="0"/>
              </a:rPr>
              <a:t>комплексу Бантишів у                                 с. Прелесне на півдні Слобожанщини.</a:t>
            </a:r>
            <a:endParaRPr lang="uk-UA" sz="2100" noProof="1">
              <a:latin typeface="Garamond" panose="020204040303010108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8822" y="3742667"/>
            <a:ext cx="11420540" cy="73866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3.Виявити </a:t>
            </a:r>
            <a:r>
              <a:rPr lang="uk-UA" sz="2100" dirty="0">
                <a:latin typeface="Garamond" panose="02020404030301010803" pitchFamily="18" charset="0"/>
              </a:rPr>
              <a:t>архітектурні особливості </a:t>
            </a:r>
            <a:r>
              <a:rPr lang="uk-UA" sz="2100" noProof="1" smtClean="0">
                <a:latin typeface="Garamond" panose="02020404030301010803" pitchFamily="18" charset="0"/>
              </a:rPr>
              <a:t>садибного</a:t>
            </a:r>
            <a:r>
              <a:rPr lang="uk-UA" sz="2100" dirty="0" smtClean="0">
                <a:latin typeface="Garamond" panose="02020404030301010803" pitchFamily="18" charset="0"/>
              </a:rPr>
              <a:t> </a:t>
            </a:r>
            <a:r>
              <a:rPr lang="uk-UA" sz="2100" noProof="1" smtClean="0">
                <a:latin typeface="Garamond" panose="02020404030301010803" pitchFamily="18" charset="0"/>
              </a:rPr>
              <a:t>будинку Бантишів за допомогою методики дослідження архітектури класицистичних палацово-паркових комплексів О. Хороші</a:t>
            </a:r>
            <a:r>
              <a:rPr lang="uk-UA" sz="2100" dirty="0" smtClean="0">
                <a:latin typeface="Garamond" panose="02020404030301010803" pitchFamily="18" charset="0"/>
              </a:rPr>
              <a:t>.</a:t>
            </a:r>
            <a:endParaRPr lang="uk-UA" sz="2100" dirty="0">
              <a:latin typeface="Garamond" panose="020204040303010108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8822" y="4574877"/>
            <a:ext cx="11420540" cy="73866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100" dirty="0" smtClean="0">
                <a:latin typeface="Garamond" panose="02020404030301010803" pitchFamily="18" charset="0"/>
              </a:rPr>
              <a:t>4.Висвітлити </a:t>
            </a:r>
            <a:r>
              <a:rPr lang="uk-UA" sz="2100" dirty="0">
                <a:latin typeface="Garamond" panose="02020404030301010803" pitchFamily="18" charset="0"/>
              </a:rPr>
              <a:t>проблеми збереження історико-культурних пам’яток у районах бойових (військових) дій. 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74812" y="1215083"/>
            <a:ext cx="0" cy="372980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36775" y="4951534"/>
            <a:ext cx="210670" cy="85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200104" y="4032490"/>
            <a:ext cx="172633" cy="66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4" idx="1"/>
          </p:cNvCxnSpPr>
          <p:nvPr/>
        </p:nvCxnSpPr>
        <p:spPr>
          <a:xfrm flipH="1">
            <a:off x="187935" y="3279789"/>
            <a:ext cx="184802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Загнутый угол 45"/>
          <p:cNvSpPr/>
          <p:nvPr/>
        </p:nvSpPr>
        <p:spPr>
          <a:xfrm>
            <a:off x="378822" y="5471913"/>
            <a:ext cx="5510990" cy="1224722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78822" y="5520607"/>
            <a:ext cx="52420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Об’єкт дослідження: </a:t>
            </a:r>
            <a:r>
              <a:rPr lang="uk-UA" sz="2200" dirty="0" smtClean="0">
                <a:latin typeface="Garamond" panose="02020404030301010803" pitchFamily="18" charset="0"/>
              </a:rPr>
              <a:t>класицистичні садибні комплекси, збудовані на території України у </a:t>
            </a:r>
            <a:r>
              <a:rPr lang="en-US" sz="2200" dirty="0" smtClean="0">
                <a:latin typeface="Garamond" panose="02020404030301010803" pitchFamily="18" charset="0"/>
              </a:rPr>
              <a:t>XVIII – XIX </a:t>
            </a:r>
            <a:r>
              <a:rPr lang="uk-UA" sz="2200" dirty="0" smtClean="0">
                <a:latin typeface="Garamond" panose="02020404030301010803" pitchFamily="18" charset="0"/>
              </a:rPr>
              <a:t>ст.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48" name="Загнутый угол 47"/>
          <p:cNvSpPr/>
          <p:nvPr/>
        </p:nvSpPr>
        <p:spPr>
          <a:xfrm>
            <a:off x="6239551" y="5473059"/>
            <a:ext cx="5510990" cy="1224722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374021" y="5457426"/>
            <a:ext cx="52420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Предмет дослідження: </a:t>
            </a:r>
            <a:r>
              <a:rPr lang="uk-UA" sz="2000" dirty="0" smtClean="0">
                <a:latin typeface="Garamond" panose="02020404030301010803" pitchFamily="18" charset="0"/>
              </a:rPr>
              <a:t>архітектурно-композиційні, стилістичні характеристики садибного </a:t>
            </a:r>
            <a:r>
              <a:rPr lang="uk-UA" sz="2000" noProof="1" smtClean="0">
                <a:latin typeface="Garamond" panose="02020404030301010803" pitchFamily="18" charset="0"/>
              </a:rPr>
              <a:t>будинку Бантишів у с.Прелесне першої половини ХІХ ст.</a:t>
            </a:r>
            <a:endParaRPr lang="uk-UA" sz="2000" noProof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1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3179005" y="611694"/>
            <a:ext cx="8621486" cy="2466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179005" y="678637"/>
            <a:ext cx="8620357" cy="20306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14945" y="-112847"/>
            <a:ext cx="10630218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1. Стан наукового вивчення теми</a:t>
            </a:r>
            <a:endParaRPr lang="ru-RU" sz="26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нутый угол 45"/>
          <p:cNvSpPr/>
          <p:nvPr/>
        </p:nvSpPr>
        <p:spPr>
          <a:xfrm>
            <a:off x="6241773" y="3359468"/>
            <a:ext cx="5557589" cy="1443358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Загнутый угол 47"/>
          <p:cNvSpPr/>
          <p:nvPr/>
        </p:nvSpPr>
        <p:spPr>
          <a:xfrm>
            <a:off x="378823" y="3359467"/>
            <a:ext cx="5664168" cy="1443358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378822" y="2606908"/>
            <a:ext cx="5242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Наукові праці, присвячені садибно-парковій архітектурі України доби класицизму</a:t>
            </a:r>
            <a:endParaRPr lang="uk-UA" sz="21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78822" y="165447"/>
            <a:ext cx="1964045" cy="1828853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781" l="2410" r="951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854" y="317354"/>
            <a:ext cx="1185680" cy="169280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522566" y="839874"/>
            <a:ext cx="94061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Історія  будівництва   </a:t>
            </a:r>
            <a:r>
              <a:rPr lang="uk-UA" sz="2200" dirty="0" err="1" smtClean="0">
                <a:latin typeface="Garamond" panose="02020404030301010803" pitchFamily="18" charset="0"/>
              </a:rPr>
              <a:t>садибно</a:t>
            </a:r>
            <a:r>
              <a:rPr lang="uk-UA" sz="2200" dirty="0" smtClean="0">
                <a:latin typeface="Garamond" panose="02020404030301010803" pitchFamily="18" charset="0"/>
              </a:rPr>
              <a:t>-паркових  комплексів  ХІХ ст</a:t>
            </a:r>
            <a:r>
              <a:rPr lang="uk-UA" sz="2200" dirty="0">
                <a:latin typeface="Garamond" panose="02020404030301010803" pitchFamily="18" charset="0"/>
              </a:rPr>
              <a:t>. </a:t>
            </a:r>
            <a:r>
              <a:rPr lang="uk-UA" sz="2200" dirty="0" smtClean="0">
                <a:latin typeface="Garamond" panose="02020404030301010803" pitchFamily="18" charset="0"/>
              </a:rPr>
              <a:t> та   їхні   </a:t>
            </a:r>
            <a:r>
              <a:rPr lang="uk-UA" sz="2200" dirty="0" smtClean="0">
                <a:latin typeface="Garamond" panose="02020404030301010803" pitchFamily="18" charset="0"/>
              </a:rPr>
              <a:t>стильові особливості </a:t>
            </a:r>
            <a:r>
              <a:rPr lang="uk-UA" sz="2200" dirty="0" smtClean="0">
                <a:latin typeface="Garamond" panose="02020404030301010803" pitchFamily="18" charset="0"/>
              </a:rPr>
              <a:t>розкрито у виданнях </a:t>
            </a:r>
            <a:r>
              <a:rPr lang="uk-UA" sz="2200" dirty="0">
                <a:latin typeface="Garamond" panose="02020404030301010803" pitchFamily="18" charset="0"/>
              </a:rPr>
              <a:t>«Нариси історії архітектури Української РСР</a:t>
            </a:r>
            <a:r>
              <a:rPr lang="uk-UA" sz="2200" dirty="0" smtClean="0">
                <a:latin typeface="Garamond" panose="02020404030301010803" pitchFamily="18" charset="0"/>
              </a:rPr>
              <a:t>» (</a:t>
            </a:r>
            <a:r>
              <a:rPr lang="uk-UA" sz="2200" dirty="0" err="1" smtClean="0">
                <a:latin typeface="Garamond" panose="02020404030301010803" pitchFamily="18" charset="0"/>
              </a:rPr>
              <a:t>авт</a:t>
            </a:r>
            <a:r>
              <a:rPr lang="uk-UA" sz="2200" dirty="0" smtClean="0">
                <a:latin typeface="Garamond" panose="02020404030301010803" pitchFamily="18" charset="0"/>
              </a:rPr>
              <a:t>. </a:t>
            </a:r>
            <a:r>
              <a:rPr lang="uk-UA" sz="2200" dirty="0" err="1">
                <a:latin typeface="Garamond" panose="02020404030301010803" pitchFamily="18" charset="0"/>
              </a:rPr>
              <a:t>к</a:t>
            </a:r>
            <a:r>
              <a:rPr lang="uk-UA" sz="2200" dirty="0" err="1" smtClean="0">
                <a:latin typeface="Garamond" panose="02020404030301010803" pitchFamily="18" charset="0"/>
              </a:rPr>
              <a:t>ол</a:t>
            </a:r>
            <a:r>
              <a:rPr lang="uk-UA" sz="2200" dirty="0" smtClean="0">
                <a:latin typeface="Garamond" panose="02020404030301010803" pitchFamily="18" charset="0"/>
              </a:rPr>
              <a:t>. під кер. </a:t>
            </a:r>
            <a:r>
              <a:rPr lang="uk-UA" sz="2200" dirty="0" smtClean="0">
                <a:latin typeface="Garamond" panose="02020404030301010803" pitchFamily="18" charset="0"/>
              </a:rPr>
              <a:t> В</a:t>
            </a:r>
            <a:r>
              <a:rPr lang="uk-UA" sz="2200" dirty="0" smtClean="0">
                <a:latin typeface="Garamond" panose="02020404030301010803" pitchFamily="18" charset="0"/>
              </a:rPr>
              <a:t>. Заболотного, </a:t>
            </a:r>
            <a:r>
              <a:rPr lang="uk-UA" sz="2200" dirty="0" smtClean="0">
                <a:latin typeface="Garamond" panose="02020404030301010803" pitchFamily="18" charset="0"/>
              </a:rPr>
              <a:t> 1957 </a:t>
            </a:r>
            <a:r>
              <a:rPr lang="uk-UA" sz="2200" dirty="0" smtClean="0">
                <a:latin typeface="Garamond" panose="02020404030301010803" pitchFamily="18" charset="0"/>
              </a:rPr>
              <a:t>р</a:t>
            </a:r>
            <a:r>
              <a:rPr lang="uk-UA" sz="2200" dirty="0" smtClean="0">
                <a:latin typeface="Garamond" panose="02020404030301010803" pitchFamily="18" charset="0"/>
              </a:rPr>
              <a:t>.),   </a:t>
            </a:r>
            <a:r>
              <a:rPr lang="uk-UA" sz="2200" dirty="0" smtClean="0">
                <a:latin typeface="Garamond" panose="02020404030301010803" pitchFamily="18" charset="0"/>
              </a:rPr>
              <a:t>«Українська </a:t>
            </a:r>
            <a:r>
              <a:rPr lang="uk-UA" sz="2200" dirty="0" smtClean="0">
                <a:latin typeface="Garamond" panose="02020404030301010803" pitchFamily="18" charset="0"/>
              </a:rPr>
              <a:t> садибна  архітектура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8822" y="2232919"/>
            <a:ext cx="3588806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Новітній етап досліджень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366855" y="2585238"/>
            <a:ext cx="5242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Історико-краєзнавчі розвідки про участь роду Бантишів у засвоєнні півдня Слобожанщини</a:t>
            </a:r>
            <a:endParaRPr lang="uk-UA" sz="21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5083" y="3388648"/>
            <a:ext cx="54918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b="1" spc="-20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Леонтьєв Д.: </a:t>
            </a:r>
            <a:r>
              <a:rPr lang="uk-UA" sz="2100" spc="-20" dirty="0" smtClean="0">
                <a:latin typeface="Garamond" panose="02020404030301010803" pitchFamily="18" charset="0"/>
              </a:rPr>
              <a:t>у другій чверті</a:t>
            </a:r>
            <a:r>
              <a:rPr lang="en-US" sz="2100" spc="-20" dirty="0" smtClean="0">
                <a:latin typeface="Garamond" panose="02020404030301010803" pitchFamily="18" charset="0"/>
              </a:rPr>
              <a:t> XIX </a:t>
            </a:r>
            <a:r>
              <a:rPr lang="uk-UA" sz="2100" spc="-20" dirty="0" smtClean="0">
                <a:latin typeface="Garamond" panose="02020404030301010803" pitchFamily="18" charset="0"/>
              </a:rPr>
              <a:t>ст. встановлюються канони зрілого класицизму (пропорційність і лаконізм геометричних форм, стриманий декор) </a:t>
            </a:r>
            <a:r>
              <a:rPr lang="en-US" sz="2100" spc="-20" dirty="0" smtClean="0">
                <a:latin typeface="Garamond" panose="02020404030301010803" pitchFamily="18" charset="0"/>
              </a:rPr>
              <a:t>[3</a:t>
            </a:r>
            <a:r>
              <a:rPr lang="uk-UA" sz="2100" spc="-20" dirty="0" smtClean="0">
                <a:latin typeface="Garamond" panose="02020404030301010803" pitchFamily="18" charset="0"/>
              </a:rPr>
              <a:t>, </a:t>
            </a:r>
            <a:r>
              <a:rPr lang="en-US" sz="2100" spc="-20" dirty="0" smtClean="0">
                <a:latin typeface="Garamond" panose="02020404030301010803" pitchFamily="18" charset="0"/>
              </a:rPr>
              <a:t>c</a:t>
            </a:r>
            <a:r>
              <a:rPr lang="uk-UA" sz="2100" spc="-20" dirty="0" smtClean="0">
                <a:latin typeface="Garamond" panose="02020404030301010803" pitchFamily="18" charset="0"/>
              </a:rPr>
              <a:t>. 178</a:t>
            </a:r>
            <a:r>
              <a:rPr lang="en-US" sz="2100" spc="-20" dirty="0" smtClean="0">
                <a:latin typeface="Garamond" panose="02020404030301010803" pitchFamily="18" charset="0"/>
              </a:rPr>
              <a:t>]</a:t>
            </a:r>
            <a:endParaRPr lang="uk-UA" sz="2100" spc="-20" dirty="0">
              <a:latin typeface="Garamond" panose="02020404030301010803" pitchFamily="18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378822" y="4995411"/>
            <a:ext cx="5664169" cy="1633885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45083" y="5069265"/>
            <a:ext cx="54918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b="1" spc="-20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Хороша О.: </a:t>
            </a:r>
            <a:r>
              <a:rPr lang="uk-UA" sz="2100" spc="-20" dirty="0" smtClean="0">
                <a:latin typeface="Garamond" panose="02020404030301010803" pitchFamily="18" charset="0"/>
              </a:rPr>
              <a:t>характерними рисами садибного будинку пізнього класицизму були чітка осьова симетрія, головний акцент </a:t>
            </a:r>
            <a:r>
              <a:rPr lang="ru-RU" sz="2100" spc="-20" dirty="0" smtClean="0">
                <a:latin typeface="Garamond" panose="02020404030301010803" pitchFamily="18" charset="0"/>
              </a:rPr>
              <a:t>на </a:t>
            </a:r>
            <a:r>
              <a:rPr lang="uk-UA" sz="2100" spc="-20" dirty="0" smtClean="0">
                <a:latin typeface="Garamond" panose="02020404030301010803" pitchFamily="18" charset="0"/>
              </a:rPr>
              <a:t>античний</a:t>
            </a:r>
            <a:r>
              <a:rPr lang="ru-RU" sz="2100" spc="-20" dirty="0" smtClean="0">
                <a:latin typeface="Garamond" panose="02020404030301010803" pitchFamily="18" charset="0"/>
              </a:rPr>
              <a:t> </a:t>
            </a:r>
            <a:r>
              <a:rPr lang="ru-RU" sz="2100" spc="-20" dirty="0">
                <a:latin typeface="Garamond" panose="02020404030301010803" pitchFamily="18" charset="0"/>
              </a:rPr>
              <a:t>портик на </a:t>
            </a:r>
            <a:r>
              <a:rPr lang="uk-UA" sz="2100" spc="-20" dirty="0" smtClean="0">
                <a:latin typeface="Garamond" panose="02020404030301010803" pitchFamily="18" charset="0"/>
              </a:rPr>
              <a:t>фасаді</a:t>
            </a:r>
            <a:r>
              <a:rPr lang="ru-RU" sz="2100" spc="-20" dirty="0" smtClean="0">
                <a:latin typeface="Garamond" panose="02020404030301010803" pitchFamily="18" charset="0"/>
              </a:rPr>
              <a:t> </a:t>
            </a:r>
            <a:r>
              <a:rPr lang="en-US" sz="2100" spc="-20" dirty="0" smtClean="0">
                <a:latin typeface="Garamond" panose="02020404030301010803" pitchFamily="18" charset="0"/>
              </a:rPr>
              <a:t>[</a:t>
            </a:r>
            <a:r>
              <a:rPr lang="uk-UA" sz="2100" spc="-20" dirty="0" smtClean="0">
                <a:latin typeface="Garamond" panose="02020404030301010803" pitchFamily="18" charset="0"/>
              </a:rPr>
              <a:t>11, </a:t>
            </a:r>
            <a:r>
              <a:rPr lang="en-US" sz="2100" spc="-20" dirty="0" smtClean="0">
                <a:latin typeface="Garamond" panose="02020404030301010803" pitchFamily="18" charset="0"/>
              </a:rPr>
              <a:t>c</a:t>
            </a:r>
            <a:r>
              <a:rPr lang="uk-UA" sz="2100" spc="-20" dirty="0" smtClean="0">
                <a:latin typeface="Garamond" panose="02020404030301010803" pitchFamily="18" charset="0"/>
              </a:rPr>
              <a:t>. 186</a:t>
            </a:r>
            <a:r>
              <a:rPr lang="en-US" sz="2100" spc="-20" dirty="0" smtClean="0">
                <a:latin typeface="Garamond" panose="02020404030301010803" pitchFamily="18" charset="0"/>
              </a:rPr>
              <a:t>]</a:t>
            </a:r>
            <a:endParaRPr lang="uk-UA" sz="2100" spc="-20" dirty="0">
              <a:latin typeface="Garamond" panose="02020404030301010803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308034" y="3384070"/>
            <a:ext cx="5300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b="1" spc="-20" noProof="1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Кочергін І.: </a:t>
            </a:r>
            <a:r>
              <a:rPr lang="uk-UA" sz="2100" spc="-20" noProof="1" smtClean="0">
                <a:latin typeface="Garamond" panose="02020404030301010803" pitchFamily="18" charset="0"/>
              </a:rPr>
              <a:t>нащадок молдавського боярського роду Василь Васильович Бантиш (1740-1812) оселився на півдні Слобожанщини, де став заст. воєводи Торської </a:t>
            </a:r>
            <a:r>
              <a:rPr lang="uk-UA" sz="2100" spc="-20" dirty="0" smtClean="0">
                <a:latin typeface="Garamond" panose="02020404030301010803" pitchFamily="18" charset="0"/>
              </a:rPr>
              <a:t>фортеці </a:t>
            </a:r>
            <a:r>
              <a:rPr lang="en-US" sz="2100" spc="-20" dirty="0" smtClean="0">
                <a:latin typeface="Garamond" panose="02020404030301010803" pitchFamily="18" charset="0"/>
              </a:rPr>
              <a:t>[</a:t>
            </a:r>
            <a:r>
              <a:rPr lang="uk-UA" sz="2100" spc="-20" dirty="0" smtClean="0">
                <a:latin typeface="Garamond" panose="02020404030301010803" pitchFamily="18" charset="0"/>
              </a:rPr>
              <a:t>2, </a:t>
            </a:r>
            <a:r>
              <a:rPr lang="en-US" sz="2100" spc="-20" dirty="0" smtClean="0">
                <a:latin typeface="Garamond" panose="02020404030301010803" pitchFamily="18" charset="0"/>
              </a:rPr>
              <a:t>c</a:t>
            </a:r>
            <a:r>
              <a:rPr lang="uk-UA" sz="2100" spc="-20" dirty="0" smtClean="0">
                <a:latin typeface="Garamond" panose="02020404030301010803" pitchFamily="18" charset="0"/>
              </a:rPr>
              <a:t>. 16</a:t>
            </a:r>
            <a:r>
              <a:rPr lang="en-US" sz="2100" spc="-20" dirty="0" smtClean="0">
                <a:latin typeface="Garamond" panose="02020404030301010803" pitchFamily="18" charset="0"/>
              </a:rPr>
              <a:t>]</a:t>
            </a:r>
            <a:endParaRPr lang="uk-UA" sz="2100" spc="-20" dirty="0">
              <a:latin typeface="Garamond" panose="02020404030301010803" pitchFamily="18" charset="0"/>
            </a:endParaRPr>
          </a:p>
        </p:txBody>
      </p:sp>
      <p:sp>
        <p:nvSpPr>
          <p:cNvPr id="33" name="Загнутый угол 32"/>
          <p:cNvSpPr/>
          <p:nvPr/>
        </p:nvSpPr>
        <p:spPr>
          <a:xfrm>
            <a:off x="6259952" y="4995412"/>
            <a:ext cx="5557589" cy="1633885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308034" y="4921137"/>
            <a:ext cx="530087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b="1" spc="-20" noProof="1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Тригуб В.: </a:t>
            </a:r>
            <a:r>
              <a:rPr lang="uk-UA" sz="2100" spc="-20" noProof="1" smtClean="0">
                <a:latin typeface="Garamond" panose="02020404030301010803" pitchFamily="18" charset="0"/>
              </a:rPr>
              <a:t>архітектурний комплекс садиби Бантиша – «культурний Батурин» Донеччини, який почав руйнуватися за радянські часи під час розміщення в ньому санаторію, згодом – табору, і заслуговую на музеєфікацію </a:t>
            </a:r>
            <a:r>
              <a:rPr lang="en-US" sz="2100" spc="-20" dirty="0" smtClean="0">
                <a:latin typeface="Garamond" panose="02020404030301010803" pitchFamily="18" charset="0"/>
              </a:rPr>
              <a:t>[</a:t>
            </a:r>
            <a:r>
              <a:rPr lang="uk-UA" sz="2100" spc="-20" dirty="0" smtClean="0">
                <a:latin typeface="Garamond" panose="02020404030301010803" pitchFamily="18" charset="0"/>
              </a:rPr>
              <a:t>10</a:t>
            </a:r>
            <a:r>
              <a:rPr lang="en-US" sz="2100" spc="-20" dirty="0" smtClean="0">
                <a:latin typeface="Garamond" panose="02020404030301010803" pitchFamily="18" charset="0"/>
              </a:rPr>
              <a:t>]</a:t>
            </a:r>
            <a:endParaRPr lang="uk-UA" sz="2100" spc="-20" dirty="0">
              <a:latin typeface="Garamond" panose="02020404030301010803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49740" y="1890235"/>
            <a:ext cx="112413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другої </a:t>
            </a:r>
            <a:r>
              <a:rPr lang="uk-UA" sz="2200" dirty="0" smtClean="0">
                <a:latin typeface="Garamond" panose="02020404030301010803" pitchFamily="18" charset="0"/>
              </a:rPr>
              <a:t>половини – першої третини ХІХ ст.» (</a:t>
            </a:r>
            <a:r>
              <a:rPr lang="uk-UA" sz="2200" noProof="1" smtClean="0">
                <a:latin typeface="Garamond" panose="02020404030301010803" pitchFamily="18" charset="0"/>
              </a:rPr>
              <a:t>авт</a:t>
            </a:r>
            <a:r>
              <a:rPr lang="uk-UA" sz="2200" dirty="0" smtClean="0">
                <a:latin typeface="Garamond" panose="02020404030301010803" pitchFamily="18" charset="0"/>
              </a:rPr>
              <a:t>. - </a:t>
            </a:r>
            <a:r>
              <a:rPr lang="uk-UA" sz="2200" noProof="1" smtClean="0">
                <a:latin typeface="Garamond" panose="02020404030301010803" pitchFamily="18" charset="0"/>
              </a:rPr>
              <a:t>В.Тимофієнко, В.Єрошев</a:t>
            </a:r>
            <a:r>
              <a:rPr lang="ru-RU" sz="2200" dirty="0" smtClean="0">
                <a:latin typeface="Garamond" panose="02020404030301010803" pitchFamily="18" charset="0"/>
              </a:rPr>
              <a:t>, 1993 р.) та </a:t>
            </a:r>
            <a:r>
              <a:rPr lang="ru-RU" sz="2200" dirty="0" err="1" smtClean="0">
                <a:latin typeface="Garamond" panose="02020404030301010803" pitchFamily="18" charset="0"/>
              </a:rPr>
              <a:t>ін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endParaRPr lang="uk-UA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675386" y="590047"/>
            <a:ext cx="9125105" cy="24113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676515" y="660300"/>
            <a:ext cx="9123976" cy="29464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97531" y="-80804"/>
            <a:ext cx="10630218" cy="61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5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1. Джерельна база та методологічні засади дослідження</a:t>
            </a:r>
            <a:endParaRPr lang="ru-RU" sz="25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59924" y="235701"/>
            <a:ext cx="1899521" cy="1828853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87344" y="839874"/>
            <a:ext cx="112426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0" algn="just"/>
            <a:r>
              <a:rPr lang="uk-UA" sz="2200" dirty="0" smtClean="0">
                <a:latin typeface="Garamond" panose="02020404030301010803" pitchFamily="18" charset="0"/>
              </a:rPr>
              <a:t> Специфіка дослідження обумовлена відсутніст</a:t>
            </a:r>
            <a:r>
              <a:rPr lang="uk-UA" sz="2200" dirty="0">
                <a:latin typeface="Garamond" panose="02020404030301010803" pitchFamily="18" charset="0"/>
              </a:rPr>
              <a:t>ю</a:t>
            </a:r>
            <a:r>
              <a:rPr lang="uk-UA" sz="2200" dirty="0" smtClean="0">
                <a:latin typeface="Garamond" panose="02020404030301010803" pitchFamily="18" charset="0"/>
              </a:rPr>
              <a:t>:</a:t>
            </a:r>
          </a:p>
          <a:p>
            <a:pPr indent="1800000" algn="just"/>
            <a:r>
              <a:rPr lang="uk-UA" sz="2200" dirty="0" smtClean="0">
                <a:latin typeface="Garamond" panose="02020404030301010803" pitchFamily="18" charset="0"/>
              </a:rPr>
              <a:t>- наукових   праць    про     архітектурно-композиційні    та    стильові    </a:t>
            </a:r>
            <a:r>
              <a:rPr lang="uk-UA" sz="2200" noProof="1" smtClean="0">
                <a:latin typeface="Garamond" panose="02020404030301010803" pitchFamily="18" charset="0"/>
              </a:rPr>
              <a:t>особли-</a:t>
            </a:r>
          </a:p>
          <a:p>
            <a:pPr indent="1800000" algn="just"/>
            <a:r>
              <a:rPr lang="uk-UA" sz="2200" noProof="1" smtClean="0">
                <a:latin typeface="Garamond" panose="02020404030301010803" pitchFamily="18" charset="0"/>
              </a:rPr>
              <a:t>вості</a:t>
            </a:r>
            <a:r>
              <a:rPr lang="uk-UA" sz="2200" dirty="0" smtClean="0">
                <a:latin typeface="Garamond" panose="02020404030301010803" pitchFamily="18" charset="0"/>
              </a:rPr>
              <a:t> </a:t>
            </a:r>
            <a:r>
              <a:rPr lang="uk-UA" sz="2200" noProof="1" smtClean="0">
                <a:latin typeface="Garamond" panose="02020404030301010803" pitchFamily="18" charset="0"/>
              </a:rPr>
              <a:t>садибно-паркового</a:t>
            </a:r>
            <a:r>
              <a:rPr lang="uk-UA" sz="2200" dirty="0" smtClean="0">
                <a:latin typeface="Garamond" panose="02020404030301010803" pitchFamily="18" charset="0"/>
              </a:rPr>
              <a:t> комплексу </a:t>
            </a:r>
            <a:r>
              <a:rPr lang="uk-UA" sz="2200" noProof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у с. </a:t>
            </a:r>
            <a:r>
              <a:rPr lang="uk-UA" sz="2200" noProof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Донецької області;</a:t>
            </a:r>
            <a:endParaRPr lang="uk-UA" sz="2200" dirty="0">
              <a:latin typeface="Garamond" panose="02020404030301010803" pitchFamily="18" charset="0"/>
            </a:endParaRPr>
          </a:p>
          <a:p>
            <a:pPr indent="1800000" algn="just"/>
            <a:r>
              <a:rPr lang="uk-UA" sz="2200" dirty="0" smtClean="0">
                <a:latin typeface="Garamond" panose="02020404030301010803" pitchFamily="18" charset="0"/>
              </a:rPr>
              <a:t>-архівних </a:t>
            </a:r>
            <a:r>
              <a:rPr lang="uk-UA" sz="2200" dirty="0">
                <a:latin typeface="Garamond" panose="02020404030301010803" pitchFamily="18" charset="0"/>
              </a:rPr>
              <a:t>матеріалів </a:t>
            </a:r>
            <a:r>
              <a:rPr lang="uk-UA" sz="2200" dirty="0" smtClean="0">
                <a:latin typeface="Garamond" panose="02020404030301010803" pitchFamily="18" charset="0"/>
              </a:rPr>
              <a:t>(унаслідок суспільно-політичних </a:t>
            </a:r>
            <a:r>
              <a:rPr lang="uk-UA" sz="2200" dirty="0">
                <a:latin typeface="Garamond" panose="02020404030301010803" pitchFamily="18" charset="0"/>
              </a:rPr>
              <a:t>змін на території </a:t>
            </a:r>
            <a:r>
              <a:rPr lang="uk-UA" sz="2200" dirty="0" smtClean="0">
                <a:latin typeface="Garamond" panose="02020404030301010803" pitchFamily="18" charset="0"/>
              </a:rPr>
              <a:t>Донеччини у ХХ – на початку ХХІ ст.) і доступу на територію садиби </a:t>
            </a:r>
            <a:r>
              <a:rPr lang="uk-UA" sz="2200" noProof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.</a:t>
            </a:r>
            <a:r>
              <a:rPr lang="ru-RU" sz="2200" dirty="0" smtClean="0">
                <a:latin typeface="Garamond" panose="02020404030301010803" pitchFamily="18" charset="0"/>
              </a:rPr>
              <a:t> 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8047" y="3372416"/>
            <a:ext cx="5644871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Методологічні засади дослідження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68046" y="2585133"/>
            <a:ext cx="112619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spc="-20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Джерельна база: </a:t>
            </a:r>
            <a:r>
              <a:rPr lang="uk-UA" sz="2200" spc="-20" dirty="0" smtClean="0">
                <a:latin typeface="Garamond" panose="02020404030301010803" pitchFamily="18" charset="0"/>
              </a:rPr>
              <a:t>опубліковані фотографії головного фасаду садибного будинку (палацу) </a:t>
            </a:r>
            <a:r>
              <a:rPr lang="uk-UA" sz="2200" spc="-20" noProof="1" smtClean="0">
                <a:latin typeface="Garamond" panose="02020404030301010803" pitchFamily="18" charset="0"/>
              </a:rPr>
              <a:t>Бантишів</a:t>
            </a:r>
            <a:r>
              <a:rPr lang="uk-UA" sz="2200" spc="-20" dirty="0" smtClean="0">
                <a:latin typeface="Garamond" panose="02020404030301010803" pitchFamily="18" charset="0"/>
              </a:rPr>
              <a:t> у с. </a:t>
            </a:r>
            <a:r>
              <a:rPr lang="uk-UA" sz="2200" spc="-20" noProof="1" smtClean="0">
                <a:latin typeface="Garamond" panose="02020404030301010803" pitchFamily="18" charset="0"/>
              </a:rPr>
              <a:t>Прелесне</a:t>
            </a:r>
            <a:r>
              <a:rPr lang="uk-UA" sz="2200" spc="-20" dirty="0" smtClean="0">
                <a:latin typeface="Garamond" panose="02020404030301010803" pitchFamily="18" charset="0"/>
              </a:rPr>
              <a:t> Донецької області </a:t>
            </a:r>
            <a:r>
              <a:rPr lang="en-US" sz="2200" spc="-20" dirty="0" smtClean="0">
                <a:latin typeface="Garamond" panose="02020404030301010803" pitchFamily="18" charset="0"/>
              </a:rPr>
              <a:t>[</a:t>
            </a:r>
            <a:r>
              <a:rPr lang="uk-UA" sz="2200" spc="-20" dirty="0">
                <a:latin typeface="Garamond" panose="02020404030301010803" pitchFamily="18" charset="0"/>
              </a:rPr>
              <a:t>8</a:t>
            </a:r>
            <a:r>
              <a:rPr lang="uk-UA" sz="2200" spc="-20" dirty="0" smtClean="0">
                <a:latin typeface="Garamond" panose="02020404030301010803" pitchFamily="18" charset="0"/>
              </a:rPr>
              <a:t>, 10</a:t>
            </a:r>
            <a:r>
              <a:rPr lang="en-US" sz="2200" spc="-20" dirty="0" smtClean="0">
                <a:latin typeface="Garamond" panose="02020404030301010803" pitchFamily="18" charset="0"/>
              </a:rPr>
              <a:t>]</a:t>
            </a:r>
            <a:r>
              <a:rPr lang="uk-UA" sz="2200" spc="-20" dirty="0" smtClean="0">
                <a:latin typeface="Garamond" panose="02020404030301010803" pitchFamily="18" charset="0"/>
              </a:rPr>
              <a:t>.</a:t>
            </a:r>
            <a:endParaRPr lang="uk-UA" sz="2200" spc="-20" dirty="0">
              <a:latin typeface="Garamond" panose="02020404030301010803" pitchFamily="18" charset="0"/>
            </a:endParaRPr>
          </a:p>
        </p:txBody>
      </p:sp>
      <p:pic>
        <p:nvPicPr>
          <p:cNvPr id="4098" name="Picture 2" descr="Исследование – Бесплатные иконки: бизнес и финансы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46" y="458894"/>
            <a:ext cx="1376586" cy="13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68047" y="3764407"/>
            <a:ext cx="4632251" cy="1785104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Загальнонаукові методи</a:t>
            </a:r>
            <a:r>
              <a:rPr lang="uk-UA" sz="2200" dirty="0" smtClean="0">
                <a:latin typeface="Garamond" panose="02020404030301010803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200" dirty="0" smtClean="0">
                <a:latin typeface="Garamond" panose="02020404030301010803" pitchFamily="18" charset="0"/>
              </a:rPr>
              <a:t>аналіз, синтез,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200" dirty="0" smtClean="0">
                <a:latin typeface="Garamond" panose="02020404030301010803" pitchFamily="18" charset="0"/>
              </a:rPr>
              <a:t>систематизація,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200" dirty="0" smtClean="0">
                <a:latin typeface="Garamond" panose="02020404030301010803" pitchFamily="18" charset="0"/>
              </a:rPr>
              <a:t>класифікація,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200" dirty="0" smtClean="0">
                <a:latin typeface="Garamond" panose="02020404030301010803" pitchFamily="18" charset="0"/>
              </a:rPr>
              <a:t>узагальнення.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44984" y="3782249"/>
            <a:ext cx="7985008" cy="3016210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Спеціальні методи дослідження: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Garamond" panose="02020404030301010803" pitchFamily="18" charset="0"/>
              </a:rPr>
              <a:t>бібліографічний  (опрацювання наукової літератури за темою);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Garamond" panose="02020404030301010803" pitchFamily="18" charset="0"/>
              </a:rPr>
              <a:t>проблемно-хронологічний (опис будівництва садиби </a:t>
            </a:r>
            <a:r>
              <a:rPr lang="uk-UA" sz="2100" noProof="1" smtClean="0">
                <a:latin typeface="Garamond" panose="02020404030301010803" pitchFamily="18" charset="0"/>
              </a:rPr>
              <a:t>Бантишів</a:t>
            </a:r>
            <a:r>
              <a:rPr lang="uk-UA" sz="2100" dirty="0" smtClean="0">
                <a:latin typeface="Garamond" panose="02020404030301010803" pitchFamily="18" charset="0"/>
              </a:rPr>
              <a:t> в хронологічній послідовності</a:t>
            </a:r>
            <a:r>
              <a:rPr lang="ru-RU" sz="2100" dirty="0" smtClean="0">
                <a:latin typeface="Garamond" panose="02020404030301010803" pitchFamily="18" charset="0"/>
              </a:rPr>
              <a:t>)</a:t>
            </a:r>
            <a:r>
              <a:rPr lang="uk-UA" sz="2100" dirty="0" smtClean="0">
                <a:latin typeface="Garamond" panose="02020404030301010803" pitchFamily="18" charset="0"/>
              </a:rPr>
              <a:t>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100" dirty="0" smtClean="0">
                <a:latin typeface="Garamond" panose="02020404030301010803" pitchFamily="18" charset="0"/>
              </a:rPr>
              <a:t>архітектурно-композиційний (аналіз садибного будинку </a:t>
            </a:r>
            <a:r>
              <a:rPr lang="uk-UA" sz="2100" noProof="1" smtClean="0">
                <a:latin typeface="Garamond" panose="02020404030301010803" pitchFamily="18" charset="0"/>
              </a:rPr>
              <a:t>Бантишів</a:t>
            </a:r>
            <a:r>
              <a:rPr lang="uk-UA" sz="2100" dirty="0" smtClean="0">
                <a:latin typeface="Garamond" panose="02020404030301010803" pitchFamily="18" charset="0"/>
              </a:rPr>
              <a:t> за композиційними та стильовими характеристиками);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100" dirty="0">
                <a:latin typeface="Garamond" panose="02020404030301010803" pitchFamily="18" charset="0"/>
              </a:rPr>
              <a:t>а</a:t>
            </a:r>
            <a:r>
              <a:rPr lang="uk-UA" sz="2100" dirty="0" smtClean="0">
                <a:latin typeface="Garamond" panose="02020404030301010803" pitchFamily="18" charset="0"/>
              </a:rPr>
              <a:t>рхітектурно-типологічний (визначення типу садиби </a:t>
            </a:r>
            <a:r>
              <a:rPr lang="uk-UA" sz="2100" noProof="1" smtClean="0">
                <a:latin typeface="Garamond" panose="02020404030301010803" pitchFamily="18" charset="0"/>
              </a:rPr>
              <a:t>Бантишів</a:t>
            </a:r>
            <a:r>
              <a:rPr lang="uk-UA" sz="2100" dirty="0" smtClean="0">
                <a:latin typeface="Garamond" panose="02020404030301010803" pitchFamily="18" charset="0"/>
              </a:rPr>
              <a:t> за класифікацією </a:t>
            </a:r>
            <a:r>
              <a:rPr lang="uk-UA" sz="2100" dirty="0" err="1" smtClean="0">
                <a:latin typeface="Garamond" panose="02020404030301010803" pitchFamily="18" charset="0"/>
              </a:rPr>
              <a:t>палацово</a:t>
            </a:r>
            <a:r>
              <a:rPr lang="uk-UA" sz="2100" dirty="0" smtClean="0">
                <a:latin typeface="Garamond" panose="02020404030301010803" pitchFamily="18" charset="0"/>
              </a:rPr>
              <a:t>-паркових комплексів стилю класицизм       О. </a:t>
            </a:r>
            <a:r>
              <a:rPr lang="uk-UA" sz="2100" dirty="0" err="1" smtClean="0">
                <a:latin typeface="Garamond" panose="02020404030301010803" pitchFamily="18" charset="0"/>
              </a:rPr>
              <a:t>Хороши</a:t>
            </a:r>
            <a:r>
              <a:rPr lang="uk-UA" sz="2100" dirty="0" smtClean="0">
                <a:latin typeface="Garamond" panose="02020404030301010803" pitchFamily="18" charset="0"/>
              </a:rPr>
              <a:t>).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3810000" y="3821145"/>
            <a:ext cx="17417" cy="285674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3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48194" y="2495529"/>
            <a:ext cx="2248293" cy="39456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675386" y="669479"/>
            <a:ext cx="9123976" cy="29464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675386" y="590047"/>
            <a:ext cx="9125105" cy="24113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63509" y="-113851"/>
            <a:ext cx="10630218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2. Історичні умови формування садиби </a:t>
            </a:r>
            <a:r>
              <a:rPr lang="uk-UA" sz="2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Бантишів</a:t>
            </a:r>
            <a:endParaRPr lang="ru-RU" sz="26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48194" y="207818"/>
            <a:ext cx="2248293" cy="2174775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86" b="97500" l="9184" r="89796">
                        <a14:foregroundMark x1="39796" y1="93571" x2="45918" y2="89643"/>
                        <a14:foregroundMark x1="52041" y1="97500" x2="57143" y2="90714"/>
                        <a14:foregroundMark x1="14286" y1="83571" x2="30612" y2="77143"/>
                        <a14:foregroundMark x1="27551" y1="69643" x2="17347" y2="70000"/>
                        <a14:foregroundMark x1="52041" y1="71429" x2="64286" y2="70714"/>
                        <a14:foregroundMark x1="77551" y1="60357" x2="81633" y2="50357"/>
                        <a14:foregroundMark x1="18367" y1="49286" x2="18367" y2="52500"/>
                        <a14:foregroundMark x1="18367" y1="52500" x2="18367" y2="52500"/>
                        <a14:foregroundMark x1="16327" y1="59643" x2="16327" y2="54286"/>
                        <a14:foregroundMark x1="45918" y1="25000" x2="50000" y2="20714"/>
                        <a14:foregroundMark x1="59184" y1="15714" x2="60204" y2="11786"/>
                        <a14:foregroundMark x1="44898" y1="5714" x2="62245" y2="4286"/>
                        <a14:foregroundMark x1="72449" y1="12143" x2="67347" y2="8571"/>
                        <a14:backgroundMark x1="28571" y1="12500" x2="40816" y2="5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7315" y="376656"/>
            <a:ext cx="725844" cy="1659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8" b="94697" l="10000" r="90000">
                        <a14:foregroundMark x1="24375" y1="94949" x2="36250" y2="91414"/>
                        <a14:foregroundMark x1="65625" y1="93182" x2="56250" y2="90657"/>
                        <a14:foregroundMark x1="50000" y1="6818" x2="59375" y2="11364"/>
                        <a14:foregroundMark x1="57500" y1="64899" x2="56250" y2="55051"/>
                        <a14:foregroundMark x1="85625" y1="54545" x2="85625" y2="47980"/>
                        <a14:backgroundMark x1="45625" y1="78788" x2="46250" y2="92677"/>
                        <a14:backgroundMark x1="49375" y1="76515" x2="49375" y2="7550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656" y="317984"/>
            <a:ext cx="718055" cy="177718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707637" y="5624312"/>
            <a:ext cx="9268053" cy="81689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uk-UA" sz="2200" b="1" spc="-20" noProof="1" smtClean="0">
                <a:solidFill>
                  <a:srgbClr val="1E0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1768 р. </a:t>
            </a:r>
            <a:r>
              <a:rPr lang="uk-UA" sz="2200" b="1" spc="-20" noProof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заснування с. Прелесне (первісна назва – слобода Весела) Василем Васильовичем Бантишем, сином Василя Артемійовича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 smtClean="0">
                <a:latin typeface="Garamond" panose="02020404030301010803" pitchFamily="18" charset="0"/>
              </a:rPr>
              <a:t>1, с.732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r>
              <a:rPr lang="uk-UA" sz="2200" dirty="0">
                <a:latin typeface="Garamond" panose="02020404030301010803" pitchFamily="18" charset="0"/>
              </a:rPr>
              <a:t>. </a:t>
            </a:r>
            <a:endParaRPr lang="uk-UA" sz="2200" b="1" noProof="1" smtClean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686843" y="944265"/>
            <a:ext cx="9123976" cy="110799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1685 рр. – створення Ізюмського слобідського полку, чиї козаки (</a:t>
            </a:r>
            <a:r>
              <a:rPr lang="uk-UA" sz="2200" dirty="0" err="1" smtClean="0">
                <a:latin typeface="Garamond" panose="02020404030301010803" pitchFamily="18" charset="0"/>
              </a:rPr>
              <a:t>Торська</a:t>
            </a:r>
            <a:r>
              <a:rPr lang="uk-UA" sz="2200" dirty="0" smtClean="0">
                <a:latin typeface="Garamond" panose="02020404030301010803" pitchFamily="18" charset="0"/>
              </a:rPr>
              <a:t> сотня) взяли участь у колонізації земель вздовж р. Сухий Торець басейну Сіверського Дінця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>
                <a:latin typeface="Garamond" panose="02020404030301010803" pitchFamily="18" charset="0"/>
              </a:rPr>
              <a:t>7</a:t>
            </a:r>
            <a:r>
              <a:rPr lang="uk-UA" sz="2200" dirty="0" smtClean="0">
                <a:latin typeface="Garamond" panose="02020404030301010803" pitchFamily="18" charset="0"/>
              </a:rPr>
              <a:t>, с.35-36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76718" y="4289999"/>
            <a:ext cx="9298972" cy="110799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1765 рр. – сенатське розпорядження та царський маніфест про переведення слобідських козаків на становище державних селян; протест проти реформи ізюмського полковника Ф</a:t>
            </a:r>
            <a:r>
              <a:rPr lang="uk-UA" sz="2200" dirty="0" smtClean="0">
                <a:latin typeface="Garamond" panose="02020404030301010803" pitchFamily="18" charset="0"/>
              </a:rPr>
              <a:t>. </a:t>
            </a:r>
            <a:r>
              <a:rPr lang="uk-UA" sz="2200" dirty="0" err="1" smtClean="0">
                <a:latin typeface="Garamond" panose="02020404030301010803" pitchFamily="18" charset="0"/>
              </a:rPr>
              <a:t>Краснокутського</a:t>
            </a:r>
            <a:r>
              <a:rPr lang="uk-UA" sz="2200" dirty="0" smtClean="0">
                <a:latin typeface="Garamond" panose="02020404030301010803" pitchFamily="18" charset="0"/>
              </a:rPr>
              <a:t>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 smtClean="0">
                <a:latin typeface="Garamond" panose="02020404030301010803" pitchFamily="18" charset="0"/>
              </a:rPr>
              <a:t>12,</a:t>
            </a:r>
            <a:r>
              <a:rPr lang="en-US" sz="2200" dirty="0" smtClean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с.56–57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r>
              <a:rPr lang="uk-UA" sz="2200" dirty="0" smtClean="0">
                <a:latin typeface="Garamond" panose="02020404030301010803" pitchFamily="18" charset="0"/>
              </a:rPr>
              <a:t>. 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75386" y="2278578"/>
            <a:ext cx="9300304" cy="178510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початок Х</a:t>
            </a:r>
            <a:r>
              <a:rPr lang="en-US" sz="2200" dirty="0" smtClean="0">
                <a:latin typeface="Garamond" panose="02020404030301010803" pitchFamily="18" charset="0"/>
              </a:rPr>
              <a:t>VIII </a:t>
            </a:r>
            <a:r>
              <a:rPr lang="uk-UA" sz="2200" dirty="0" smtClean="0">
                <a:latin typeface="Garamond" panose="02020404030301010803" pitchFamily="18" charset="0"/>
              </a:rPr>
              <a:t>ст. - у маєтках ізюмського полковника Ф. </a:t>
            </a:r>
            <a:r>
              <a:rPr lang="uk-UA" sz="2200" dirty="0" err="1" smtClean="0">
                <a:latin typeface="Garamond" panose="02020404030301010803" pitchFamily="18" charset="0"/>
              </a:rPr>
              <a:t>Шидловського</a:t>
            </a:r>
            <a:r>
              <a:rPr lang="uk-UA" sz="2200" dirty="0" smtClean="0">
                <a:latin typeface="Garamond" panose="02020404030301010803" pitchFamily="18" charset="0"/>
              </a:rPr>
              <a:t>, що знаходилися біля витоків Сухого Торця та були конфісковані Петром </a:t>
            </a:r>
            <a:r>
              <a:rPr lang="pl-PL" sz="2200" dirty="0" smtClean="0">
                <a:latin typeface="Garamond" panose="02020404030301010803" pitchFamily="18" charset="0"/>
              </a:rPr>
              <a:t>I</a:t>
            </a:r>
            <a:r>
              <a:rPr lang="uk-UA" sz="2200" dirty="0" smtClean="0">
                <a:latin typeface="Garamond" panose="02020404030301010803" pitchFamily="18" charset="0"/>
              </a:rPr>
              <a:t>,</a:t>
            </a:r>
            <a:r>
              <a:rPr lang="pl-PL" sz="2200" dirty="0" smtClean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розміщено молдавани</a:t>
            </a:r>
            <a:r>
              <a:rPr lang="uk-UA" sz="2200" dirty="0">
                <a:latin typeface="Garamond" panose="02020404030301010803" pitchFamily="18" charset="0"/>
              </a:rPr>
              <a:t>, які разом з </a:t>
            </a:r>
            <a:r>
              <a:rPr lang="uk-UA" sz="2200" dirty="0" smtClean="0">
                <a:latin typeface="Garamond" panose="02020404030301010803" pitchFamily="18" charset="0"/>
              </a:rPr>
              <a:t>господарем Д</a:t>
            </a:r>
            <a:r>
              <a:rPr lang="uk-UA" sz="2200" dirty="0">
                <a:latin typeface="Garamond" panose="02020404030301010803" pitchFamily="18" charset="0"/>
              </a:rPr>
              <a:t>. </a:t>
            </a:r>
            <a:r>
              <a:rPr lang="uk-UA" sz="2200" dirty="0" smtClean="0">
                <a:latin typeface="Garamond" panose="02020404030301010803" pitchFamily="18" charset="0"/>
              </a:rPr>
              <a:t>Кантемиром після </a:t>
            </a:r>
            <a:r>
              <a:rPr lang="uk-UA" sz="2200" dirty="0">
                <a:latin typeface="Garamond" panose="02020404030301010803" pitchFamily="18" charset="0"/>
              </a:rPr>
              <a:t>невдач російської армії при </a:t>
            </a:r>
            <a:r>
              <a:rPr lang="uk-UA" sz="2200" dirty="0" smtClean="0">
                <a:latin typeface="Garamond" panose="02020404030301010803" pitchFamily="18" charset="0"/>
              </a:rPr>
              <a:t>Пруті у 1711</a:t>
            </a:r>
            <a:r>
              <a:rPr lang="uk-UA" sz="2200" dirty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р.</a:t>
            </a:r>
            <a:r>
              <a:rPr lang="uk-UA" sz="2200" dirty="0" smtClean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покинули </a:t>
            </a:r>
            <a:r>
              <a:rPr lang="uk-UA" sz="2200" dirty="0">
                <a:latin typeface="Garamond" panose="02020404030301010803" pitchFamily="18" charset="0"/>
              </a:rPr>
              <a:t>Молдавію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>
                <a:latin typeface="Garamond" panose="02020404030301010803" pitchFamily="18" charset="0"/>
              </a:rPr>
              <a:t>7</a:t>
            </a:r>
            <a:r>
              <a:rPr lang="uk-UA" sz="2200" dirty="0" smtClean="0">
                <a:latin typeface="Garamond" panose="02020404030301010803" pitchFamily="18" charset="0"/>
              </a:rPr>
              <a:t>,</a:t>
            </a:r>
            <a:r>
              <a:rPr lang="en-US" sz="2200" dirty="0" smtClean="0">
                <a:latin typeface="Garamond" panose="02020404030301010803" pitchFamily="18" charset="0"/>
              </a:rPr>
              <a:t> </a:t>
            </a:r>
            <a:r>
              <a:rPr lang="uk-UA" sz="2200" dirty="0" smtClean="0">
                <a:latin typeface="Garamond" panose="02020404030301010803" pitchFamily="18" charset="0"/>
              </a:rPr>
              <a:t>с.43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r>
              <a:rPr lang="uk-UA" sz="2200" dirty="0" smtClean="0">
                <a:latin typeface="Garamond" panose="02020404030301010803" pitchFamily="18" charset="0"/>
              </a:rPr>
              <a:t>. </a:t>
            </a:r>
            <a:r>
              <a:rPr lang="uk-UA" sz="2200" dirty="0" smtClean="0">
                <a:latin typeface="Garamond" panose="02020404030301010803" pitchFamily="18" charset="0"/>
              </a:rPr>
              <a:t>Серед них </a:t>
            </a:r>
            <a:r>
              <a:rPr lang="uk-UA" sz="2200" dirty="0" smtClean="0">
                <a:latin typeface="Garamond" panose="02020404030301010803" pitchFamily="18" charset="0"/>
              </a:rPr>
              <a:t>– Василь Артемійович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</a:t>
            </a:r>
            <a:r>
              <a:rPr lang="uk-UA" sz="2200" dirty="0" smtClean="0">
                <a:latin typeface="Garamond" panose="02020404030301010803" pitchFamily="18" charset="0"/>
              </a:rPr>
              <a:t> (грамота на земельні володіння 1718 р.)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 smtClean="0">
                <a:latin typeface="Garamond" panose="02020404030301010803" pitchFamily="18" charset="0"/>
              </a:rPr>
              <a:t>2, с.16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r>
              <a:rPr lang="uk-UA" sz="2200" dirty="0" smtClean="0">
                <a:latin typeface="Garamond" panose="02020404030301010803" pitchFamily="18" charset="0"/>
              </a:rPr>
              <a:t>.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0800000">
            <a:off x="6238566" y="2036497"/>
            <a:ext cx="2020530" cy="242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0800000">
            <a:off x="6468353" y="4047920"/>
            <a:ext cx="2020530" cy="242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6468353" y="5382233"/>
            <a:ext cx="2020530" cy="242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Де у Слов'янську за часів пізнього середньовіччя знаходилася Торська фортеця, фото-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2" b="97576" l="115" r="98734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4" y="3981235"/>
            <a:ext cx="1759835" cy="16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е у Слов'янську за часів пізнього середньовіччя знаходилася Торська фортеця, фото-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2" b="96067" l="9781" r="89988">
                        <a14:foregroundMark x1="43498" y1="38483" x2="46951" y2="50983"/>
                        <a14:foregroundMark x1="39356" y1="37640" x2="41657" y2="44522"/>
                        <a14:foregroundMark x1="66743" y1="76545" x2="66743" y2="89045"/>
                        <a14:backgroundMark x1="13579" y1="41292" x2="35903" y2="51545"/>
                        <a14:backgroundMark x1="79632" y1="56601" x2="85270" y2="48736"/>
                        <a14:backgroundMark x1="84580" y1="60815" x2="87917" y2="55197"/>
                        <a14:backgroundMark x1="42463" y1="69101" x2="53395" y2="6769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7" y="1888150"/>
            <a:ext cx="2545733" cy="208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51415" y="5571092"/>
            <a:ext cx="24605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</a:t>
            </a:r>
            <a:r>
              <a:rPr lang="uk-UA" dirty="0">
                <a:latin typeface="Garamond" panose="02020404030301010803" pitchFamily="18" charset="0"/>
              </a:rPr>
              <a:t>5</a:t>
            </a:r>
            <a:r>
              <a:rPr lang="uk-UA" dirty="0" smtClean="0">
                <a:latin typeface="Garamond" panose="02020404030301010803" pitchFamily="18" charset="0"/>
              </a:rPr>
              <a:t>. Матеріали розкопок </a:t>
            </a:r>
            <a:r>
              <a:rPr lang="uk-UA" dirty="0" err="1" smtClean="0">
                <a:latin typeface="Garamond" panose="02020404030301010803" pitchFamily="18" charset="0"/>
              </a:rPr>
              <a:t>Торської</a:t>
            </a:r>
            <a:r>
              <a:rPr lang="uk-UA" dirty="0" smtClean="0">
                <a:latin typeface="Garamond" panose="02020404030301010803" pitchFamily="18" charset="0"/>
              </a:rPr>
              <a:t> фортеці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>
                <a:latin typeface="Garamond" panose="02020404030301010803" pitchFamily="18" charset="0"/>
              </a:rPr>
              <a:t>6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3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6325" y="2734359"/>
            <a:ext cx="9072217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100" dirty="0">
                <a:latin typeface="Garamond" panose="02020404030301010803" pitchFamily="18" charset="0"/>
              </a:rPr>
              <a:t>секунд-майор, заступник воєводи </a:t>
            </a:r>
            <a:r>
              <a:rPr lang="uk-UA" sz="2100" dirty="0" err="1">
                <a:latin typeface="Garamond" panose="02020404030301010803" pitchFamily="18" charset="0"/>
              </a:rPr>
              <a:t>Торської</a:t>
            </a:r>
            <a:r>
              <a:rPr lang="uk-UA" sz="2100" dirty="0">
                <a:latin typeface="Garamond" panose="02020404030301010803" pitchFamily="18" charset="0"/>
              </a:rPr>
              <a:t> фортеці,  потім воєвода </a:t>
            </a:r>
            <a:r>
              <a:rPr lang="uk-UA" sz="2100" dirty="0" err="1">
                <a:latin typeface="Garamond" panose="02020404030301010803" pitchFamily="18" charset="0"/>
              </a:rPr>
              <a:t>Бахмутської</a:t>
            </a:r>
            <a:r>
              <a:rPr lang="uk-UA" sz="2100" dirty="0">
                <a:latin typeface="Garamond" panose="02020404030301010803" pitchFamily="18" charset="0"/>
              </a:rPr>
              <a:t> фортеці, у 1791-1794 рр. - предводитель дворянства Слов’янського повіту Катеринославського </a:t>
            </a:r>
            <a:r>
              <a:rPr lang="uk-UA" sz="2100" dirty="0" smtClean="0">
                <a:latin typeface="Garamond" panose="02020404030301010803" pitchFamily="18" charset="0"/>
              </a:rPr>
              <a:t>   намісництва, засновник </a:t>
            </a:r>
            <a:r>
              <a:rPr lang="uk-UA" sz="2100" dirty="0" err="1" smtClean="0">
                <a:latin typeface="Garamond" panose="02020404030301010803" pitchFamily="18" charset="0"/>
              </a:rPr>
              <a:t>с.Прелесне</a:t>
            </a:r>
            <a:endParaRPr lang="ru-RU" sz="2100" dirty="0"/>
          </a:p>
        </p:txBody>
      </p:sp>
      <p:sp>
        <p:nvSpPr>
          <p:cNvPr id="22" name="Овал 21"/>
          <p:cNvSpPr/>
          <p:nvPr/>
        </p:nvSpPr>
        <p:spPr>
          <a:xfrm>
            <a:off x="248195" y="330055"/>
            <a:ext cx="2131517" cy="2103864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48194" y="2673665"/>
            <a:ext cx="2248293" cy="37675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675386" y="669479"/>
            <a:ext cx="9123976" cy="29464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675386" y="590047"/>
            <a:ext cx="9125105" cy="24113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63509" y="-80123"/>
            <a:ext cx="10630218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2. Історичні умови формування садиби </a:t>
            </a:r>
            <a:r>
              <a:rPr lang="uk-UA" sz="2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Бантишів</a:t>
            </a:r>
            <a:endParaRPr lang="ru-RU" sz="260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841436" y="2278576"/>
            <a:ext cx="9037106" cy="430887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dirty="0" smtClean="0">
                <a:latin typeface="Garamond" panose="02020404030301010803" pitchFamily="18" charset="0"/>
              </a:rPr>
              <a:t>Василь Васильович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</a:t>
            </a:r>
            <a:r>
              <a:rPr lang="uk-UA" sz="2200" dirty="0" smtClean="0">
                <a:latin typeface="Garamond" panose="02020404030301010803" pitchFamily="18" charset="0"/>
              </a:rPr>
              <a:t> </a:t>
            </a:r>
            <a:r>
              <a:rPr lang="uk-UA" sz="2200" dirty="0">
                <a:latin typeface="Garamond" panose="02020404030301010803" pitchFamily="18" charset="0"/>
              </a:rPr>
              <a:t>(</a:t>
            </a:r>
            <a:r>
              <a:rPr lang="uk-UA" sz="2200" dirty="0" smtClean="0">
                <a:latin typeface="Garamond" panose="02020404030301010803" pitchFamily="18" charset="0"/>
              </a:rPr>
              <a:t>1740-1812)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042" y="4963874"/>
            <a:ext cx="24605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6. Герб роду </a:t>
            </a:r>
            <a:r>
              <a:rPr lang="uk-UA" dirty="0" err="1" smtClean="0">
                <a:latin typeface="Garamond" panose="02020404030301010803" pitchFamily="18" charset="0"/>
              </a:rPr>
              <a:t>Бантишів</a:t>
            </a:r>
            <a:r>
              <a:rPr lang="uk-UA" dirty="0" smtClean="0">
                <a:latin typeface="Garamond" panose="02020404030301010803" pitchFamily="18" charset="0"/>
              </a:rPr>
              <a:t> (зверху), портрет В.О. </a:t>
            </a:r>
            <a:r>
              <a:rPr lang="uk-UA" dirty="0" err="1" smtClean="0">
                <a:latin typeface="Garamond" panose="02020404030301010803" pitchFamily="18" charset="0"/>
              </a:rPr>
              <a:t>Бантиша</a:t>
            </a:r>
            <a:r>
              <a:rPr lang="uk-UA" dirty="0" smtClean="0">
                <a:latin typeface="Garamond" panose="02020404030301010803" pitchFamily="18" charset="0"/>
              </a:rPr>
              <a:t>, </a:t>
            </a:r>
          </a:p>
          <a:p>
            <a:pPr algn="ctr"/>
            <a:r>
              <a:rPr lang="uk-UA" dirty="0" smtClean="0">
                <a:latin typeface="Garamond" panose="02020404030301010803" pitchFamily="18" charset="0"/>
              </a:rPr>
              <a:t>сина </a:t>
            </a:r>
            <a:r>
              <a:rPr lang="uk-UA" dirty="0" err="1" smtClean="0">
                <a:latin typeface="Garamond" panose="02020404030301010803" pitchFamily="18" charset="0"/>
              </a:rPr>
              <a:t>О.Ф.Бантиша</a:t>
            </a:r>
            <a:r>
              <a:rPr lang="uk-UA" dirty="0" smtClean="0">
                <a:latin typeface="Garamond" panose="02020404030301010803" pitchFamily="18" charset="0"/>
              </a:rPr>
              <a:t> (знизу)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 smtClean="0">
                <a:latin typeface="Garamond" panose="02020404030301010803" pitchFamily="18" charset="0"/>
              </a:rPr>
              <a:t>5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  <p:pic>
        <p:nvPicPr>
          <p:cNvPr id="21" name="Picture 2" descr="Василь Олександрович Бантиш (1858-191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" b="98793" l="879" r="100000"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4" y="2883429"/>
            <a:ext cx="2014748" cy="205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748379" y="697692"/>
            <a:ext cx="8993037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Мешканці с. </a:t>
            </a:r>
            <a:r>
              <a:rPr lang="uk-UA" sz="2200" b="1" dirty="0" err="1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Прелесне</a:t>
            </a:r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</a:t>
            </a:r>
            <a:r>
              <a:rPr lang="en-US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VIII – XIX </a:t>
            </a:r>
            <a:r>
              <a:rPr lang="uk-UA" sz="2200" b="1" dirty="0" smtClean="0">
                <a:solidFill>
                  <a:srgbClr val="3E00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ст.: селяни і поміщики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841436" y="3875341"/>
            <a:ext cx="4685331" cy="430887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dirty="0" smtClean="0">
                <a:latin typeface="Garamond" panose="02020404030301010803" pitchFamily="18" charset="0"/>
              </a:rPr>
              <a:t>Василь Васильович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</a:t>
            </a:r>
            <a:r>
              <a:rPr lang="uk-UA" sz="2200" dirty="0" smtClean="0">
                <a:latin typeface="Garamond" panose="02020404030301010803" pitchFamily="18" charset="0"/>
              </a:rPr>
              <a:t> </a:t>
            </a:r>
            <a:r>
              <a:rPr lang="uk-UA" sz="2200" dirty="0">
                <a:latin typeface="Garamond" panose="02020404030301010803" pitchFamily="18" charset="0"/>
              </a:rPr>
              <a:t>(</a:t>
            </a:r>
            <a:r>
              <a:rPr lang="uk-UA" sz="2200" dirty="0" smtClean="0">
                <a:latin typeface="Garamond" panose="02020404030301010803" pitchFamily="18" charset="0"/>
              </a:rPr>
              <a:t>1785 - ?)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48711" y="3875341"/>
            <a:ext cx="4179621" cy="430887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dirty="0" smtClean="0">
                <a:latin typeface="Garamond" panose="02020404030301010803" pitchFamily="18" charset="0"/>
              </a:rPr>
              <a:t>Федор Васильович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54348" y="4276181"/>
            <a:ext cx="4737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>
                <a:latin typeface="Garamond" panose="02020404030301010803" pitchFamily="18" charset="0"/>
              </a:rPr>
              <a:t>п</a:t>
            </a:r>
            <a:r>
              <a:rPr lang="uk-UA" sz="2100" dirty="0" smtClean="0">
                <a:latin typeface="Garamond" panose="02020404030301010803" pitchFamily="18" charset="0"/>
              </a:rPr>
              <a:t>олковник артилерії, учасник російсько-турецької війни 1806-1812 рр.</a:t>
            </a:r>
            <a:endParaRPr lang="ru-RU" sz="21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749517" y="4282395"/>
            <a:ext cx="42698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dirty="0">
                <a:latin typeface="Garamond" panose="02020404030301010803" pitchFamily="18" charset="0"/>
              </a:rPr>
              <a:t>в</a:t>
            </a:r>
            <a:r>
              <a:rPr lang="uk-UA" sz="2100" dirty="0" smtClean="0">
                <a:latin typeface="Garamond" panose="02020404030301010803" pitchFamily="18" charset="0"/>
              </a:rPr>
              <a:t>ійськовий, із 1819 р. у відставці</a:t>
            </a:r>
            <a:endParaRPr lang="ru-RU" sz="21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854529" y="5089557"/>
            <a:ext cx="8973803" cy="430887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dirty="0" smtClean="0">
                <a:latin typeface="Garamond" panose="02020404030301010803" pitchFamily="18" charset="0"/>
              </a:rPr>
              <a:t>Олександр Федорович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</a:t>
            </a:r>
            <a:r>
              <a:rPr lang="uk-UA" sz="2200" dirty="0" smtClean="0">
                <a:latin typeface="Garamond" panose="02020404030301010803" pitchFamily="18" charset="0"/>
              </a:rPr>
              <a:t> (1828 - ?)</a:t>
            </a:r>
            <a:endParaRPr lang="uk-UA" sz="2200" noProof="1">
              <a:latin typeface="Garamond" panose="02020404030301010803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48379" y="5509476"/>
            <a:ext cx="90799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noProof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часи володіння маєтком побудовано садибний будинок </a:t>
            </a:r>
            <a:r>
              <a:rPr lang="uk-UA" sz="2000" b="1" noProof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біля с. Прелесне </a:t>
            </a:r>
            <a:r>
              <a:rPr lang="uk-UA" sz="2000" b="1" noProof="1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000" b="1" noProof="1" smtClean="0">
                <a:solidFill>
                  <a:srgbClr val="1E0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1837)</a:t>
            </a:r>
            <a:r>
              <a:rPr lang="uk-UA" sz="2100" dirty="0" smtClean="0">
                <a:latin typeface="Garamond" panose="02020404030301010803" pitchFamily="18" charset="0"/>
              </a:rPr>
              <a:t>; у 1860-х рр. був мировим посередником, гласним </a:t>
            </a:r>
            <a:r>
              <a:rPr lang="uk-UA" sz="2100" dirty="0" err="1" smtClean="0">
                <a:latin typeface="Garamond" panose="02020404030301010803" pitchFamily="18" charset="0"/>
              </a:rPr>
              <a:t>Бахмутського</a:t>
            </a:r>
            <a:r>
              <a:rPr lang="uk-UA" sz="2100" dirty="0" smtClean="0">
                <a:latin typeface="Garamond" panose="02020404030301010803" pitchFamily="18" charset="0"/>
              </a:rPr>
              <a:t> повітового і Катеринославського губернського земств </a:t>
            </a:r>
            <a:r>
              <a:rPr lang="en-US" sz="2100" dirty="0" smtClean="0">
                <a:latin typeface="Garamond" panose="02020404030301010803" pitchFamily="18" charset="0"/>
              </a:rPr>
              <a:t>[</a:t>
            </a:r>
            <a:r>
              <a:rPr lang="uk-UA" sz="2100" dirty="0" smtClean="0">
                <a:latin typeface="Garamond" panose="02020404030301010803" pitchFamily="18" charset="0"/>
              </a:rPr>
              <a:t>2, </a:t>
            </a:r>
            <a:r>
              <a:rPr lang="en-US" sz="2100" dirty="0" smtClean="0">
                <a:latin typeface="Garamond" panose="02020404030301010803" pitchFamily="18" charset="0"/>
              </a:rPr>
              <a:t>c</a:t>
            </a:r>
            <a:r>
              <a:rPr lang="uk-UA" sz="2100" dirty="0" smtClean="0">
                <a:latin typeface="Garamond" panose="02020404030301010803" pitchFamily="18" charset="0"/>
              </a:rPr>
              <a:t>.16</a:t>
            </a:r>
            <a:r>
              <a:rPr lang="en-US" sz="2100" dirty="0" smtClean="0">
                <a:latin typeface="Garamond" panose="02020404030301010803" pitchFamily="18" charset="0"/>
              </a:rPr>
              <a:t>]</a:t>
            </a:r>
            <a:endParaRPr lang="uk-UA"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22980" y="1087048"/>
            <a:ext cx="91861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За ревізійним переписом </a:t>
            </a:r>
            <a:r>
              <a:rPr lang="uk-UA" sz="22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1794 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р. </a:t>
            </a:r>
            <a:r>
              <a:rPr lang="uk-UA" sz="2200" b="1" dirty="0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16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</a:t>
            </a:r>
            <a:r>
              <a:rPr lang="uk-UA" sz="22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мешканців с. </a:t>
            </a:r>
            <a:r>
              <a:rPr lang="uk-UA" sz="2200" dirty="0" err="1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Прелесне</a:t>
            </a:r>
            <a:r>
              <a:rPr lang="uk-UA" sz="22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були 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російськими селянами, переселеними В.В. </a:t>
            </a:r>
            <a:r>
              <a:rPr lang="uk-UA" sz="2200" dirty="0" err="1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Бантишем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із </a:t>
            </a:r>
            <a:r>
              <a:rPr lang="uk-UA" sz="22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Курської губернії, </a:t>
            </a:r>
            <a:r>
              <a:rPr lang="uk-UA" sz="2200" b="1" dirty="0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</a:rPr>
              <a:t>753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осіб були вихідцями </a:t>
            </a:r>
            <a:r>
              <a:rPr lang="uk-UA" sz="2200" dirty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зі Слобідської та Лівобережної 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України </a:t>
            </a:r>
            <a:r>
              <a:rPr lang="en-US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[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1, с.732</a:t>
            </a:r>
            <a:r>
              <a:rPr lang="en-US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]</a:t>
            </a:r>
            <a:r>
              <a:rPr lang="uk-UA" sz="2200" dirty="0" smtClean="0">
                <a:solidFill>
                  <a:srgbClr val="050505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.</a:t>
            </a:r>
            <a:endParaRPr lang="ru-RU" sz="2200" dirty="0">
              <a:latin typeface="Garamond" panose="02020404030301010803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9588323" y="3558873"/>
            <a:ext cx="420441" cy="361705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4902992" y="3558873"/>
            <a:ext cx="339213" cy="363769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0008764" y="4668045"/>
            <a:ext cx="29497" cy="407385"/>
          </a:xfrm>
          <a:prstGeom prst="straightConnector1">
            <a:avLst/>
          </a:prstGeom>
          <a:ln w="5715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s://pro100media.com.ua/wp-content/uploads/2023/08/Gerb-rodu-Bantysh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727" y1="49455" x2="54318" y2="57221"/>
                        <a14:foregroundMark x1="48636" y1="54768" x2="55114" y2="79428"/>
                        <a14:foregroundMark x1="55114" y1="79973" x2="55114" y2="79973"/>
                        <a14:foregroundMark x1="37727" y1="71662" x2="47500" y2="81471"/>
                        <a14:foregroundMark x1="77727" y1="70708" x2="81364" y2="69755"/>
                        <a14:foregroundMark x1="82614" y1="69755" x2="82614" y2="69755"/>
                        <a14:foregroundMark x1="45455" y1="27112" x2="47500" y2="28065"/>
                        <a14:foregroundMark x1="21591" y1="57221" x2="29659" y2="61989"/>
                        <a14:foregroundMark x1="16705" y1="56676" x2="27614" y2="65940"/>
                        <a14:foregroundMark x1="12727" y1="47411" x2="15909" y2="51771"/>
                        <a14:foregroundMark x1="12273" y1="23297" x2="12273" y2="23297"/>
                        <a14:foregroundMark x1="15909" y1="70708" x2="22386" y2="73161"/>
                        <a14:foregroundMark x1="13864" y1="68801" x2="13864" y2="68801"/>
                        <a14:foregroundMark x1="52273" y1="18392" x2="52273" y2="18392"/>
                        <a14:foregroundMark x1="54318" y1="18392" x2="54318" y2="18392"/>
                        <a14:foregroundMark x1="60000" y1="21798" x2="60000" y2="21798"/>
                        <a14:foregroundMark x1="70114" y1="27657" x2="70114" y2="27657"/>
                        <a14:foregroundMark x1="84659" y1="25204" x2="84659" y2="25204"/>
                        <a14:foregroundMark x1="36591" y1="19346" x2="36591" y2="19346"/>
                        <a14:foregroundMark x1="35341" y1="22752" x2="35341" y2="22752"/>
                        <a14:foregroundMark x1="41818" y1="19346" x2="41818" y2="19346"/>
                        <a14:foregroundMark x1="24773" y1="23297" x2="24773" y2="23297"/>
                        <a14:backgroundMark x1="16705" y1="63488" x2="19205" y2="64441"/>
                        <a14:backgroundMark x1="19205" y1="64986" x2="19205" y2="64986"/>
                        <a14:backgroundMark x1="21136" y1="66894" x2="23636" y2="6689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2" y="418110"/>
            <a:ext cx="2399092" cy="20010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6294" y="2895600"/>
            <a:ext cx="11302206" cy="3903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08729" y="526288"/>
            <a:ext cx="9255947" cy="27297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30370" y="580335"/>
            <a:ext cx="9255947" cy="34073"/>
          </a:xfrm>
          <a:prstGeom prst="line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383518" y="539936"/>
            <a:ext cx="9554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Садибний   будинок   </a:t>
            </a:r>
            <a:r>
              <a:rPr lang="uk-UA" sz="2200" dirty="0" err="1" smtClean="0">
                <a:latin typeface="Garamond" panose="02020404030301010803" pitchFamily="18" charset="0"/>
              </a:rPr>
              <a:t>Бантишів</a:t>
            </a:r>
            <a:r>
              <a:rPr lang="uk-UA" sz="2200" dirty="0" smtClean="0">
                <a:latin typeface="Garamond" panose="02020404030301010803" pitchFamily="18" charset="0"/>
              </a:rPr>
              <a:t>   у с. </a:t>
            </a:r>
            <a:r>
              <a:rPr lang="uk-UA" sz="2200" dirty="0" err="1" smtClean="0">
                <a:latin typeface="Garamond" panose="02020404030301010803" pitchFamily="18" charset="0"/>
              </a:rPr>
              <a:t>Прелесне</a:t>
            </a:r>
            <a:r>
              <a:rPr lang="uk-UA" sz="2200" dirty="0" smtClean="0">
                <a:latin typeface="Garamond" panose="02020404030301010803" pitchFamily="18" charset="0"/>
              </a:rPr>
              <a:t>   Черкаської   селищної   </a:t>
            </a:r>
            <a:r>
              <a:rPr lang="uk-UA" sz="2200" dirty="0" smtClean="0">
                <a:latin typeface="Garamond" panose="02020404030301010803" pitchFamily="18" charset="0"/>
              </a:rPr>
              <a:t>громади Краматорського  </a:t>
            </a:r>
            <a:r>
              <a:rPr lang="uk-UA" sz="2200" dirty="0" smtClean="0">
                <a:latin typeface="Garamond" panose="02020404030301010803" pitchFamily="18" charset="0"/>
              </a:rPr>
              <a:t>р-ну Донецької  обл.  –  двоповерхова   будівля.  Форма плану </a:t>
            </a:r>
            <a:r>
              <a:rPr lang="uk-UA" sz="2200" dirty="0" smtClean="0">
                <a:latin typeface="Garamond" panose="02020404030301010803" pitchFamily="18" charset="0"/>
              </a:rPr>
              <a:t>- видовжений   </a:t>
            </a:r>
            <a:r>
              <a:rPr lang="uk-UA" sz="2200" dirty="0" smtClean="0">
                <a:latin typeface="Garamond" panose="02020404030301010803" pitchFamily="18" charset="0"/>
              </a:rPr>
              <a:t>прямокутник.   Центральний    двоповерховий   об’єм   з’єднувався </a:t>
            </a:r>
            <a:r>
              <a:rPr lang="uk-UA" sz="2200" dirty="0" smtClean="0">
                <a:latin typeface="Garamond" panose="02020404030301010803" pitchFamily="18" charset="0"/>
              </a:rPr>
              <a:t>з </a:t>
            </a:r>
            <a:r>
              <a:rPr lang="uk-UA" sz="2200" dirty="0" smtClean="0">
                <a:latin typeface="Garamond" panose="02020404030301010803" pitchFamily="18" charset="0"/>
              </a:rPr>
              <a:t>бічними одноповерховими крилами (рис.7). За О. </a:t>
            </a:r>
            <a:r>
              <a:rPr lang="uk-UA" sz="2200" dirty="0" err="1" smtClean="0">
                <a:latin typeface="Garamond" panose="02020404030301010803" pitchFamily="18" charset="0"/>
              </a:rPr>
              <a:t>Хорошею</a:t>
            </a:r>
            <a:r>
              <a:rPr lang="uk-UA" sz="2200" dirty="0" smtClean="0">
                <a:latin typeface="Garamond" panose="02020404030301010803" pitchFamily="18" charset="0"/>
              </a:rPr>
              <a:t> така форма </a:t>
            </a:r>
            <a:r>
              <a:rPr lang="uk-UA" sz="2200" dirty="0" smtClean="0">
                <a:latin typeface="Garamond" panose="02020404030301010803" pitchFamily="18" charset="0"/>
              </a:rPr>
              <a:t>плану</a:t>
            </a:r>
            <a:endParaRPr lang="uk-UA" sz="2200" dirty="0">
              <a:latin typeface="Garamond" panose="020204040303010108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6831" y="5786020"/>
            <a:ext cx="4632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Garamond" panose="02020404030301010803" pitchFamily="18" charset="0"/>
              </a:rPr>
              <a:t>Рис. </a:t>
            </a:r>
            <a:r>
              <a:rPr lang="uk-UA" dirty="0">
                <a:latin typeface="Garamond" panose="02020404030301010803" pitchFamily="18" charset="0"/>
              </a:rPr>
              <a:t>7</a:t>
            </a:r>
            <a:r>
              <a:rPr lang="uk-UA" dirty="0" smtClean="0">
                <a:latin typeface="Garamond" panose="02020404030301010803" pitchFamily="18" charset="0"/>
              </a:rPr>
              <a:t>.  Парковий фасад садибного будинку </a:t>
            </a:r>
            <a:r>
              <a:rPr lang="uk-UA" dirty="0" err="1" smtClean="0">
                <a:latin typeface="Garamond" panose="02020404030301010803" pitchFamily="18" charset="0"/>
              </a:rPr>
              <a:t>Бантишів</a:t>
            </a:r>
            <a:r>
              <a:rPr lang="uk-UA" dirty="0" smtClean="0">
                <a:latin typeface="Garamond" panose="02020404030301010803" pitchFamily="18" charset="0"/>
              </a:rPr>
              <a:t>, с</a:t>
            </a:r>
            <a:r>
              <a:rPr lang="uk-UA" dirty="0">
                <a:latin typeface="Garamond" panose="02020404030301010803" pitchFamily="18" charset="0"/>
              </a:rPr>
              <a:t>. </a:t>
            </a:r>
            <a:r>
              <a:rPr lang="uk-UA" dirty="0" err="1">
                <a:latin typeface="Garamond" panose="02020404030301010803" pitchFamily="18" charset="0"/>
              </a:rPr>
              <a:t>Прелесне</a:t>
            </a:r>
            <a:r>
              <a:rPr lang="uk-UA" dirty="0">
                <a:latin typeface="Garamond" panose="02020404030301010803" pitchFamily="18" charset="0"/>
              </a:rPr>
              <a:t>, 2017 р. </a:t>
            </a:r>
            <a:r>
              <a:rPr lang="en-US" dirty="0" smtClean="0">
                <a:latin typeface="Garamond" panose="02020404030301010803" pitchFamily="18" charset="0"/>
              </a:rPr>
              <a:t>[</a:t>
            </a:r>
            <a:r>
              <a:rPr lang="uk-UA" dirty="0" smtClean="0">
                <a:latin typeface="Garamond" panose="02020404030301010803" pitchFamily="18" charset="0"/>
              </a:rPr>
              <a:t>10</a:t>
            </a:r>
            <a:r>
              <a:rPr lang="en-US" dirty="0" smtClean="0">
                <a:latin typeface="Garamond" panose="02020404030301010803" pitchFamily="18" charset="0"/>
              </a:rPr>
              <a:t>]</a:t>
            </a:r>
            <a:endParaRPr lang="ru-RU" dirty="0"/>
          </a:p>
        </p:txBody>
      </p:sp>
      <p:pic>
        <p:nvPicPr>
          <p:cNvPr id="2054" name="Picture 6" descr="bant08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2"/>
          <a:stretch/>
        </p:blipFill>
        <p:spPr bwMode="auto">
          <a:xfrm>
            <a:off x="6505303" y="3092221"/>
            <a:ext cx="4942655" cy="356493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43235" y="-109036"/>
            <a:ext cx="10630218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Розділ </a:t>
            </a:r>
            <a:r>
              <a:rPr lang="uk-UA" sz="245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uk-UA" sz="245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. Архітектурні особливості садибного будинку </a:t>
            </a:r>
            <a:r>
              <a:rPr lang="uk-UA" sz="245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Бантишів</a:t>
            </a:r>
            <a:endParaRPr lang="ru-RU" sz="2450" b="1" i="1" dirty="0">
              <a:solidFill>
                <a:srgbClr val="0D223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74753" y="132674"/>
            <a:ext cx="1978811" cy="1791146"/>
          </a:xfrm>
          <a:prstGeom prst="ellipse">
            <a:avLst/>
          </a:prstGeom>
          <a:solidFill>
            <a:srgbClr val="B0B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97308" l="1254" r="96552">
                        <a14:foregroundMark x1="7837" y1="87692" x2="89028" y2="87308"/>
                        <a14:foregroundMark x1="5016" y1="95000" x2="91850" y2="93846"/>
                        <a14:foregroundMark x1="91850" y1="93846" x2="91850" y2="9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625" y="320826"/>
            <a:ext cx="1596837" cy="1301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567" y="3081622"/>
            <a:ext cx="4202514" cy="15462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6807" y="1887685"/>
            <a:ext cx="113295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latin typeface="Garamond" panose="02020404030301010803" pitchFamily="18" charset="0"/>
              </a:rPr>
              <a:t>з </a:t>
            </a:r>
            <a:r>
              <a:rPr lang="uk-UA" sz="2200" dirty="0" smtClean="0">
                <a:latin typeface="Garamond" panose="02020404030301010803" pitchFamily="18" charset="0"/>
              </a:rPr>
              <a:t>бічними одноповерховими крилами (рис.7). За О. </a:t>
            </a:r>
            <a:r>
              <a:rPr lang="uk-UA" sz="2200" dirty="0" err="1" smtClean="0">
                <a:latin typeface="Garamond" panose="02020404030301010803" pitchFamily="18" charset="0"/>
              </a:rPr>
              <a:t>Хорошею</a:t>
            </a:r>
            <a:r>
              <a:rPr lang="uk-UA" sz="2200" dirty="0" smtClean="0">
                <a:latin typeface="Garamond" panose="02020404030301010803" pitchFamily="18" charset="0"/>
              </a:rPr>
              <a:t> така форма плану була притаманна архітектурі садиб (палаців) доби зрілого класицизму, тобто таких, що будувалися у першій половині ХІХ ст. </a:t>
            </a:r>
            <a:r>
              <a:rPr lang="en-US" sz="2200" dirty="0" smtClean="0">
                <a:latin typeface="Garamond" panose="02020404030301010803" pitchFamily="18" charset="0"/>
              </a:rPr>
              <a:t>[</a:t>
            </a:r>
            <a:r>
              <a:rPr lang="uk-UA" sz="2200" dirty="0" smtClean="0">
                <a:latin typeface="Garamond" panose="02020404030301010803" pitchFamily="18" charset="0"/>
              </a:rPr>
              <a:t>11, с. 128</a:t>
            </a:r>
            <a:r>
              <a:rPr lang="en-US" sz="2200" dirty="0" smtClean="0">
                <a:latin typeface="Garamond" panose="02020404030301010803" pitchFamily="18" charset="0"/>
              </a:rPr>
              <a:t>]</a:t>
            </a:r>
            <a:r>
              <a:rPr lang="uk-UA" sz="2200" dirty="0" smtClean="0">
                <a:latin typeface="Garamond" panose="02020404030301010803" pitchFamily="18" charset="0"/>
              </a:rPr>
              <a:t>. </a:t>
            </a:r>
            <a:endParaRPr lang="uk-UA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1993</Words>
  <Application>Microsoft Office PowerPoint</Application>
  <PresentationFormat>Широкоэкранный</PresentationFormat>
  <Paragraphs>136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107</cp:revision>
  <dcterms:created xsi:type="dcterms:W3CDTF">2024-01-15T11:28:26Z</dcterms:created>
  <dcterms:modified xsi:type="dcterms:W3CDTF">2024-04-16T04:46:19Z</dcterms:modified>
</cp:coreProperties>
</file>