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29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8FEF"/>
    <a:srgbClr val="FFF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182" autoAdjust="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27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9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5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8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6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10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9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3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1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4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8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hyperlink" Target="https://youtu.be/Fp-3WKLF74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7.wdp"/><Relationship Id="rId7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1579" b="363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6916" y="221674"/>
            <a:ext cx="10913807" cy="9006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6413" y="1405622"/>
            <a:ext cx="10913807" cy="26439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6806" y="1371870"/>
            <a:ext cx="112530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200" b="1" dirty="0" smtClean="0">
                <a:solidFill>
                  <a:srgbClr val="1E001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Музей народної архітектури, побуту та дитячої творчості в с. </a:t>
            </a:r>
            <a:r>
              <a:rPr lang="uk-UA" sz="4200" b="1" noProof="1" smtClean="0">
                <a:solidFill>
                  <a:srgbClr val="1E001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Прелесне</a:t>
            </a:r>
            <a:r>
              <a:rPr lang="uk-UA" sz="4200" b="1" dirty="0" smtClean="0">
                <a:solidFill>
                  <a:srgbClr val="1E001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– скарбниця матеріальної культури українців півдня Слобожанщини</a:t>
            </a:r>
            <a:endParaRPr lang="uk-UA" sz="4200" b="1" dirty="0">
              <a:solidFill>
                <a:srgbClr val="1E001E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60073" y="4241254"/>
            <a:ext cx="9050147" cy="24250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9599" y="273998"/>
            <a:ext cx="10972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Всеукраїнський інтерактивний конкурс «МАН-Юніор Дослідник»</a:t>
            </a:r>
          </a:p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КПНЗ</a:t>
            </a:r>
            <a:r>
              <a:rPr lang="uk-UA" sz="2400" b="1" dirty="0" smtClean="0">
                <a:solidFill>
                  <a:srgbClr val="0D2235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«Донецька </a:t>
            </a:r>
            <a:r>
              <a:rPr lang="uk-UA" sz="2400" b="1" dirty="0"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обласна Мала академія наук учнівської молоді»</a:t>
            </a:r>
            <a:endParaRPr lang="ru-RU" sz="2400" b="1" dirty="0"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38018" y="4226317"/>
            <a:ext cx="8457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noProof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Роботу виконала:</a:t>
            </a:r>
          </a:p>
          <a:p>
            <a:pPr algn="just"/>
            <a:r>
              <a:rPr lang="uk-UA" sz="2200" b="1" noProof="1" smtClean="0">
                <a:solidFill>
                  <a:srgbClr val="3E003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Полуніна Єлизавета Володимирівна</a:t>
            </a:r>
            <a:r>
              <a:rPr lang="uk-UA" sz="2200" b="1" dirty="0" smtClean="0">
                <a:solidFill>
                  <a:srgbClr val="3E003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uk-UA" sz="2200" b="1" dirty="0">
                <a:solidFill>
                  <a:srgbClr val="1E001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здобувачка </a:t>
            </a:r>
            <a:r>
              <a:rPr lang="uk-UA" sz="2200" b="1" spc="-4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освіти 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8-го класу </a:t>
            </a:r>
            <a:r>
              <a:rPr lang="uk-UA" sz="2200" b="1" spc="-40" noProof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Привільської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гімназії Черкаської селищної ради Краматорського району </a:t>
            </a:r>
            <a:r>
              <a:rPr lang="uk-UA" sz="2200" b="1" spc="-4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Донецької 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області</a:t>
            </a:r>
          </a:p>
          <a:p>
            <a:pPr algn="just"/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Науковий керівник: </a:t>
            </a:r>
          </a:p>
          <a:p>
            <a:pPr algn="just"/>
            <a:r>
              <a:rPr lang="uk-UA" sz="2200" b="1" spc="-40" noProof="1" smtClean="0">
                <a:solidFill>
                  <a:srgbClr val="3E003E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Полуніна</a:t>
            </a:r>
            <a:r>
              <a:rPr lang="uk-UA" sz="2200" b="1" spc="-40" dirty="0" smtClean="0">
                <a:solidFill>
                  <a:srgbClr val="3E003E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Юлія Володимирівна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, учитель історії </a:t>
            </a:r>
            <a:r>
              <a:rPr lang="uk-UA" sz="2200" b="1" spc="-40" noProof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Привільської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гімназії Черкаської селищної ради</a:t>
            </a:r>
            <a:endParaRPr lang="ru-RU" sz="2200" b="1" spc="-4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3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4464" y="3235238"/>
            <a:ext cx="5131568" cy="3434766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2757290" y="471258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57290" y="544080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51063" y="-107185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Традиційне українське житло. Господарські споруди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7220" y="65107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01926" y="3235237"/>
            <a:ext cx="6027742" cy="3434767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6" b="97541" l="3621" r="99443">
                        <a14:foregroundMark x1="4178" y1="44262" x2="45961" y2="10929"/>
                        <a14:foregroundMark x1="43454" y1="7377" x2="49025" y2="2732"/>
                        <a14:foregroundMark x1="93315" y1="37158" x2="99443" y2="40984"/>
                        <a14:foregroundMark x1="3621" y1="97541" x2="97214" y2="9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14" y="209338"/>
            <a:ext cx="834526" cy="8507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100000" l="8772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150" y="417332"/>
            <a:ext cx="789590" cy="526393"/>
          </a:xfrm>
          <a:prstGeom prst="rect">
            <a:avLst/>
          </a:prstGeom>
        </p:spPr>
      </p:pic>
      <p:pic>
        <p:nvPicPr>
          <p:cNvPr id="18" name="Picture 2" descr="Прелесне. Музей народної архітектури, побуту та дитячої творчості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"/>
          <a:stretch/>
        </p:blipFill>
        <p:spPr bwMode="auto">
          <a:xfrm>
            <a:off x="6239083" y="3374161"/>
            <a:ext cx="3796761" cy="27519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86053" y="5941965"/>
            <a:ext cx="49926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14.  Вітряний млин із с. </a:t>
            </a:r>
            <a:r>
              <a:rPr lang="uk-UA" sz="1600" dirty="0" err="1" smtClean="0">
                <a:latin typeface="Garamond" panose="02020404030301010803" pitchFamily="18" charset="0"/>
              </a:rPr>
              <a:t>Бригадирівка</a:t>
            </a:r>
            <a:r>
              <a:rPr lang="uk-UA" sz="1600" dirty="0" smtClean="0">
                <a:latin typeface="Garamond" panose="02020404030301010803" pitchFamily="18" charset="0"/>
              </a:rPr>
              <a:t>                      Харківської обл. Музей народної архітектури, побуту та дитячої творчості у с. </a:t>
            </a:r>
            <a:r>
              <a:rPr lang="uk-UA" sz="16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3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>
              <a:latin typeface="Garamond" panose="02020404030301010803" pitchFamily="18" charset="0"/>
            </a:endParaRPr>
          </a:p>
        </p:txBody>
      </p:sp>
      <p:pic>
        <p:nvPicPr>
          <p:cNvPr id="19" name="Picture 2" descr="Нет описания фото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3" y="3395404"/>
            <a:ext cx="3887049" cy="291528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84150" y="6204993"/>
            <a:ext cx="461645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13. Комора. </a:t>
            </a:r>
            <a:r>
              <a:rPr lang="uk-UA" sz="1600" dirty="0">
                <a:latin typeface="Garamond" panose="02020404030301010803" pitchFamily="18" charset="0"/>
              </a:rPr>
              <a:t>Музей народної архітектури, побуту та дитячої творчості у с. </a:t>
            </a:r>
            <a:r>
              <a:rPr lang="uk-UA" sz="1600" dirty="0" err="1">
                <a:latin typeface="Garamond" panose="02020404030301010803" pitchFamily="18" charset="0"/>
              </a:rPr>
              <a:t>Прелесне</a:t>
            </a:r>
            <a:r>
              <a:rPr lang="uk-UA" sz="1600" dirty="0">
                <a:latin typeface="Garamond" panose="02020404030301010803" pitchFamily="18" charset="0"/>
              </a:rPr>
              <a:t>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3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1926" y="65201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Двоповерховий </a:t>
            </a:r>
            <a:r>
              <a:rPr lang="uk-UA" sz="2000" b="1" dirty="0" smtClean="0">
                <a:solidFill>
                  <a:srgbClr val="0070C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вітряний млин 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</a:rPr>
              <a:t>ХІХ ст. 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перевезений до с. </a:t>
            </a:r>
            <a:r>
              <a:rPr lang="uk-UA" sz="2000" dirty="0" err="1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Прелесне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з  с. </a:t>
            </a:r>
            <a:r>
              <a:rPr lang="uk-UA" sz="2000" dirty="0" err="1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Бригадирівка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Харківської обл. </a:t>
            </a:r>
            <a:r>
              <a:rPr lang="en-US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[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7,                 с. 115</a:t>
            </a:r>
            <a:r>
              <a:rPr lang="en-US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]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. Його корпус чотирикутний з піддашками, рублений з дубу. </a:t>
            </a:r>
            <a:r>
              <a:rPr lang="uk-UA" sz="20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Тримається на стільці з двома великими колодами, на яких повертається за вітром всім корпусом. 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Вітряки такого типу були поширені у XVIII-XIX </a:t>
            </a:r>
            <a:r>
              <a:rPr lang="uk-UA" sz="20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ст. на території 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Слобожанщини. Вони </a:t>
            </a:r>
            <a:r>
              <a:rPr lang="uk-UA" sz="20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обслуговували селян, 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переробляли збіжжя на борошно</a:t>
            </a:r>
            <a:r>
              <a:rPr lang="uk-UA" sz="20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. 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80670" y="641409"/>
            <a:ext cx="3727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У Музеї народної архітектури, побуту та дитячої творчості у  </a:t>
            </a:r>
            <a:r>
              <a:rPr lang="uk-UA" sz="2000" noProof="1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с.Прелесне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зберігається </a:t>
            </a:r>
            <a:r>
              <a:rPr lang="uk-UA" sz="2000" b="1" dirty="0" smtClean="0">
                <a:solidFill>
                  <a:srgbClr val="0070C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комора.</a:t>
            </a:r>
            <a:endParaRPr lang="ru-RU" sz="20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6864" y="1561923"/>
            <a:ext cx="5131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Ця споруді початку </a:t>
            </a:r>
            <a:r>
              <a:rPr lang="uk-UA" sz="20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ХХ ст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. </a:t>
            </a:r>
            <a:r>
              <a:rPr lang="uk-UA" sz="20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зібрана з товстих дубових брусів, із підлогою і піддашком, що опирається на чотири стовпчики. </a:t>
            </a:r>
            <a:r>
              <a:rPr lang="uk-UA" sz="20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Колись у коморі зберігали запас зерна, сільськогосподарський реманент, речі вжитку.</a:t>
            </a:r>
            <a:endParaRPr lang="ru-R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8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757290" y="471258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57290" y="544080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10375" y="-148545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Традиційний побут українців. Вишиті рушники Слобожанщини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5209" y="61282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0038" y="2026726"/>
            <a:ext cx="7029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smtClean="0">
                <a:latin typeface="Garamond" panose="02020404030301010803" pitchFamily="18" charset="0"/>
              </a:rPr>
              <a:t>У науково-дослідницькому </a:t>
            </a:r>
            <a:r>
              <a:rPr lang="uk-UA" sz="2000" spc="-20" dirty="0" err="1" smtClean="0">
                <a:latin typeface="Garamond" panose="02020404030301010803" pitchFamily="18" charset="0"/>
              </a:rPr>
              <a:t>проєкті</a:t>
            </a:r>
            <a:r>
              <a:rPr lang="uk-UA" sz="2000" spc="-20" dirty="0" smtClean="0">
                <a:latin typeface="Garamond" panose="02020404030301010803" pitchFamily="18" charset="0"/>
              </a:rPr>
              <a:t> </a:t>
            </a:r>
            <a:r>
              <a:rPr lang="uk-UA" sz="2000" b="1" spc="-2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регіональні особливості вишивки Слобожанщини</a:t>
            </a:r>
            <a:r>
              <a:rPr lang="uk-UA" sz="2000" spc="-2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lang="uk-UA" sz="2000" spc="-20" dirty="0" smtClean="0">
                <a:latin typeface="Garamond" panose="02020404030301010803" pitchFamily="18" charset="0"/>
              </a:rPr>
              <a:t>визначено на основі праць                         Л. Орел </a:t>
            </a:r>
            <a:r>
              <a:rPr lang="en-US" sz="2000" spc="-20" dirty="0" smtClean="0">
                <a:latin typeface="Garamond" panose="02020404030301010803" pitchFamily="18" charset="0"/>
              </a:rPr>
              <a:t>[</a:t>
            </a:r>
            <a:r>
              <a:rPr lang="uk-UA" sz="2000" spc="-20" dirty="0" smtClean="0">
                <a:latin typeface="Garamond" panose="02020404030301010803" pitchFamily="18" charset="0"/>
              </a:rPr>
              <a:t>6</a:t>
            </a:r>
            <a:r>
              <a:rPr lang="en-US" sz="2000" spc="-20" dirty="0" smtClean="0">
                <a:latin typeface="Garamond" panose="02020404030301010803" pitchFamily="18" charset="0"/>
              </a:rPr>
              <a:t>]</a:t>
            </a:r>
            <a:r>
              <a:rPr lang="uk-UA" sz="2000" spc="-20" dirty="0" smtClean="0">
                <a:latin typeface="Garamond" panose="02020404030301010803" pitchFamily="18" charset="0"/>
              </a:rPr>
              <a:t>,</a:t>
            </a:r>
            <a:r>
              <a:rPr lang="en-US" sz="2000" spc="-20" dirty="0" smtClean="0">
                <a:latin typeface="Garamond" panose="02020404030301010803" pitchFamily="18" charset="0"/>
              </a:rPr>
              <a:t> </a:t>
            </a:r>
            <a:r>
              <a:rPr lang="uk-UA" sz="2000" spc="-20" dirty="0" smtClean="0">
                <a:latin typeface="Garamond" panose="02020404030301010803" pitchFamily="18" charset="0"/>
              </a:rPr>
              <a:t>В. Сушко </a:t>
            </a:r>
            <a:r>
              <a:rPr lang="en-US" sz="2000" spc="-20" dirty="0" smtClean="0">
                <a:latin typeface="Garamond" panose="02020404030301010803" pitchFamily="18" charset="0"/>
              </a:rPr>
              <a:t>[</a:t>
            </a:r>
            <a:r>
              <a:rPr lang="uk-UA" sz="2000" spc="-20" dirty="0" smtClean="0">
                <a:latin typeface="Garamond" panose="02020404030301010803" pitchFamily="18" charset="0"/>
              </a:rPr>
              <a:t>11</a:t>
            </a:r>
            <a:r>
              <a:rPr lang="en-US" sz="2000" spc="-20" dirty="0" smtClean="0">
                <a:latin typeface="Garamond" panose="02020404030301010803" pitchFamily="18" charset="0"/>
              </a:rPr>
              <a:t>]</a:t>
            </a:r>
            <a:r>
              <a:rPr lang="uk-UA" sz="2000" spc="-20" dirty="0" smtClean="0">
                <a:latin typeface="Garamond" panose="02020404030301010803" pitchFamily="18" charset="0"/>
              </a:rPr>
              <a:t>:</a:t>
            </a:r>
            <a:endParaRPr lang="uk-UA" sz="2000" spc="-20" dirty="0">
              <a:latin typeface="Garamond" panose="020204040303010108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82678" y="1695965"/>
            <a:ext cx="4246989" cy="4974038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0038" y="2982032"/>
            <a:ext cx="69525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 Техніка оздоблення </a:t>
            </a:r>
            <a:r>
              <a:rPr lang="uk-UA" sz="2000" dirty="0">
                <a:latin typeface="Garamond" panose="02020404030301010803" pitchFamily="18" charset="0"/>
              </a:rPr>
              <a:t>рушників </a:t>
            </a:r>
            <a:r>
              <a:rPr lang="uk-UA" sz="2000" dirty="0" smtClean="0">
                <a:latin typeface="Garamond" panose="02020404030301010803" pitchFamily="18" charset="0"/>
              </a:rPr>
              <a:t>декором – тамбурний, або «рушниковий» шов.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 Кольорова гама – переважання </a:t>
            </a:r>
            <a:r>
              <a:rPr lang="uk-UA" sz="2000" dirty="0">
                <a:latin typeface="Garamond" panose="02020404030301010803" pitchFamily="18" charset="0"/>
              </a:rPr>
              <a:t>червоного кольору, рідше  –  поєднання червоних і синіх кольорів.</a:t>
            </a:r>
            <a:endParaRPr lang="uk-UA" sz="2000" dirty="0" smtClean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>
                <a:latin typeface="Garamond" panose="02020404030301010803" pitchFamily="18" charset="0"/>
              </a:rPr>
              <a:t> </a:t>
            </a:r>
            <a:r>
              <a:rPr lang="uk-UA" sz="2000" dirty="0" smtClean="0">
                <a:latin typeface="Garamond" panose="02020404030301010803" pitchFamily="18" charset="0"/>
              </a:rPr>
              <a:t>Орнамент - застосування квіткових композицій, де узагальнені контурні квіти, гнучких гілки </a:t>
            </a:r>
            <a:r>
              <a:rPr lang="uk-UA" sz="2000" dirty="0" smtClean="0">
                <a:latin typeface="Garamond" panose="02020404030301010803" pitchFamily="18" charset="0"/>
              </a:rPr>
              <a:t>поєднані в єдине «дерево» </a:t>
            </a:r>
            <a:r>
              <a:rPr lang="uk-UA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>
                <a:latin typeface="Garamond" panose="02020404030301010803" pitchFamily="18" charset="0"/>
              </a:rPr>
              <a:t>6</a:t>
            </a:r>
            <a:r>
              <a:rPr lang="uk-UA" sz="2000" dirty="0" smtClean="0">
                <a:latin typeface="Garamond" panose="02020404030301010803" pitchFamily="18" charset="0"/>
              </a:rPr>
              <a:t>,                                   с</a:t>
            </a:r>
            <a:r>
              <a:rPr lang="uk-UA" sz="2000" dirty="0">
                <a:latin typeface="Garamond" panose="02020404030301010803" pitchFamily="18" charset="0"/>
              </a:rPr>
              <a:t>. 101– </a:t>
            </a:r>
            <a:r>
              <a:rPr lang="uk-UA" sz="2000" dirty="0" smtClean="0">
                <a:latin typeface="Garamond" panose="02020404030301010803" pitchFamily="18" charset="0"/>
              </a:rPr>
              <a:t>102</a:t>
            </a:r>
            <a:r>
              <a:rPr lang="uk-UA" sz="2000" dirty="0">
                <a:latin typeface="Garamond" panose="02020404030301010803" pitchFamily="18" charset="0"/>
              </a:rPr>
              <a:t>; </a:t>
            </a:r>
            <a:r>
              <a:rPr lang="uk-UA" sz="2000" dirty="0" smtClean="0">
                <a:latin typeface="Garamond" panose="02020404030301010803" pitchFamily="18" charset="0"/>
              </a:rPr>
              <a:t>11, </a:t>
            </a:r>
            <a:r>
              <a:rPr lang="uk-UA" sz="2000" dirty="0">
                <a:latin typeface="Garamond" panose="02020404030301010803" pitchFamily="18" charset="0"/>
              </a:rPr>
              <a:t>с. 67]. </a:t>
            </a:r>
            <a:r>
              <a:rPr lang="uk-UA" sz="2000" dirty="0" smtClean="0">
                <a:latin typeface="Garamond" panose="02020404030301010803" pitchFamily="18" charset="0"/>
              </a:rPr>
              <a:t> </a:t>
            </a:r>
            <a:endParaRPr lang="uk-UA" sz="2000" dirty="0">
              <a:latin typeface="Garamond" panose="020204040303010108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32921" y="5767353"/>
            <a:ext cx="32380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15. </a:t>
            </a:r>
            <a:r>
              <a:rPr lang="uk-UA" sz="1600" dirty="0">
                <a:latin typeface="Garamond" panose="02020404030301010803" pitchFamily="18" charset="0"/>
              </a:rPr>
              <a:t>Вишиті рушники Слобожанщини. </a:t>
            </a:r>
            <a:r>
              <a:rPr lang="uk-UA" sz="1600" dirty="0" smtClean="0">
                <a:latin typeface="Garamond" panose="02020404030301010803" pitchFamily="18" charset="0"/>
              </a:rPr>
              <a:t>Харківщина,</a:t>
            </a:r>
            <a:r>
              <a:rPr lang="ru-RU" sz="1600" dirty="0" smtClean="0"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Garamond" panose="02020404030301010803" pitchFamily="18" charset="0"/>
              </a:rPr>
              <a:t>ХІХ </a:t>
            </a:r>
            <a:r>
              <a:rPr lang="ru-RU" sz="1600" dirty="0">
                <a:latin typeface="Garamond" panose="02020404030301010803" pitchFamily="18" charset="0"/>
              </a:rPr>
              <a:t>ст. </a:t>
            </a:r>
            <a:r>
              <a:rPr lang="ru-RU" sz="1600" dirty="0" smtClean="0">
                <a:latin typeface="Garamond" panose="02020404030301010803" pitchFamily="18" charset="0"/>
              </a:rPr>
              <a:t>[</a:t>
            </a:r>
            <a:r>
              <a:rPr lang="ru-RU" sz="1600" dirty="0">
                <a:latin typeface="Garamond" panose="02020404030301010803" pitchFamily="18" charset="0"/>
              </a:rPr>
              <a:t>6</a:t>
            </a:r>
            <a:r>
              <a:rPr lang="ru-RU" sz="1600" dirty="0" smtClean="0">
                <a:latin typeface="Garamond" panose="02020404030301010803" pitchFamily="18" charset="0"/>
              </a:rPr>
              <a:t>, </a:t>
            </a:r>
            <a:r>
              <a:rPr lang="ru-RU" sz="1600" dirty="0">
                <a:latin typeface="Garamond" panose="02020404030301010803" pitchFamily="18" charset="0"/>
              </a:rPr>
              <a:t>с. 104].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48449" y="653407"/>
            <a:ext cx="9981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err="1" smtClean="0">
                <a:latin typeface="Garamond" panose="02020404030301010803" pitchFamily="18" charset="0"/>
              </a:rPr>
              <a:t>Скансени</a:t>
            </a:r>
            <a:r>
              <a:rPr lang="uk-UA" sz="2000" spc="-20" dirty="0" smtClean="0">
                <a:latin typeface="Garamond" panose="02020404030301010803" pitchFamily="18" charset="0"/>
              </a:rPr>
              <a:t> – етнографічні музеї просто неба – створюють цілісне уявлення про традиційну матеріальну культуру, демонструючи комплекс пам’яток народної архітектури, предметів побуту, знарядь праці, ужиткового мистецтва. Зокрема, колекція Музею народної архітектури, побуту та дитячої творчості містить вишиті рушники.</a:t>
            </a:r>
            <a:endParaRPr lang="uk-UA" sz="2000" spc="-20" dirty="0">
              <a:latin typeface="Garamond" panose="02020404030301010803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94" r="51447">
                        <a14:foregroundMark x1="8682" y1="2899" x2="6109" y2="89130"/>
                        <a14:foregroundMark x1="2894" y1="17754" x2="4823" y2="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" t="2761" r="46997"/>
          <a:stretch/>
        </p:blipFill>
        <p:spPr bwMode="auto">
          <a:xfrm>
            <a:off x="7946431" y="1881968"/>
            <a:ext cx="1859741" cy="3885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75" l="53055" r="98714"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59" t="2761" r="2795"/>
          <a:stretch/>
        </p:blipFill>
        <p:spPr bwMode="auto">
          <a:xfrm>
            <a:off x="9686924" y="1881968"/>
            <a:ext cx="1989827" cy="388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82" l="2422" r="989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935" y="178906"/>
            <a:ext cx="1047136" cy="86597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14029" y="5228801"/>
            <a:ext cx="7029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smtClean="0">
                <a:latin typeface="Garamond" panose="02020404030301010803" pitchFamily="18" charset="0"/>
              </a:rPr>
              <a:t>Також науковці зазначають, що у Слобідській </a:t>
            </a:r>
            <a:r>
              <a:rPr lang="uk-UA" sz="2000" spc="-20" dirty="0">
                <a:latin typeface="Garamond" panose="02020404030301010803" pitchFamily="18" charset="0"/>
              </a:rPr>
              <a:t>Україні традиції виготовлення </a:t>
            </a:r>
            <a:r>
              <a:rPr lang="uk-UA" sz="2000" spc="-20" dirty="0" smtClean="0">
                <a:latin typeface="Garamond" panose="02020404030301010803" pitchFamily="18" charset="0"/>
              </a:rPr>
              <a:t>вишитих рушників почали </a:t>
            </a:r>
            <a:r>
              <a:rPr lang="uk-UA" sz="2000" spc="-20" dirty="0">
                <a:latin typeface="Garamond" panose="02020404030301010803" pitchFamily="18" charset="0"/>
              </a:rPr>
              <a:t>занепадати </a:t>
            </a:r>
            <a:r>
              <a:rPr lang="uk-UA" sz="2000" spc="-20" dirty="0" smtClean="0">
                <a:latin typeface="Garamond" panose="02020404030301010803" pitchFamily="18" charset="0"/>
              </a:rPr>
              <a:t>на початку ХХ ст., тобто раніше</a:t>
            </a:r>
            <a:r>
              <a:rPr lang="uk-UA" sz="2000" spc="-20" dirty="0">
                <a:latin typeface="Garamond" panose="02020404030301010803" pitchFamily="18" charset="0"/>
              </a:rPr>
              <a:t>, ніж в інших регіонах </a:t>
            </a:r>
            <a:r>
              <a:rPr lang="uk-UA" sz="2000" spc="-20" dirty="0" smtClean="0">
                <a:latin typeface="Garamond" panose="02020404030301010803" pitchFamily="18" charset="0"/>
              </a:rPr>
              <a:t>України [6, </a:t>
            </a:r>
            <a:r>
              <a:rPr lang="uk-UA" sz="2000" spc="-20" dirty="0">
                <a:latin typeface="Garamond" panose="02020404030301010803" pitchFamily="18" charset="0"/>
              </a:rPr>
              <a:t>с. 101– 102]. </a:t>
            </a:r>
          </a:p>
        </p:txBody>
      </p:sp>
    </p:spTree>
    <p:extLst>
      <p:ext uri="{BB962C8B-B14F-4D97-AF65-F5344CB8AC3E}">
        <p14:creationId xmlns:p14="http://schemas.microsoft.com/office/powerpoint/2010/main" val="2771506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757290" y="471258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57290" y="544080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49564" y="-122944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Традиційний побут українців. Вишиті рушники Слобожанщини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5807" y="61282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48103" y="1489167"/>
            <a:ext cx="5965692" cy="5140694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48449" y="653407"/>
            <a:ext cx="9981218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>
                <a:latin typeface="Garamond" panose="02020404030301010803" pitchFamily="18" charset="0"/>
              </a:rPr>
              <a:t>Більшість </a:t>
            </a:r>
            <a:r>
              <a:rPr lang="uk-UA" sz="2000" spc="-20" dirty="0" smtClean="0">
                <a:latin typeface="Garamond" panose="02020404030301010803" pitchFamily="18" charset="0"/>
              </a:rPr>
              <a:t>рушників, що експонуються в Музеї народної архітектури, побуту та дитячої творчості у с. </a:t>
            </a:r>
            <a:r>
              <a:rPr lang="uk-UA" sz="2000" spc="-2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000" spc="-20" dirty="0" smtClean="0">
                <a:latin typeface="Garamond" panose="02020404030301010803" pitchFamily="18" charset="0"/>
              </a:rPr>
              <a:t>, оздоблено вишивкою у </a:t>
            </a:r>
            <a:r>
              <a:rPr lang="uk-UA" sz="2000" b="1" spc="-20" dirty="0" err="1">
                <a:solidFill>
                  <a:srgbClr val="0070C0"/>
                </a:solidFill>
                <a:latin typeface="Garamond" panose="02020404030301010803" pitchFamily="18" charset="0"/>
              </a:rPr>
              <a:t>брокарському</a:t>
            </a:r>
            <a:r>
              <a:rPr lang="uk-UA" sz="2000" b="1" spc="-20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lang="uk-UA" sz="2000" b="1" spc="-2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стилі. </a:t>
            </a:r>
          </a:p>
          <a:p>
            <a:pPr algn="just">
              <a:spcBef>
                <a:spcPts val="500"/>
              </a:spcBef>
            </a:pPr>
            <a:r>
              <a:rPr lang="uk-UA" sz="2000" spc="-20" dirty="0" smtClean="0">
                <a:latin typeface="Garamond" panose="02020404030301010803" pitchFamily="18" charset="0"/>
              </a:rPr>
              <a:t>Його ознаки:</a:t>
            </a:r>
          </a:p>
          <a:p>
            <a:pPr algn="just"/>
            <a:r>
              <a:rPr lang="uk-UA" sz="2000" spc="-20" dirty="0" smtClean="0">
                <a:latin typeface="Garamond" panose="02020404030301010803" pitchFamily="18" charset="0"/>
              </a:rPr>
              <a:t> </a:t>
            </a:r>
            <a:endParaRPr lang="uk-UA" sz="2000" spc="-20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82" l="2422" r="989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41" y="220422"/>
            <a:ext cx="1047136" cy="865970"/>
          </a:xfrm>
          <a:prstGeom prst="rect">
            <a:avLst/>
          </a:prstGeom>
        </p:spPr>
      </p:pic>
      <p:pic>
        <p:nvPicPr>
          <p:cNvPr id="1026" name="Picture 2" descr="https://prelesnemus.files.wordpress.com/2015/09/dscn5754.jpg?w=1400&amp;h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35" y="1877729"/>
            <a:ext cx="5058286" cy="379371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437978" y="5858265"/>
            <a:ext cx="513720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16. </a:t>
            </a:r>
            <a:r>
              <a:rPr lang="uk-UA" sz="1600" dirty="0">
                <a:latin typeface="Garamond" panose="02020404030301010803" pitchFamily="18" charset="0"/>
              </a:rPr>
              <a:t>Вишиті </a:t>
            </a:r>
            <a:r>
              <a:rPr lang="uk-UA" sz="1600" dirty="0" smtClean="0">
                <a:latin typeface="Garamond" panose="02020404030301010803" pitchFamily="18" charset="0"/>
              </a:rPr>
              <a:t>рушники. Музей народної архітектури, побуту та дитячої творчості у с. </a:t>
            </a:r>
            <a:r>
              <a:rPr lang="uk-UA" sz="16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1600" dirty="0" smtClean="0">
                <a:latin typeface="Garamond" panose="02020404030301010803" pitchFamily="18" charset="0"/>
              </a:rPr>
              <a:t> </a:t>
            </a:r>
            <a:r>
              <a:rPr lang="ru-RU" sz="1600" dirty="0" smtClean="0">
                <a:latin typeface="Garamond" panose="02020404030301010803" pitchFamily="18" charset="0"/>
              </a:rPr>
              <a:t>[3] 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0448" y="1608821"/>
            <a:ext cx="56245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spc="-20" dirty="0" smtClean="0">
                <a:latin typeface="Garamond" panose="02020404030301010803" pitchFamily="18" charset="0"/>
              </a:rPr>
              <a:t>Техніка оздоблення рушників декором – хрестик.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spc="-20" dirty="0" smtClean="0">
                <a:latin typeface="Garamond" panose="02020404030301010803" pitchFamily="18" charset="0"/>
              </a:rPr>
              <a:t>Кольорова гама – основним кольором візерунків є червоний колір, що доповнюється </a:t>
            </a:r>
            <a:r>
              <a:rPr lang="uk-UA" sz="2000" spc="-20" dirty="0">
                <a:latin typeface="Garamond" panose="02020404030301010803" pitchFamily="18" charset="0"/>
              </a:rPr>
              <a:t>чорним </a:t>
            </a:r>
            <a:r>
              <a:rPr lang="uk-UA" sz="2000" spc="-20" dirty="0" smtClean="0">
                <a:latin typeface="Garamond" panose="02020404030301010803" pitchFamily="18" charset="0"/>
              </a:rPr>
              <a:t>кольором для </a:t>
            </a:r>
            <a:r>
              <a:rPr lang="uk-UA" sz="2000" spc="-20" dirty="0">
                <a:latin typeface="Garamond" panose="02020404030301010803" pitchFamily="18" charset="0"/>
              </a:rPr>
              <a:t>додання </a:t>
            </a:r>
            <a:r>
              <a:rPr lang="uk-UA" sz="2000" spc="-20" dirty="0" smtClean="0">
                <a:latin typeface="Garamond" panose="02020404030301010803" pitchFamily="18" charset="0"/>
              </a:rPr>
              <a:t>візерунку </a:t>
            </a:r>
            <a:r>
              <a:rPr lang="uk-UA" sz="2000" spc="-20" dirty="0">
                <a:latin typeface="Garamond" panose="02020404030301010803" pitchFamily="18" charset="0"/>
              </a:rPr>
              <a:t>чіткого контуру і виразності. </a:t>
            </a:r>
            <a:endParaRPr lang="uk-UA" sz="2000" spc="-20" dirty="0" smtClean="0">
              <a:latin typeface="Garamond" panose="020204040303010108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spc="-20" dirty="0" smtClean="0">
                <a:latin typeface="Garamond" panose="02020404030301010803" pitchFamily="18" charset="0"/>
              </a:rPr>
              <a:t>Орнамент </a:t>
            </a:r>
            <a:r>
              <a:rPr lang="uk-UA" sz="2000" spc="-20" dirty="0">
                <a:latin typeface="Garamond" panose="02020404030301010803" pitchFamily="18" charset="0"/>
              </a:rPr>
              <a:t>– рослинно-геометричний. </a:t>
            </a:r>
            <a:r>
              <a:rPr lang="uk-UA" sz="2000" spc="-20" dirty="0" err="1" smtClean="0">
                <a:latin typeface="Garamond" panose="02020404030301010803" pitchFamily="18" charset="0"/>
              </a:rPr>
              <a:t>Найпоши-реніший</a:t>
            </a:r>
            <a:r>
              <a:rPr lang="uk-UA" sz="2000" spc="-20" dirty="0" smtClean="0">
                <a:latin typeface="Garamond" panose="02020404030301010803" pitchFamily="18" charset="0"/>
              </a:rPr>
              <a:t> </a:t>
            </a:r>
            <a:r>
              <a:rPr lang="uk-UA" sz="2000" spc="-20" dirty="0">
                <a:latin typeface="Garamond" panose="02020404030301010803" pitchFamily="18" charset="0"/>
              </a:rPr>
              <a:t>мотив – квітки троянд</a:t>
            </a:r>
            <a:r>
              <a:rPr lang="uk-UA" sz="2000" spc="-20" dirty="0" smtClean="0">
                <a:latin typeface="Garamond" panose="02020404030301010803" pitchFamily="18" charset="0"/>
              </a:rPr>
              <a:t>. Також часто зустрічається виноградна лоза або гроно.</a:t>
            </a:r>
            <a:endParaRPr lang="uk-UA" sz="2000" spc="-20" dirty="0">
              <a:latin typeface="Garamond" panose="020204040303010108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448" y="4163366"/>
            <a:ext cx="56178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Отже, вишиті рушники, що зберігаються у </a:t>
            </a:r>
            <a:r>
              <a:rPr lang="uk-UA" sz="2000" dirty="0" err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скансені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</a:t>
            </a:r>
            <a:r>
              <a:rPr lang="uk-UA" sz="2000" dirty="0" err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Прелесне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відповідають традиціям слобожанської вишивки. Однак процес поширення </a:t>
            </a:r>
            <a:r>
              <a:rPr lang="uk-UA" sz="2000" dirty="0" err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брокарської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вишивки спостерігався в усій Наддніпрянській Україні під впливом міської культури. Схеми вишивки розповсюджувалися разом із дешевим </a:t>
            </a:r>
            <a:r>
              <a:rPr lang="uk-UA" sz="2000" dirty="0" err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милом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фабрику «</a:t>
            </a:r>
            <a:r>
              <a:rPr lang="uk-UA" sz="20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Брокар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К 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°»</a:t>
            </a:r>
            <a:r>
              <a:rPr lang="uk-UA" sz="2000" spc="-20" dirty="0">
                <a:latin typeface="Garamond" panose="02020404030301010803" pitchFamily="18" charset="0"/>
              </a:rPr>
              <a:t> [9, с.35].</a:t>
            </a:r>
          </a:p>
          <a:p>
            <a:pPr algn="just">
              <a:spcAft>
                <a:spcPts val="0"/>
              </a:spcAft>
            </a:pPr>
            <a:endParaRPr lang="ru-RU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5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89537" y="3953651"/>
            <a:ext cx="3263559" cy="2701910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2757290" y="471258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57290" y="544080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49564" y="-122944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Традиційний побут українців. Вишиті рушники Слобожанщини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5807" y="61282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53282" y="1514867"/>
            <a:ext cx="5965692" cy="5140694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48449" y="653407"/>
            <a:ext cx="9981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Музеї народної архітектури, побуту та дитячої творчості в с. </a:t>
            </a:r>
            <a:r>
              <a:rPr lang="uk-UA" sz="20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Прелесне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експонується </a:t>
            </a:r>
            <a:r>
              <a:rPr lang="uk-UA" sz="2000" b="1" dirty="0">
                <a:solidFill>
                  <a:srgbClr val="0070C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горизонтальний ткацький </a:t>
            </a:r>
            <a:r>
              <a:rPr lang="uk-UA" sz="2000" b="1" dirty="0" smtClean="0">
                <a:solidFill>
                  <a:srgbClr val="0070C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верстат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spc="-20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82" l="2422" r="989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41" y="220422"/>
            <a:ext cx="1047136" cy="8659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37978" y="5858265"/>
            <a:ext cx="513720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18. Ткацький верстат. Музей народної архітектури, побуту та дитячої творчості у с. </a:t>
            </a:r>
            <a:r>
              <a:rPr lang="uk-UA" sz="16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1600" dirty="0" smtClean="0">
                <a:latin typeface="Garamond" panose="02020404030301010803" pitchFamily="18" charset="0"/>
              </a:rPr>
              <a:t> </a:t>
            </a:r>
            <a:r>
              <a:rPr lang="ru-RU" sz="1600" dirty="0" smtClean="0">
                <a:latin typeface="Garamond" panose="02020404030301010803" pitchFamily="18" charset="0"/>
              </a:rPr>
              <a:t>[3] 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869" y="1348903"/>
            <a:ext cx="56178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виготовленні 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тканини на верстаті переплітаються 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дві системи ниток – основи та </a:t>
            </a:r>
            <a:r>
              <a:rPr lang="uk-UA" sz="20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утка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(тобто піткання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Верстат має пристрій 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руху ниток 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основи. За його допомогою вони 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опускаються або </a:t>
            </a:r>
            <a:r>
              <a:rPr lang="uk-UA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піднімаються. Як правило, нитки, що використовувалися господинями наприкінці ХІХ – у першій половині ХХ ст., були лляними</a:t>
            </a:r>
            <a:r>
              <a:rPr lang="uk-UA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вовняними, конопляними або змішаної сировини.</a:t>
            </a:r>
            <a:endParaRPr lang="ru-RU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Нет описания фото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7" y="1783569"/>
            <a:ext cx="5112822" cy="38878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Нет описания фото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827" r="100000">
                        <a14:foregroundMark x1="85657" y1="32917" x2="84197" y2="52396"/>
                        <a14:foregroundMark x1="87649" y1="33125" x2="84993" y2="61042"/>
                        <a14:foregroundMark x1="78353" y1="32396" x2="94555" y2="30729"/>
                        <a14:foregroundMark x1="41169" y1="62813" x2="39708" y2="60313"/>
                        <a14:foregroundMark x1="65737" y1="68021" x2="68526" y2="68021"/>
                        <a14:backgroundMark x1="97742" y1="85000" x2="97078" y2="82813"/>
                        <a14:backgroundMark x1="96813" y1="82500" x2="96813" y2="82500"/>
                        <a14:backgroundMark x1="94290" y1="77604" x2="95219" y2="77813"/>
                        <a14:backgroundMark x1="67862" y1="72292" x2="68260" y2="72500"/>
                        <a14:backgroundMark x1="67995" y1="72500" x2="67995" y2="72500"/>
                        <a14:backgroundMark x1="65604" y1="76875" x2="70784" y2="70625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50736" r="3507"/>
          <a:stretch/>
        </p:blipFill>
        <p:spPr bwMode="auto">
          <a:xfrm flipH="1">
            <a:off x="461654" y="4054057"/>
            <a:ext cx="2919323" cy="25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60437" y="4593457"/>
            <a:ext cx="2633746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Garamond" panose="02020404030301010803" pitchFamily="18" charset="0"/>
              </a:rPr>
              <a:t>Рис. 17. Самопрядка </a:t>
            </a:r>
            <a:r>
              <a:rPr lang="ru-RU" sz="1600" dirty="0" smtClean="0">
                <a:latin typeface="Garamond" panose="02020404030301010803" pitchFamily="18" charset="0"/>
              </a:rPr>
              <a:t>[3] </a:t>
            </a:r>
            <a:endParaRPr lang="uk-UA" sz="1600" dirty="0" smtClean="0">
              <a:latin typeface="Garamond" panose="02020404030301010803" pitchFamily="18" charset="0"/>
            </a:endParaRPr>
          </a:p>
          <a:p>
            <a:pPr algn="just"/>
            <a:r>
              <a:rPr lang="uk-UA" sz="1600" dirty="0" smtClean="0">
                <a:latin typeface="Garamond" panose="02020404030301010803" pitchFamily="18" charset="0"/>
              </a:rPr>
              <a:t>Прядка з автоматичним зсукуванням нитки і намотуванням пряжі на веретено. </a:t>
            </a:r>
            <a:r>
              <a:rPr lang="uk-UA" sz="1600" dirty="0" err="1" smtClean="0">
                <a:latin typeface="Garamond" panose="02020404030301010803" pitchFamily="18" charset="0"/>
              </a:rPr>
              <a:t>Складаоася</a:t>
            </a:r>
            <a:r>
              <a:rPr lang="uk-UA" sz="1600" dirty="0" smtClean="0">
                <a:latin typeface="Garamond" panose="02020404030301010803" pitchFamily="18" charset="0"/>
              </a:rPr>
              <a:t> зі стільчика з педалл</a:t>
            </a:r>
            <a:r>
              <a:rPr lang="uk-UA" sz="1600" dirty="0">
                <a:latin typeface="Garamond" panose="02020404030301010803" pitchFamily="18" charset="0"/>
              </a:rPr>
              <a:t>ю</a:t>
            </a:r>
            <a:r>
              <a:rPr lang="uk-UA" sz="1600" dirty="0" smtClean="0">
                <a:latin typeface="Garamond" panose="02020404030301010803" pitchFamily="18" charset="0"/>
              </a:rPr>
              <a:t> («підніжок»), колеса зі спицями</a:t>
            </a:r>
            <a:endParaRPr lang="uk-UA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1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273597" y="523509"/>
            <a:ext cx="9639874" cy="3343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286000" y="582327"/>
            <a:ext cx="9625389" cy="377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82581" y="-46256"/>
            <a:ext cx="4376057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Висновки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77842" y="60839"/>
            <a:ext cx="1563329" cy="1448649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7165" y="1433476"/>
            <a:ext cx="1161648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1</a:t>
            </a:r>
            <a:r>
              <a:rPr lang="uk-UA" sz="20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. </a:t>
            </a:r>
            <a:r>
              <a:rPr lang="uk-UA" sz="2000" dirty="0" smtClean="0">
                <a:latin typeface="Garamond" panose="02020404030301010803" pitchFamily="18" charset="0"/>
              </a:rPr>
              <a:t>Вітчизняні науковці-музеєзнавці (С. </a:t>
            </a:r>
            <a:r>
              <a:rPr lang="uk-UA" sz="2000" dirty="0" err="1" smtClean="0">
                <a:latin typeface="Garamond" panose="02020404030301010803" pitchFamily="18" charset="0"/>
              </a:rPr>
              <a:t>Гудченко</a:t>
            </a:r>
            <a:r>
              <a:rPr lang="uk-UA" sz="2000" dirty="0" smtClean="0">
                <a:latin typeface="Garamond" panose="02020404030301010803" pitchFamily="18" charset="0"/>
              </a:rPr>
              <a:t>, А. Данилюк, Д. </a:t>
            </a:r>
            <a:r>
              <a:rPr lang="uk-UA" sz="2000" dirty="0" err="1" smtClean="0">
                <a:latin typeface="Garamond" panose="02020404030301010803" pitchFamily="18" charset="0"/>
              </a:rPr>
              <a:t>Каднічанський</a:t>
            </a:r>
            <a:r>
              <a:rPr lang="uk-UA" sz="2000" dirty="0" smtClean="0">
                <a:latin typeface="Garamond" panose="02020404030301010803" pitchFamily="18" charset="0"/>
              </a:rPr>
              <a:t>, І. Паньків та ін.) </a:t>
            </a:r>
            <a:r>
              <a:rPr lang="uk-UA" sz="2000" dirty="0" smtClean="0">
                <a:latin typeface="Garamond" panose="02020404030301010803" pitchFamily="18" charset="0"/>
              </a:rPr>
              <a:t>вивчали історію створення </a:t>
            </a:r>
            <a:r>
              <a:rPr lang="uk-UA" sz="2000" dirty="0" err="1" smtClean="0">
                <a:latin typeface="Garamond" panose="02020404030301010803" pitchFamily="18" charset="0"/>
              </a:rPr>
              <a:t>створення</a:t>
            </a:r>
            <a:r>
              <a:rPr lang="uk-UA" sz="2000" dirty="0" smtClean="0">
                <a:latin typeface="Garamond" panose="02020404030301010803" pitchFamily="18" charset="0"/>
              </a:rPr>
              <a:t>  </a:t>
            </a:r>
            <a:r>
              <a:rPr lang="uk-UA" sz="2000" dirty="0" err="1" smtClean="0">
                <a:latin typeface="Garamond" panose="02020404030301010803" pitchFamily="18" charset="0"/>
              </a:rPr>
              <a:t>скансенів</a:t>
            </a:r>
            <a:r>
              <a:rPr lang="uk-UA" sz="2000" dirty="0" smtClean="0">
                <a:latin typeface="Garamond" panose="02020404030301010803" pitchFamily="18" charset="0"/>
              </a:rPr>
              <a:t>  в  Україні, </a:t>
            </a:r>
            <a:r>
              <a:rPr lang="uk-UA" sz="2000" dirty="0" smtClean="0">
                <a:latin typeface="Garamond" panose="02020404030301010803" pitchFamily="18" charset="0"/>
              </a:rPr>
              <a:t>які є такою </a:t>
            </a:r>
            <a:r>
              <a:rPr lang="uk-UA" sz="2000" dirty="0" smtClean="0">
                <a:latin typeface="Garamond" panose="02020404030301010803" pitchFamily="18" charset="0"/>
              </a:rPr>
              <a:t>формою </a:t>
            </a:r>
            <a:r>
              <a:rPr lang="uk-UA" sz="2000" dirty="0">
                <a:latin typeface="Garamond" panose="02020404030301010803" pitchFamily="18" charset="0"/>
              </a:rPr>
              <a:t>збереження пам’яток традиційного побуту й </a:t>
            </a:r>
            <a:r>
              <a:rPr lang="uk-UA" sz="2000" dirty="0" smtClean="0">
                <a:latin typeface="Garamond" panose="02020404030301010803" pitchFamily="18" charset="0"/>
              </a:rPr>
              <a:t>культури, що дозволяє відкрито та комплексно </a:t>
            </a:r>
            <a:r>
              <a:rPr lang="uk-UA" sz="2000" dirty="0">
                <a:latin typeface="Garamond" panose="02020404030301010803" pitchFamily="18" charset="0"/>
              </a:rPr>
              <a:t>досліджувати традиційні </a:t>
            </a:r>
            <a:r>
              <a:rPr lang="uk-UA" sz="2000" dirty="0" smtClean="0">
                <a:latin typeface="Garamond" panose="02020404030301010803" pitchFamily="18" charset="0"/>
              </a:rPr>
              <a:t>пам’ятки народної </a:t>
            </a:r>
            <a:r>
              <a:rPr lang="uk-UA" sz="2000" dirty="0">
                <a:latin typeface="Garamond" panose="02020404030301010803" pitchFamily="18" charset="0"/>
              </a:rPr>
              <a:t>архітектури, предмети побуту, знаряддя </a:t>
            </a:r>
            <a:r>
              <a:rPr lang="uk-UA" sz="2000" dirty="0" smtClean="0">
                <a:latin typeface="Garamond" panose="02020404030301010803" pitchFamily="18" charset="0"/>
              </a:rPr>
              <a:t>праці. Однак основну увагу вони приділяють </a:t>
            </a:r>
            <a:r>
              <a:rPr lang="uk-UA" sz="2000" dirty="0" err="1" smtClean="0">
                <a:latin typeface="Garamond" panose="02020404030301010803" pitchFamily="18" charset="0"/>
              </a:rPr>
              <a:t>скансенам</a:t>
            </a:r>
            <a:r>
              <a:rPr lang="uk-UA" sz="2000" dirty="0" smtClean="0">
                <a:latin typeface="Garamond" panose="02020404030301010803" pitchFamily="18" charset="0"/>
              </a:rPr>
              <a:t> західних і центральних регіонів України. Це є результатом недооцінки важливості справи збереження традиційної матеріальної культури Слобожанщини в цілому. Авторці вдалося ознайомитися лише з оглядовою статтею Проненко І. про </a:t>
            </a:r>
            <a:r>
              <a:rPr lang="uk-UA" sz="2000" dirty="0" err="1" smtClean="0">
                <a:latin typeface="Garamond" panose="02020404030301010803" pitchFamily="18" charset="0"/>
              </a:rPr>
              <a:t>скансени</a:t>
            </a:r>
            <a:r>
              <a:rPr lang="uk-UA" sz="2000" dirty="0" smtClean="0">
                <a:latin typeface="Garamond" panose="02020404030301010803" pitchFamily="18" charset="0"/>
              </a:rPr>
              <a:t> у с. </a:t>
            </a:r>
            <a:r>
              <a:rPr lang="uk-UA" sz="2000" dirty="0" err="1" smtClean="0">
                <a:latin typeface="Garamond" panose="02020404030301010803" pitchFamily="18" charset="0"/>
              </a:rPr>
              <a:t>Писарівка</a:t>
            </a:r>
            <a:r>
              <a:rPr lang="uk-UA" sz="2000" dirty="0" smtClean="0">
                <a:latin typeface="Garamond" panose="02020404030301010803" pitchFamily="18" charset="0"/>
              </a:rPr>
              <a:t> Харківської </a:t>
            </a:r>
            <a:r>
              <a:rPr lang="uk-UA" sz="2200" dirty="0" smtClean="0">
                <a:latin typeface="Garamond" panose="02020404030301010803" pitchFamily="18" charset="0"/>
              </a:rPr>
              <a:t>обл. </a:t>
            </a:r>
            <a:r>
              <a:rPr lang="uk-UA" sz="2000" dirty="0" smtClean="0">
                <a:latin typeface="Garamond" panose="02020404030301010803" pitchFamily="18" charset="0"/>
              </a:rPr>
              <a:t>і с. </a:t>
            </a:r>
            <a:r>
              <a:rPr lang="uk-UA" sz="20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000" dirty="0" smtClean="0">
                <a:latin typeface="Garamond" panose="02020404030301010803" pitchFamily="18" charset="0"/>
              </a:rPr>
              <a:t> Донецької обл.</a:t>
            </a:r>
            <a:endParaRPr lang="uk-UA" sz="2000" dirty="0" smtClean="0">
              <a:latin typeface="Garamond" panose="02020404030301010803" pitchFamily="18" charset="0"/>
            </a:endParaRPr>
          </a:p>
          <a:p>
            <a:pPr algn="just"/>
            <a:r>
              <a:rPr lang="uk-UA" sz="22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2. </a:t>
            </a:r>
            <a:r>
              <a:rPr lang="uk-UA" sz="2200" dirty="0" smtClean="0">
                <a:latin typeface="Garamond" panose="02020404030301010803" pitchFamily="18" charset="0"/>
              </a:rPr>
              <a:t>Типові конструктивні особливості житла Слобожанщини кінця ХІХ – початку ХХ ст</a:t>
            </a:r>
            <a:r>
              <a:rPr lang="uk-UA" sz="2200" dirty="0">
                <a:latin typeface="Garamond" panose="02020404030301010803" pitchFamily="18" charset="0"/>
              </a:rPr>
              <a:t>. – </a:t>
            </a:r>
            <a:r>
              <a:rPr lang="uk-UA" sz="2200" dirty="0" smtClean="0">
                <a:latin typeface="Garamond" panose="02020404030301010803" pitchFamily="18" charset="0"/>
              </a:rPr>
              <a:t> це зруб із дубу, укладений на дубові стояки; галерея, що утримувалася дерев’яними колонками. Хата, що була подарована Музею народної архітектури, побуту та дитячої творчості у </a:t>
            </a:r>
            <a:r>
              <a:rPr lang="uk-UA" sz="2200" dirty="0" err="1" smtClean="0">
                <a:latin typeface="Garamond" panose="02020404030301010803" pitchFamily="18" charset="0"/>
              </a:rPr>
              <a:t>с.Прелесні</a:t>
            </a:r>
            <a:r>
              <a:rPr lang="uk-UA" sz="2200" dirty="0" smtClean="0">
                <a:latin typeface="Garamond" panose="02020404030301010803" pitchFamily="18" charset="0"/>
              </a:rPr>
              <a:t> місцевою мешканкою Р. </a:t>
            </a:r>
            <a:r>
              <a:rPr lang="uk-UA" sz="2200" dirty="0" err="1" smtClean="0">
                <a:latin typeface="Garamond" panose="02020404030301010803" pitchFamily="18" charset="0"/>
              </a:rPr>
              <a:t>Біліченко</a:t>
            </a:r>
            <a:r>
              <a:rPr lang="uk-UA" sz="2200" dirty="0" smtClean="0">
                <a:latin typeface="Garamond" panose="02020404030301010803" pitchFamily="18" charset="0"/>
              </a:rPr>
              <a:t>, побудована відповідно цим традиціям Слобожанщини.</a:t>
            </a:r>
          </a:p>
          <a:p>
            <a:pPr algn="just"/>
            <a:r>
              <a:rPr lang="uk-UA" sz="22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3. </a:t>
            </a:r>
            <a:r>
              <a:rPr lang="uk-UA" sz="2200" dirty="0" smtClean="0">
                <a:latin typeface="Garamond" panose="02020404030301010803" pitchFamily="18" charset="0"/>
              </a:rPr>
              <a:t>Регіональними особливостями слобожанської вишивки були </a:t>
            </a:r>
            <a:r>
              <a:rPr lang="uk-UA" sz="2200" dirty="0" smtClean="0">
                <a:latin typeface="Garamond" panose="02020404030301010803" pitchFamily="18" charset="0"/>
              </a:rPr>
              <a:t>тамбурний шов, переважання червоного кольору в палітрі, рослинний орнамент. Водночас вишиті рушники, що зберігаються у </a:t>
            </a:r>
            <a:r>
              <a:rPr lang="uk-UA" sz="2200" dirty="0" err="1" smtClean="0">
                <a:latin typeface="Garamond" panose="02020404030301010803" pitchFamily="18" charset="0"/>
              </a:rPr>
              <a:t>скансені</a:t>
            </a:r>
            <a:r>
              <a:rPr lang="uk-UA" sz="2200" dirty="0" smtClean="0">
                <a:latin typeface="Garamond" panose="02020404030301010803" pitchFamily="18" charset="0"/>
              </a:rPr>
              <a:t> 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, вишиті хрестиком, кольорова гама – червоно-чорна, орнамент – рослинно-геометричний. Поширення такої вишивки у </a:t>
            </a:r>
            <a:r>
              <a:rPr lang="uk-UA" sz="2200" dirty="0" err="1" smtClean="0">
                <a:latin typeface="Garamond" panose="02020404030301010803" pitchFamily="18" charset="0"/>
              </a:rPr>
              <a:t>брокарському</a:t>
            </a:r>
            <a:r>
              <a:rPr lang="uk-UA" sz="2200" dirty="0" smtClean="0">
                <a:latin typeface="Garamond" panose="02020404030301010803" pitchFamily="18" charset="0"/>
              </a:rPr>
              <a:t> стилі на початку ХХ ст. відбувалося в масштабі всієї Наддніпрянської України під впливом міської культури. </a:t>
            </a:r>
            <a:endParaRPr lang="uk-UA" sz="2200" dirty="0" smtClean="0">
              <a:latin typeface="Garamond" panose="020204040303010108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85695" y="527859"/>
            <a:ext cx="9772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Garamond" panose="02020404030301010803" pitchFamily="18" charset="0"/>
              </a:rPr>
              <a:t>На підставі ознайомлення з науковою літературою, аналізу речових джерел (пам’ятки народної архітектури, предмети побуту – вишиті рушники), що здійснювався на основі безпосереднього (польового) спостереження, було зроблено такі </a:t>
            </a:r>
            <a:r>
              <a:rPr lang="uk-UA" sz="20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висновки</a:t>
            </a:r>
            <a:r>
              <a:rPr lang="uk-UA" sz="2000" dirty="0" smtClean="0">
                <a:latin typeface="Garamond" panose="02020404030301010803" pitchFamily="18" charset="0"/>
              </a:rPr>
              <a:t>:</a:t>
            </a:r>
            <a:endParaRPr lang="uk-UA" sz="2000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6667" l="9945" r="98343">
                        <a14:foregroundMark x1="27624" y1="54167" x2="27624" y2="63333"/>
                        <a14:foregroundMark x1="41436" y1="61667" x2="46961" y2="6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594" y="44753"/>
            <a:ext cx="1063054" cy="1409574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77842" y="4998097"/>
            <a:ext cx="11398564" cy="402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63508" y="3644537"/>
            <a:ext cx="11412898" cy="2114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286000" y="1509488"/>
            <a:ext cx="949040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90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2" y="864567"/>
            <a:ext cx="11220995" cy="568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Гудченко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З. Музеї народної архітектури України. Київ: Будівельник, 1981. 120 с.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Данилюк А. Г. Українські </a:t>
            </a: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скансени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Історія виникнення, експозиції, проблеми розвитку. Тернопіль: Навчальна книга – Богдан, 2006. 104 с. 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Донецький обласний художній музей. </a:t>
            </a:r>
            <a:r>
              <a:rPr lang="en-US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https://prelesnemus.wordpress.com/ (дата звернення: 14.04.2024).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Каднічанський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</a:t>
            </a: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Скансени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України: [етнографічні </a:t>
            </a: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мезеї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просто неба]. Краєзнавство . Географія. Туризм.  2010.  № 16. С. 3–8.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Масненко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В., </a:t>
            </a: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Ракшанов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Б. Українська хата. Науково-популярне видання. Черкаси: Брама–Україна, 2012. 190 с.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Орел Л.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Українські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рушники: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Історико-культурологічне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Київ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Кальварія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2003.  230 с.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Проненко І. В. Сучасний розвиток музеїв-</a:t>
            </a: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скансенів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українській музейній структурі. Актуальні проблеми вітчизняної та всесвітньої історії. 2017. </a:t>
            </a: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20. С. 91–97.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Паньків І. М. </a:t>
            </a: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Скансени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соціокультурному просторі України: перспективи розвитку та міжнародний досвід. Національний музей народної архітектури та побуту України. 2020. </a:t>
            </a:r>
            <a:r>
              <a:rPr lang="en-US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https://www.pyrohiv.com/activities/skanseni-v-sotsio-kulturnomu-prostori-ukraini-perspektivi-rozvitku-ta-mizhnarodniy-dosvid.html (дата звернення</a:t>
            </a:r>
            <a:r>
              <a:rPr lang="uk-UA" sz="170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70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14.04.2024).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Саєнко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 В.,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Завийборода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М.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Регіональні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оздоблення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вишивкою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комплексів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народного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вбрання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метод.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студ. Полтава: ПНПУ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імені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 Г. Короленка, 2019.  104 с</a:t>
            </a:r>
            <a:r>
              <a:rPr lang="uk-UA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700" spc="-2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Сиротенко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Видатний краєзнавець Донеччини. Донецький обласний краєзнавчий музей. 2023. 28 трав. </a:t>
            </a:r>
            <a:r>
              <a:rPr lang="en-US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https://muzey-dokm.pp.ua/vydatnyj-krayeznavets-donechchyny.html (дата звернення: </a:t>
            </a:r>
            <a:r>
              <a:rPr lang="uk-UA" sz="17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14.04.2024).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Сушко В. Українське вишивання на Слобожанщині ХІХ – ХХ ст. 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Народна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творчість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700" spc="-2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етнографія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2007. </a:t>
            </a:r>
            <a:r>
              <a:rPr lang="uk-UA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 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С.</a:t>
            </a:r>
            <a:r>
              <a:rPr lang="uk-UA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700" spc="-2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66-70. </a:t>
            </a:r>
            <a:endParaRPr lang="ru-RU" sz="17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7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Таранущенко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Пам'ятки мистецтва старої Слобожанщини. Харків: Харківська експериментальна школа-клуб друкарської справи, 1922. CXIV с. </a:t>
            </a:r>
            <a:r>
              <a:rPr lang="en-US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uk-UA" sz="17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https://colovrat.org/bibliotheca/taran.html (дата звернення: </a:t>
            </a:r>
            <a:r>
              <a:rPr lang="uk-UA" sz="17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14.04.2024). </a:t>
            </a:r>
            <a:endParaRPr lang="ru-RU" sz="17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455" y="112188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sz="2400" b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4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841969" y="585019"/>
            <a:ext cx="9172378" cy="38086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31853" y="-67104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Місце розташування музейної установи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841969" y="623105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873" y="81424"/>
            <a:ext cx="1295202" cy="1255418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8194" y="2023331"/>
            <a:ext cx="6502230" cy="4639072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5" b="93173" l="844" r="98031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71" y="2023331"/>
            <a:ext cx="6623253" cy="4639072"/>
          </a:xfrm>
          <a:prstGeom prst="rect">
            <a:avLst/>
          </a:prstGeom>
        </p:spPr>
      </p:pic>
      <p:sp>
        <p:nvSpPr>
          <p:cNvPr id="9" name="Хорда 8"/>
          <p:cNvSpPr/>
          <p:nvPr/>
        </p:nvSpPr>
        <p:spPr>
          <a:xfrm rot="14480522">
            <a:off x="5586679" y="3657094"/>
            <a:ext cx="190931" cy="193667"/>
          </a:xfrm>
          <a:prstGeom prst="chor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7873" y="6259255"/>
            <a:ext cx="622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1. Черкаська селищна громада на карті України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00095" y="2035671"/>
            <a:ext cx="5088347" cy="4639072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4418" y="2103486"/>
            <a:ext cx="3994851" cy="2791237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9022389" y="3813663"/>
            <a:ext cx="191729" cy="191729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4" descr="Карты Гугл – Бесплатные иконки: бренды и логотип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653" y="2166894"/>
            <a:ext cx="432040" cy="4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135301" y="4958131"/>
            <a:ext cx="4617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2. Карта Черкаської селищної громади Краматорського району Донецької області.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7865" y="1293092"/>
            <a:ext cx="11616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громади Краматорського р-ну у Донецької обл. Запрошуємо у віртуальну екскурсію до цієї скарб-ниці матеріальної культури українського народу, що була створена з ініціативи земляків-донеччан.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2746" y="617825"/>
            <a:ext cx="10095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>
                <a:latin typeface="Garamond" panose="02020404030301010803" pitchFamily="18" charset="0"/>
              </a:rPr>
              <a:t>Відділ Донецького  обласного  художнього  музею  </a:t>
            </a:r>
            <a:r>
              <a:rPr lang="ru-RU" sz="2200" dirty="0">
                <a:latin typeface="Garamond" panose="02020404030301010803" pitchFamily="18" charset="0"/>
              </a:rPr>
              <a:t>«</a:t>
            </a:r>
            <a:r>
              <a:rPr lang="uk-UA" sz="2200" dirty="0">
                <a:latin typeface="Garamond" panose="02020404030301010803" pitchFamily="18" charset="0"/>
              </a:rPr>
              <a:t>Музей  народної  архітектури</a:t>
            </a:r>
            <a:r>
              <a:rPr lang="uk-UA" sz="2200" dirty="0" smtClean="0">
                <a:latin typeface="Garamond" panose="02020404030301010803" pitchFamily="18" charset="0"/>
              </a:rPr>
              <a:t>,  </a:t>
            </a:r>
            <a:r>
              <a:rPr lang="uk-UA" sz="2200" dirty="0">
                <a:latin typeface="Garamond" panose="02020404030301010803" pitchFamily="18" charset="0"/>
              </a:rPr>
              <a:t>побуту   та   дитячої   творчості</a:t>
            </a:r>
            <a:r>
              <a:rPr lang="ru-RU" sz="2200" dirty="0">
                <a:latin typeface="Garamond" panose="02020404030301010803" pitchFamily="18" charset="0"/>
              </a:rPr>
              <a:t>»</a:t>
            </a:r>
            <a:r>
              <a:rPr lang="uk-UA" sz="2200" dirty="0">
                <a:latin typeface="Garamond" panose="02020404030301010803" pitchFamily="18" charset="0"/>
              </a:rPr>
              <a:t>  </a:t>
            </a:r>
            <a:r>
              <a:rPr lang="uk-UA" sz="2200" dirty="0" smtClean="0">
                <a:latin typeface="Garamond" panose="02020404030301010803" pitchFamily="18" charset="0"/>
              </a:rPr>
              <a:t> знаходиться   </a:t>
            </a:r>
            <a:r>
              <a:rPr lang="uk-UA" sz="2200" dirty="0">
                <a:latin typeface="Garamond" panose="02020404030301010803" pitchFamily="18" charset="0"/>
              </a:rPr>
              <a:t>у </a:t>
            </a:r>
            <a:r>
              <a:rPr lang="uk-UA" sz="2200" dirty="0" smtClean="0">
                <a:latin typeface="Garamond" panose="02020404030301010803" pitchFamily="18" charset="0"/>
              </a:rPr>
              <a:t> с</a:t>
            </a:r>
            <a:r>
              <a:rPr lang="uk-UA" sz="2200" dirty="0">
                <a:latin typeface="Garamond" panose="02020404030301010803" pitchFamily="18" charset="0"/>
              </a:rPr>
              <a:t>. </a:t>
            </a:r>
            <a:r>
              <a:rPr lang="uk-UA" sz="2200" noProof="1">
                <a:latin typeface="Garamond" panose="02020404030301010803" pitchFamily="18" charset="0"/>
              </a:rPr>
              <a:t>Прелесне</a:t>
            </a:r>
            <a:r>
              <a:rPr lang="uk-UA" sz="2200" dirty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 Черкаської   селищної  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54418" y="5796201"/>
            <a:ext cx="39948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noProof="1" smtClean="0">
                <a:latin typeface="Garamond" panose="02020404030301010803" pitchFamily="18" charset="0"/>
              </a:rPr>
              <a:t>Відеорепортаж</a:t>
            </a:r>
            <a:r>
              <a:rPr lang="ru-RU" b="1" dirty="0" smtClean="0">
                <a:latin typeface="Garamond" panose="02020404030301010803" pitchFamily="18" charset="0"/>
              </a:rPr>
              <a:t>: </a:t>
            </a:r>
          </a:p>
          <a:p>
            <a:pPr algn="ctr"/>
            <a:r>
              <a:rPr lang="ru-RU" b="1" dirty="0" smtClean="0">
                <a:latin typeface="Garamond" panose="02020404030301010803" pitchFamily="18" charset="0"/>
                <a:hlinkClick r:id="rId9"/>
              </a:rPr>
              <a:t>https</a:t>
            </a:r>
            <a:r>
              <a:rPr lang="ru-RU" b="1" dirty="0">
                <a:latin typeface="Garamond" panose="02020404030301010803" pitchFamily="18" charset="0"/>
                <a:hlinkClick r:id="rId9"/>
              </a:rPr>
              <a:t>://</a:t>
            </a:r>
            <a:r>
              <a:rPr lang="ru-RU" b="1" dirty="0" smtClean="0">
                <a:latin typeface="Garamond" panose="02020404030301010803" pitchFamily="18" charset="0"/>
                <a:hlinkClick r:id="rId9"/>
              </a:rPr>
              <a:t>youtu.be/Fp-3WKLF74Q</a:t>
            </a:r>
            <a:r>
              <a:rPr lang="ru-RU" b="1" dirty="0" smtClean="0">
                <a:latin typeface="Garamond" panose="02020404030301010803" pitchFamily="18" charset="0"/>
              </a:rPr>
              <a:t> 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31376" y="327420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mtClean="0">
                <a:latin typeface="Garamond" panose="02020404030301010803" pitchFamily="18" charset="0"/>
              </a:rPr>
              <a:t>Черкаська громада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84007" y="3993136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>
                <a:latin typeface="Garamond" panose="02020404030301010803" pitchFamily="18" charset="0"/>
              </a:rPr>
              <a:t>Прелесне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91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771775" y="571500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71775" y="618342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5315" y="-40969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Вступ. Актуальність дослідження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83457" y="129916"/>
            <a:ext cx="1563329" cy="1448649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6" b="97112" l="9562" r="96813">
                        <a14:foregroundMark x1="46215" y1="9386" x2="43825" y2="18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05" y="192546"/>
            <a:ext cx="1255923" cy="13860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3457" y="1490314"/>
            <a:ext cx="116164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просто неба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uk-UA" sz="2200" dirty="0" smtClean="0">
                <a:latin typeface="Garamond" panose="02020404030301010803" pitchFamily="18" charset="0"/>
              </a:rPr>
              <a:t>Його основною функцією є зберегти пам’ятки традиційної матеріальної культури українців півдня Слобожанщини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uk-UA" sz="2200" dirty="0" smtClean="0">
                <a:latin typeface="Garamond" panose="02020404030301010803" pitchFamily="18" charset="0"/>
              </a:rPr>
              <a:t>Водночас упродовж понад 30 років ця музейна установа відігравала важливу роль у пробудженні національної свідомості мешканців Донецької обл. Музей народної архітектури, побуту та дитячої творчості у с. </a:t>
            </a:r>
            <a:r>
              <a:rPr lang="uk-UA" sz="2200" noProof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є моделлю середовища, де людина живе в гармонії з природою та власним історичним корінням, у регіоні, який зазнав найбільш нищівного впливу індустріалізації та урбанізації.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3457" y="3585147"/>
            <a:ext cx="5604388" cy="3002599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68065" y="3585148"/>
            <a:ext cx="5676088" cy="3002598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3211" b="363"/>
          <a:stretch/>
        </p:blipFill>
        <p:spPr>
          <a:xfrm>
            <a:off x="732580" y="3768734"/>
            <a:ext cx="3677188" cy="255514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986549" y="5724947"/>
            <a:ext cx="284643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3. </a:t>
            </a:r>
            <a:r>
              <a:rPr lang="uk-UA" sz="1600" dirty="0" smtClean="0">
                <a:latin typeface="Garamond" panose="02020404030301010803" pitchFamily="18" charset="0"/>
              </a:rPr>
              <a:t>Музей народної архітектури, побуту та дитячої творчості у с. </a:t>
            </a:r>
            <a:r>
              <a:rPr lang="uk-UA" sz="1600" noProof="1" smtClean="0">
                <a:latin typeface="Garamond" panose="02020404030301010803" pitchFamily="18" charset="0"/>
              </a:rPr>
              <a:t>Прелесне</a:t>
            </a:r>
            <a:r>
              <a:rPr lang="uk-UA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3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8558" r="17399"/>
          <a:stretch/>
        </p:blipFill>
        <p:spPr>
          <a:xfrm>
            <a:off x="8082116" y="3794197"/>
            <a:ext cx="3604224" cy="258449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6415561" y="5733239"/>
            <a:ext cx="2846438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4. Індустріальний ландшафт, м. Краматорськ:</a:t>
            </a:r>
          </a:p>
          <a:p>
            <a:pPr algn="ctr"/>
            <a:r>
              <a:rPr lang="pl-PL" sz="1400" dirty="0">
                <a:latin typeface="Garamond" panose="02020404030301010803" pitchFamily="18" charset="0"/>
              </a:rPr>
              <a:t>https://wikimapia.org/19426342/uk/</a:t>
            </a:r>
            <a:endParaRPr lang="ru-RU" sz="1400" dirty="0">
              <a:latin typeface="Garamond" panose="02020404030301010803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260261" y="4221742"/>
            <a:ext cx="1563329" cy="14486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олния 15"/>
          <p:cNvSpPr/>
          <p:nvPr/>
        </p:nvSpPr>
        <p:spPr>
          <a:xfrm rot="737612">
            <a:off x="5663381" y="4350774"/>
            <a:ext cx="690365" cy="1190586"/>
          </a:xfrm>
          <a:prstGeom prst="lightningBol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320" y="731013"/>
            <a:ext cx="98766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>
                <a:latin typeface="Garamond" panose="02020404030301010803" pitchFamily="18" charset="0"/>
              </a:rPr>
              <a:t>Музей   народної    архітектури,   побуту   та   дитячої    творчості</a:t>
            </a:r>
            <a:r>
              <a:rPr lang="ru-RU" sz="2200" dirty="0">
                <a:latin typeface="Garamond" panose="02020404030301010803" pitchFamily="18" charset="0"/>
              </a:rPr>
              <a:t>  у  с. </a:t>
            </a:r>
            <a:r>
              <a:rPr lang="uk-UA" sz="2200" noProof="1" smtClean="0">
                <a:latin typeface="Garamond" panose="02020404030301010803" pitchFamily="18" charset="0"/>
              </a:rPr>
              <a:t>Прелесне</a:t>
            </a:r>
            <a:r>
              <a:rPr lang="ru-RU" sz="2200" dirty="0" smtClean="0">
                <a:latin typeface="Garamond" panose="02020404030301010803" pitchFamily="18" charset="0"/>
              </a:rPr>
              <a:t>   є </a:t>
            </a:r>
            <a:r>
              <a:rPr lang="uk-UA" sz="2200" noProof="1" smtClean="0">
                <a:latin typeface="Garamond" panose="02020404030301010803" pitchFamily="18" charset="0"/>
              </a:rPr>
              <a:t>скансеном</a:t>
            </a:r>
            <a:r>
              <a:rPr lang="ru-RU" sz="2200" dirty="0" smtClean="0">
                <a:latin typeface="Garamond" panose="02020404030301010803" pitchFamily="18" charset="0"/>
              </a:rPr>
              <a:t> </a:t>
            </a:r>
            <a:r>
              <a:rPr lang="ru-RU" sz="2200" dirty="0">
                <a:latin typeface="Garamond" panose="02020404030301010803" pitchFamily="18" charset="0"/>
              </a:rPr>
              <a:t>(швед. </a:t>
            </a:r>
            <a:r>
              <a:rPr lang="en-US" sz="2200" dirty="0">
                <a:latin typeface="Garamond" panose="02020404030301010803" pitchFamily="18" charset="0"/>
              </a:rPr>
              <a:t>s</a:t>
            </a:r>
            <a:r>
              <a:rPr lang="ru-RU" sz="2200" dirty="0" err="1">
                <a:latin typeface="Garamond" panose="02020404030301010803" pitchFamily="18" charset="0"/>
              </a:rPr>
              <a:t>kansen</a:t>
            </a:r>
            <a:r>
              <a:rPr lang="en-US" sz="2200" dirty="0">
                <a:latin typeface="Garamond" panose="02020404030301010803" pitchFamily="18" charset="0"/>
              </a:rPr>
              <a:t> – </a:t>
            </a:r>
            <a:r>
              <a:rPr lang="uk-UA" sz="2200" dirty="0">
                <a:latin typeface="Garamond" panose="02020404030301010803" pitchFamily="18" charset="0"/>
              </a:rPr>
              <a:t>«шанець</a:t>
            </a:r>
            <a:r>
              <a:rPr lang="ru-RU" sz="2200" dirty="0">
                <a:latin typeface="Garamond" panose="02020404030301010803" pitchFamily="18" charset="0"/>
              </a:rPr>
              <a:t>»), </a:t>
            </a:r>
            <a:r>
              <a:rPr lang="uk-UA" sz="2200" dirty="0">
                <a:latin typeface="Garamond" panose="02020404030301010803" pitchFamily="18" charset="0"/>
              </a:rPr>
              <a:t>тобто етнографічним </a:t>
            </a:r>
            <a:r>
              <a:rPr lang="uk-UA" sz="2200" dirty="0" smtClean="0">
                <a:latin typeface="Garamond" panose="02020404030301010803" pitchFamily="18" charset="0"/>
              </a:rPr>
              <a:t> комплексом –  </a:t>
            </a:r>
            <a:r>
              <a:rPr lang="uk-UA" sz="2200" dirty="0">
                <a:latin typeface="Garamond" panose="02020404030301010803" pitchFamily="18" charset="0"/>
              </a:rPr>
              <a:t>музеєм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3844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771775" y="571500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71775" y="618342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5715" y="-83965"/>
            <a:ext cx="1097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Вступ. Мета та завдання, об’єкт і предмет дослідження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83457" y="129916"/>
            <a:ext cx="1563329" cy="1448649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3457" y="1770599"/>
            <a:ext cx="11616482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Завдання дослідження</a:t>
            </a:r>
            <a:r>
              <a:rPr lang="uk-UA" sz="2200" dirty="0" smtClean="0">
                <a:latin typeface="Garamond" panose="02020404030301010803" pitchFamily="18" charset="0"/>
              </a:rPr>
              <a:t>:</a:t>
            </a:r>
          </a:p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1. Проаналізувати  стан  наукової  визначеності  </a:t>
            </a:r>
            <a:r>
              <a:rPr lang="uk-UA" sz="2200" dirty="0" smtClean="0">
                <a:latin typeface="Garamond" panose="02020404030301010803" pitchFamily="18" charset="0"/>
              </a:rPr>
              <a:t>питання створення та функціонування  </a:t>
            </a:r>
            <a:r>
              <a:rPr lang="uk-UA" sz="2200" dirty="0" err="1" smtClean="0">
                <a:latin typeface="Garamond" panose="02020404030301010803" pitchFamily="18" charset="0"/>
              </a:rPr>
              <a:t>скансенів</a:t>
            </a:r>
            <a:r>
              <a:rPr lang="uk-UA" sz="2200" dirty="0" smtClean="0">
                <a:latin typeface="Garamond" panose="02020404030301010803" pitchFamily="18" charset="0"/>
              </a:rPr>
              <a:t>  в  Україні,  зокрема  </a:t>
            </a:r>
            <a:r>
              <a:rPr lang="uk-UA" sz="2200" dirty="0" smtClean="0">
                <a:latin typeface="Garamond" panose="02020404030301010803" pitchFamily="18" charset="0"/>
              </a:rPr>
              <a:t>історії створення Музею народної архітектури, побуту та дитячої творчості в с.</a:t>
            </a:r>
            <a:r>
              <a:rPr lang="uk-UA" sz="2200" noProof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Донецької обл.</a:t>
            </a:r>
          </a:p>
          <a:p>
            <a:pPr algn="just"/>
            <a:r>
              <a:rPr lang="uk-UA" sz="2200" dirty="0">
                <a:latin typeface="Garamond" panose="02020404030301010803" pitchFamily="18" charset="0"/>
              </a:rPr>
              <a:t>2. </a:t>
            </a:r>
            <a:r>
              <a:rPr lang="uk-UA" sz="2200" dirty="0" smtClean="0">
                <a:latin typeface="Garamond" panose="02020404030301010803" pitchFamily="18" charset="0"/>
              </a:rPr>
              <a:t>Виокремити </a:t>
            </a:r>
            <a:r>
              <a:rPr lang="uk-UA" sz="2200" dirty="0">
                <a:latin typeface="Garamond" panose="02020404030301010803" pitchFamily="18" charset="0"/>
              </a:rPr>
              <a:t>типові конструктивні особливості </a:t>
            </a:r>
            <a:r>
              <a:rPr lang="uk-UA" sz="2200" dirty="0" smtClean="0">
                <a:latin typeface="Garamond" panose="02020404030301010803" pitchFamily="18" charset="0"/>
              </a:rPr>
              <a:t>житла Слобожанщини </a:t>
            </a:r>
            <a:r>
              <a:rPr lang="uk-UA" sz="2200" dirty="0" smtClean="0">
                <a:latin typeface="Garamond" panose="02020404030301010803" pitchFamily="18" charset="0"/>
              </a:rPr>
              <a:t>наприкінці </a:t>
            </a:r>
            <a:r>
              <a:rPr lang="uk-UA" sz="2200" dirty="0" smtClean="0">
                <a:latin typeface="Garamond" panose="02020404030301010803" pitchFamily="18" charset="0"/>
              </a:rPr>
              <a:t>ХІХ – на початку </a:t>
            </a:r>
            <a:r>
              <a:rPr lang="uk-UA" sz="2200" dirty="0" smtClean="0">
                <a:latin typeface="Garamond" panose="02020404030301010803" pitchFamily="18" charset="0"/>
              </a:rPr>
              <a:t>ХХ </a:t>
            </a:r>
            <a:r>
              <a:rPr lang="uk-UA" sz="2200" dirty="0" smtClean="0">
                <a:latin typeface="Garamond" panose="02020404030301010803" pitchFamily="18" charset="0"/>
              </a:rPr>
              <a:t>ст.: </a:t>
            </a:r>
            <a:r>
              <a:rPr lang="uk-UA" sz="2200" dirty="0" smtClean="0">
                <a:latin typeface="Garamond" panose="02020404030301010803" pitchFamily="18" charset="0"/>
              </a:rPr>
              <a:t>з’ясувати відповідність ним хати зі </a:t>
            </a:r>
            <a:r>
              <a:rPr lang="uk-UA" sz="2200" dirty="0" err="1" smtClean="0">
                <a:latin typeface="Garamond" panose="02020404030301010803" pitchFamily="18" charset="0"/>
              </a:rPr>
              <a:t>скансену</a:t>
            </a:r>
            <a:r>
              <a:rPr lang="uk-UA" sz="2200" dirty="0" smtClean="0">
                <a:latin typeface="Garamond" panose="02020404030301010803" pitchFamily="18" charset="0"/>
              </a:rPr>
              <a:t> в с. </a:t>
            </a:r>
            <a:r>
              <a:rPr lang="uk-UA" sz="2200" noProof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3. Визначити регіональні особливості слобожанської вишивки</a:t>
            </a:r>
            <a:r>
              <a:rPr lang="uk-UA" sz="2200" dirty="0">
                <a:latin typeface="Garamond" panose="02020404030301010803" pitchFamily="18" charset="0"/>
              </a:rPr>
              <a:t>; </a:t>
            </a:r>
            <a:r>
              <a:rPr lang="uk-UA" sz="2200" dirty="0" smtClean="0">
                <a:latin typeface="Garamond" panose="02020404030301010803" pitchFamily="18" charset="0"/>
              </a:rPr>
              <a:t>здійснити </a:t>
            </a:r>
            <a:r>
              <a:rPr lang="uk-UA" sz="2200" dirty="0">
                <a:latin typeface="Garamond" panose="02020404030301010803" pitchFamily="18" charset="0"/>
              </a:rPr>
              <a:t>атрибуцію вишитих рушників </a:t>
            </a:r>
            <a:r>
              <a:rPr lang="uk-UA" sz="2200" dirty="0" smtClean="0">
                <a:latin typeface="Garamond" panose="02020404030301010803" pitchFamily="18" charset="0"/>
              </a:rPr>
              <a:t>з колекції </a:t>
            </a:r>
            <a:r>
              <a:rPr lang="uk-UA" sz="2200" dirty="0" err="1" smtClean="0">
                <a:latin typeface="Garamond" panose="02020404030301010803" pitchFamily="18" charset="0"/>
              </a:rPr>
              <a:t>скансену</a:t>
            </a:r>
            <a:r>
              <a:rPr lang="uk-UA" sz="2200" dirty="0" smtClean="0">
                <a:latin typeface="Garamond" panose="02020404030301010803" pitchFamily="18" charset="0"/>
              </a:rPr>
              <a:t> в с. </a:t>
            </a:r>
            <a:r>
              <a:rPr lang="uk-UA" sz="2200" noProof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за техніками </a:t>
            </a:r>
            <a:r>
              <a:rPr lang="uk-UA" sz="2200" dirty="0">
                <a:latin typeface="Garamond" panose="02020404030301010803" pitchFamily="18" charset="0"/>
              </a:rPr>
              <a:t>вишивання, </a:t>
            </a:r>
            <a:r>
              <a:rPr lang="uk-UA" sz="2200" dirty="0" smtClean="0">
                <a:latin typeface="Garamond" panose="02020404030301010803" pitchFamily="18" charset="0"/>
              </a:rPr>
              <a:t>орнаментальними мотивами та кольоровою гамою. </a:t>
            </a:r>
          </a:p>
          <a:p>
            <a:pPr algn="just">
              <a:spcBef>
                <a:spcPts val="1000"/>
              </a:spcBef>
            </a:pP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Об’єкт дослідження: </a:t>
            </a:r>
            <a:r>
              <a:rPr lang="uk-UA" sz="2200" dirty="0" smtClean="0">
                <a:latin typeface="Garamond" panose="02020404030301010803" pitchFamily="18" charset="0"/>
              </a:rPr>
              <a:t>традиційна матеріальна культура українців Слобожанщини наприкінці ХІХ – у першій половині ХХ ст.</a:t>
            </a:r>
          </a:p>
          <a:p>
            <a:pPr algn="just">
              <a:spcBef>
                <a:spcPts val="1000"/>
              </a:spcBef>
            </a:pP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Предмет дослідження: </a:t>
            </a:r>
            <a:r>
              <a:rPr lang="uk-UA" sz="2200" dirty="0" smtClean="0">
                <a:latin typeface="Garamond" panose="02020404030301010803" pitchFamily="18" charset="0"/>
              </a:rPr>
              <a:t>пам’ятки традиційної матеріальної культури населення півдня Слобожанщини кінця ХІХ – першої половини ХХ ст., що зберігаються в Музеї народної архітектури, побуту та дитячої творчості у 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702" r="97179">
                        <a14:foregroundMark x1="40752" y1="23279" x2="54232" y2="22295"/>
                        <a14:foregroundMark x1="41066" y1="39672" x2="52665" y2="39672"/>
                        <a14:foregroundMark x1="40125" y1="57377" x2="47962" y2="57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81" y="310161"/>
            <a:ext cx="1138103" cy="10881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210" y="754400"/>
            <a:ext cx="97729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Мета дослідження: </a:t>
            </a:r>
            <a:r>
              <a:rPr lang="uk-UA" sz="2200" dirty="0">
                <a:latin typeface="Garamond" panose="02020404030301010803" pitchFamily="18" charset="0"/>
              </a:rPr>
              <a:t> визначити ступінь відповідності регіональним </a:t>
            </a:r>
            <a:r>
              <a:rPr lang="uk-UA" sz="2200" dirty="0" smtClean="0">
                <a:latin typeface="Garamond" panose="02020404030301010803" pitchFamily="18" charset="0"/>
              </a:rPr>
              <a:t>особливостям традиційної  </a:t>
            </a:r>
            <a:r>
              <a:rPr lang="uk-UA" sz="2200" dirty="0">
                <a:latin typeface="Garamond" panose="02020404030301010803" pitchFamily="18" charset="0"/>
              </a:rPr>
              <a:t>матеріальної  культури  українців  Слобожанщини  експонатів  </a:t>
            </a:r>
            <a:r>
              <a:rPr lang="uk-UA" sz="2200" dirty="0" smtClean="0">
                <a:latin typeface="Garamond" panose="02020404030301010803" pitchFamily="18" charset="0"/>
              </a:rPr>
              <a:t>Музею народної </a:t>
            </a:r>
            <a:r>
              <a:rPr lang="uk-UA" sz="2200" dirty="0">
                <a:latin typeface="Garamond" panose="02020404030301010803" pitchFamily="18" charset="0"/>
              </a:rPr>
              <a:t>архітектури, побуту та дитячої творчості у с. </a:t>
            </a:r>
            <a:r>
              <a:rPr lang="uk-UA" sz="2200" noProof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.</a:t>
            </a:r>
            <a:endParaRPr lang="uk-UA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97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771775" y="571500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71775" y="618342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15455" y="-113827"/>
            <a:ext cx="1097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Вступ. Джерельна база та методологічні засади дослідження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7220" y="65107"/>
            <a:ext cx="1469566" cy="1331014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7671" y="2178875"/>
            <a:ext cx="11616482" cy="468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</a:pPr>
            <a:r>
              <a:rPr lang="uk-UA" sz="21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Джерельна база дослідження</a:t>
            </a:r>
            <a:r>
              <a:rPr lang="uk-UA" sz="2100" dirty="0" smtClean="0">
                <a:latin typeface="Garamond" panose="02020404030301010803" pitchFamily="18" charset="0"/>
              </a:rPr>
              <a:t>: речові джерела, зокрема пам’ятки народної архітектури та предмети побуту (вишиті рушники). Опис та аналіз джерел здійснювався:</a:t>
            </a:r>
            <a:endParaRPr lang="uk-UA" sz="2100" dirty="0" smtClean="0">
              <a:latin typeface="Garamond" panose="02020404030301010803" pitchFamily="18" charset="0"/>
            </a:endParaRPr>
          </a:p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1) </a:t>
            </a:r>
            <a:r>
              <a:rPr lang="uk-UA" sz="2100" dirty="0">
                <a:latin typeface="Garamond" panose="02020404030301010803" pitchFamily="18" charset="0"/>
              </a:rPr>
              <a:t>з</a:t>
            </a:r>
            <a:r>
              <a:rPr lang="uk-UA" sz="2100" dirty="0" smtClean="0">
                <a:latin typeface="Garamond" panose="02020404030301010803" pitchFamily="18" charset="0"/>
              </a:rPr>
              <a:t>а результатами безпосереднього, або польового спостереження під час відвідування авторкою Музею пам’яток </a:t>
            </a:r>
            <a:r>
              <a:rPr lang="uk-UA" sz="2100" dirty="0" smtClean="0">
                <a:latin typeface="Garamond" panose="02020404030301010803" pitchFamily="18" charset="0"/>
              </a:rPr>
              <a:t>народної </a:t>
            </a:r>
            <a:r>
              <a:rPr lang="uk-UA" sz="2100" dirty="0" smtClean="0">
                <a:latin typeface="Garamond" panose="02020404030301010803" pitchFamily="18" charset="0"/>
              </a:rPr>
              <a:t>архітектури, побуту та дитячої творчості у </a:t>
            </a:r>
            <a:r>
              <a:rPr lang="uk-UA" sz="2100" dirty="0" smtClean="0">
                <a:latin typeface="Garamond" panose="02020404030301010803" pitchFamily="18" charset="0"/>
              </a:rPr>
              <a:t>с. </a:t>
            </a:r>
            <a:r>
              <a:rPr lang="uk-UA" sz="2100" noProof="1" smtClean="0">
                <a:latin typeface="Garamond" panose="02020404030301010803" pitchFamily="18" charset="0"/>
              </a:rPr>
              <a:t>Прелесне</a:t>
            </a:r>
            <a:r>
              <a:rPr lang="uk-UA" sz="2100" noProof="1">
                <a:latin typeface="Garamond" panose="02020404030301010803" pitchFamily="18" charset="0"/>
              </a:rPr>
              <a:t>;</a:t>
            </a:r>
            <a:endParaRPr lang="uk-UA" sz="2100" dirty="0" smtClean="0">
              <a:latin typeface="Garamond" panose="02020404030301010803" pitchFamily="18" charset="0"/>
            </a:endParaRPr>
          </a:p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2) </a:t>
            </a:r>
            <a:r>
              <a:rPr lang="uk-UA" sz="2100" dirty="0">
                <a:latin typeface="Garamond" panose="02020404030301010803" pitchFamily="18" charset="0"/>
              </a:rPr>
              <a:t>н</a:t>
            </a:r>
            <a:r>
              <a:rPr lang="uk-UA" sz="2100" dirty="0" smtClean="0">
                <a:latin typeface="Garamond" panose="02020404030301010803" pitchFamily="18" charset="0"/>
              </a:rPr>
              <a:t>а основі фотографій експозицій </a:t>
            </a:r>
            <a:r>
              <a:rPr lang="uk-UA" sz="2100" dirty="0" err="1" smtClean="0">
                <a:latin typeface="Garamond" panose="02020404030301010803" pitchFamily="18" charset="0"/>
              </a:rPr>
              <a:t>скансену</a:t>
            </a:r>
            <a:r>
              <a:rPr lang="uk-UA" sz="2100" dirty="0" smtClean="0">
                <a:latin typeface="Garamond" panose="02020404030301010803" pitchFamily="18" charset="0"/>
              </a:rPr>
              <a:t>, що опубліковані на сайті Донецького обласного художнього музею. </a:t>
            </a:r>
          </a:p>
          <a:p>
            <a:pPr algn="just"/>
            <a:r>
              <a:rPr lang="uk-UA" sz="21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Методологічна </a:t>
            </a:r>
            <a:r>
              <a:rPr lang="uk-UA" sz="21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база дослідження. </a:t>
            </a:r>
            <a:r>
              <a:rPr lang="uk-UA" sz="2100" b="1" dirty="0" err="1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Загальнодисциплінарні</a:t>
            </a:r>
            <a:r>
              <a:rPr lang="uk-UA" sz="21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методи: </a:t>
            </a:r>
            <a:r>
              <a:rPr lang="uk-UA" sz="2100" dirty="0" smtClean="0">
                <a:latin typeface="Garamond" panose="02020404030301010803" pitchFamily="18" charset="0"/>
              </a:rPr>
              <a:t>аналіз, синтез, порівняння та узагальнення матеріалів дослідження</a:t>
            </a:r>
            <a:r>
              <a:rPr lang="ru-RU" sz="2100" dirty="0" smtClean="0">
                <a:latin typeface="Garamond" panose="02020404030301010803" pitchFamily="18" charset="0"/>
              </a:rPr>
              <a:t>.</a:t>
            </a:r>
            <a:endParaRPr lang="uk-UA" sz="2100" dirty="0" smtClean="0">
              <a:latin typeface="Garamond" panose="02020404030301010803" pitchFamily="18" charset="0"/>
            </a:endParaRPr>
          </a:p>
          <a:p>
            <a:pPr algn="just">
              <a:spcBef>
                <a:spcPts val="500"/>
              </a:spcBef>
            </a:pPr>
            <a:r>
              <a:rPr lang="uk-UA" sz="21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Міждисциплінарні методи (історія, етнологія, мистецтвознавство, архітектура):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Garamond" panose="02020404030301010803" pitchFamily="18" charset="0"/>
              </a:rPr>
              <a:t>описовий метод (зроблено опис зовнішнього вигляду хати, вишитих рушників, що експонуються в Музеї народної архітектури, побуту та дитячої творчості у с. </a:t>
            </a:r>
            <a:r>
              <a:rPr lang="uk-UA" sz="2100" noProof="1" smtClean="0">
                <a:latin typeface="Garamond" panose="02020404030301010803" pitchFamily="18" charset="0"/>
              </a:rPr>
              <a:t>Прелесне</a:t>
            </a:r>
            <a:r>
              <a:rPr lang="uk-UA" sz="2100" dirty="0" smtClean="0">
                <a:latin typeface="Garamond" panose="02020404030301010803" pitchFamily="18" charset="0"/>
              </a:rPr>
              <a:t>);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Garamond" panose="02020404030301010803" pitchFamily="18" charset="0"/>
              </a:rPr>
              <a:t>порівняло-історичний метод (виокремлено спільні та відмінні риси пам’яток народної архітектури та декоративно-прикладного мистецтва (вишивки) Слобожанщини в цілому та тих, що зберігаються в </a:t>
            </a:r>
            <a:r>
              <a:rPr lang="uk-UA" sz="2100" dirty="0" err="1" smtClean="0">
                <a:latin typeface="Garamond" panose="02020404030301010803" pitchFamily="18" charset="0"/>
              </a:rPr>
              <a:t>скансені</a:t>
            </a:r>
            <a:r>
              <a:rPr lang="uk-UA" sz="2100" dirty="0" smtClean="0">
                <a:latin typeface="Garamond" panose="02020404030301010803" pitchFamily="18" charset="0"/>
              </a:rPr>
              <a:t> с. </a:t>
            </a:r>
            <a:r>
              <a:rPr lang="uk-UA" sz="2100" noProof="1" smtClean="0">
                <a:latin typeface="Garamond" panose="02020404030301010803" pitchFamily="18" charset="0"/>
              </a:rPr>
              <a:t>Прелесне</a:t>
            </a:r>
            <a:r>
              <a:rPr lang="uk-UA" sz="2100" dirty="0" smtClean="0">
                <a:latin typeface="Garamond" panose="02020404030301010803" pitchFamily="18" charset="0"/>
              </a:rPr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2" y="149165"/>
            <a:ext cx="1247462" cy="11001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91313" y="656428"/>
            <a:ext cx="98673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Garamond" panose="02020404030301010803" pitchFamily="18" charset="0"/>
              </a:rPr>
              <a:t> Специфіка дослідження обумовлена:</a:t>
            </a:r>
          </a:p>
          <a:p>
            <a:pPr indent="-342900" algn="just">
              <a:buFontTx/>
              <a:buChar char="-"/>
            </a:pPr>
            <a:r>
              <a:rPr lang="uk-UA" sz="2000" dirty="0" smtClean="0">
                <a:latin typeface="Garamond" panose="02020404030301010803" pitchFamily="18" charset="0"/>
              </a:rPr>
              <a:t>відсутністю наукових праць про конструктивні особливості житлових і господарських споруд, що зберігаються в Музеї народної архітектури, побуту та дитячої творчості;</a:t>
            </a:r>
          </a:p>
          <a:p>
            <a:pPr indent="-342900" algn="just">
              <a:buFontTx/>
              <a:buChar char="-"/>
            </a:pPr>
            <a:r>
              <a:rPr lang="uk-UA" sz="2000" dirty="0" smtClean="0">
                <a:latin typeface="Garamond" panose="02020404030301010803" pitchFamily="18" charset="0"/>
              </a:rPr>
              <a:t>знаходженням </a:t>
            </a:r>
            <a:r>
              <a:rPr lang="uk-UA" sz="2000" dirty="0">
                <a:latin typeface="Garamond" panose="02020404030301010803" pitchFamily="18" charset="0"/>
              </a:rPr>
              <a:t>с. </a:t>
            </a:r>
            <a:r>
              <a:rPr lang="uk-UA" sz="2000" noProof="1" smtClean="0">
                <a:latin typeface="Garamond" panose="02020404030301010803" pitchFamily="18" charset="0"/>
              </a:rPr>
              <a:t>Прелесне</a:t>
            </a:r>
            <a:r>
              <a:rPr lang="uk-UA" sz="2000" dirty="0" smtClean="0">
                <a:latin typeface="Garamond" panose="02020404030301010803" pitchFamily="18" charset="0"/>
              </a:rPr>
              <a:t> </a:t>
            </a:r>
            <a:r>
              <a:rPr lang="uk-UA" sz="2000" dirty="0">
                <a:latin typeface="Garamond" panose="02020404030301010803" pitchFamily="18" charset="0"/>
              </a:rPr>
              <a:t>у районі проведення воєнних (бойових) дій і відсутністю доступу до фондів </a:t>
            </a:r>
            <a:r>
              <a:rPr lang="uk-UA" sz="2000" dirty="0" smtClean="0">
                <a:latin typeface="Garamond" panose="02020404030301010803" pitchFamily="18" charset="0"/>
              </a:rPr>
              <a:t>Музею.</a:t>
            </a:r>
          </a:p>
        </p:txBody>
      </p:sp>
    </p:spTree>
    <p:extLst>
      <p:ext uri="{BB962C8B-B14F-4D97-AF65-F5344CB8AC3E}">
        <p14:creationId xmlns:p14="http://schemas.microsoft.com/office/powerpoint/2010/main" val="367409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4463" y="3813266"/>
            <a:ext cx="5471665" cy="2856737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2771775" y="571500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71775" y="618342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15455" y="-113827"/>
            <a:ext cx="1097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Стан наукової визначеності питання. </a:t>
            </a:r>
            <a:r>
              <a:rPr lang="uk-UA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Скансени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 України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7220" y="65107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7220" y="2192884"/>
            <a:ext cx="114668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л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ютий 1969 р</a:t>
            </a:r>
            <a:r>
              <a:rPr lang="uk-UA" sz="2000" dirty="0" smtClean="0">
                <a:latin typeface="Garamond" panose="02020404030301010803" pitchFamily="18" charset="0"/>
              </a:rPr>
              <a:t>. – заснування  Музею </a:t>
            </a:r>
            <a:r>
              <a:rPr lang="uk-UA" sz="2000" dirty="0">
                <a:latin typeface="Garamond" panose="02020404030301010803" pitchFamily="18" charset="0"/>
              </a:rPr>
              <a:t>народної архітектури та побуту </a:t>
            </a:r>
            <a:r>
              <a:rPr lang="uk-UA" sz="2000" dirty="0" smtClean="0">
                <a:latin typeface="Garamond" panose="02020404030301010803" pitchFamily="18" charset="0"/>
              </a:rPr>
              <a:t>України </a:t>
            </a:r>
            <a:r>
              <a:rPr lang="uk-UA" sz="2000" dirty="0">
                <a:latin typeface="Garamond" panose="02020404030301010803" pitchFamily="18" charset="0"/>
              </a:rPr>
              <a:t>за ініціативою громадськості та Українського товариства охорони пам'яток історії та </a:t>
            </a:r>
            <a:r>
              <a:rPr lang="uk-UA" sz="2000" dirty="0" smtClean="0">
                <a:latin typeface="Garamond" panose="02020404030301010803" pitchFamily="18" charset="0"/>
              </a:rPr>
              <a:t>культури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1, </a:t>
            </a:r>
            <a:r>
              <a:rPr lang="ru-RU" sz="2000" dirty="0" smtClean="0">
                <a:latin typeface="Garamond" panose="02020404030301010803" pitchFamily="18" charset="0"/>
              </a:rPr>
              <a:t>с</a:t>
            </a:r>
            <a:r>
              <a:rPr lang="ru-RU" sz="2000" dirty="0">
                <a:latin typeface="Garamond" panose="02020404030301010803" pitchFamily="18" charset="0"/>
              </a:rPr>
              <a:t>. </a:t>
            </a:r>
            <a:r>
              <a:rPr lang="ru-RU" sz="2000" dirty="0" smtClean="0">
                <a:latin typeface="Garamond" panose="02020404030301010803" pitchFamily="18" charset="0"/>
              </a:rPr>
              <a:t>18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ru-RU" sz="2000" dirty="0" smtClean="0">
                <a:latin typeface="Garamond" panose="02020404030301010803" pitchFamily="18" charset="0"/>
              </a:rPr>
              <a:t>.</a:t>
            </a:r>
            <a:endParaRPr lang="uk-UA" sz="2000" dirty="0" smtClean="0">
              <a:latin typeface="Garamond" panose="02020404030301010803" pitchFamily="18" charset="0"/>
            </a:endParaRPr>
          </a:p>
          <a:p>
            <a:pPr algn="just"/>
            <a:r>
              <a:rPr lang="uk-UA" sz="2000" dirty="0" smtClean="0">
                <a:latin typeface="Garamond" panose="02020404030301010803" pitchFamily="18" charset="0"/>
              </a:rPr>
              <a:t>Місце знаходження: м. Київ, поблизу історичного села Пирогів. Є найбільшим </a:t>
            </a:r>
            <a:r>
              <a:rPr lang="uk-UA" sz="2000" dirty="0" err="1" smtClean="0">
                <a:latin typeface="Garamond" panose="02020404030301010803" pitchFamily="18" charset="0"/>
              </a:rPr>
              <a:t>скансеном</a:t>
            </a:r>
            <a:r>
              <a:rPr lang="uk-UA" sz="2000" dirty="0" smtClean="0">
                <a:latin typeface="Garamond" panose="02020404030301010803" pitchFamily="18" charset="0"/>
              </a:rPr>
              <a:t> Європи загальною площею 131 га. У Музеї експонуються 2 садиби зі Слобожанщини (с. </a:t>
            </a:r>
            <a:r>
              <a:rPr lang="uk-UA" sz="2000" dirty="0" err="1" smtClean="0">
                <a:latin typeface="Garamond" panose="02020404030301010803" pitchFamily="18" charset="0"/>
              </a:rPr>
              <a:t>Новоохтирка</a:t>
            </a:r>
            <a:r>
              <a:rPr lang="uk-UA" sz="2000" dirty="0" smtClean="0">
                <a:latin typeface="Garamond" panose="02020404030301010803" pitchFamily="18" charset="0"/>
              </a:rPr>
              <a:t> Луганської обл.)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1, </a:t>
            </a:r>
            <a:r>
              <a:rPr lang="ru-RU" sz="2000" dirty="0" smtClean="0">
                <a:latin typeface="Garamond" panose="02020404030301010803" pitchFamily="18" charset="0"/>
              </a:rPr>
              <a:t>с. 34-35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 smtClean="0">
                <a:latin typeface="Garamond" panose="02020404030301010803" pitchFamily="18" charset="0"/>
              </a:rPr>
              <a:t>.</a:t>
            </a:r>
            <a:endParaRPr lang="uk-UA" sz="2000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https://www.pyrohiv.com/upload/iblock/6d4/6d4a73ee3a6ecb61a27fe634fc00a4b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0" y="3935156"/>
            <a:ext cx="3445851" cy="25889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90684" y="5759101"/>
            <a:ext cx="29054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5. Музей </a:t>
            </a:r>
            <a:r>
              <a:rPr lang="uk-UA" sz="1600" dirty="0">
                <a:latin typeface="Garamond" panose="02020404030301010803" pitchFamily="18" charset="0"/>
              </a:rPr>
              <a:t>народної архітектури та побуту України </a:t>
            </a:r>
            <a:r>
              <a:rPr lang="uk-UA" sz="1600" dirty="0" smtClean="0">
                <a:latin typeface="Garamond" panose="02020404030301010803" pitchFamily="18" charset="0"/>
              </a:rPr>
              <a:t>:</a:t>
            </a:r>
          </a:p>
          <a:p>
            <a:pPr algn="ctr"/>
            <a:r>
              <a:rPr lang="pl-PL" sz="1600" dirty="0">
                <a:latin typeface="Garamond" panose="02020404030301010803" pitchFamily="18" charset="0"/>
              </a:rPr>
              <a:t>https://www.pyrohiv.com/photo/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3913" y="3813266"/>
            <a:ext cx="5547423" cy="2856737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706" y="3935156"/>
            <a:ext cx="3762926" cy="25750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7978877" y="6005323"/>
            <a:ext cx="381245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6. Етнографічний музей «Українська слобода»:  </a:t>
            </a:r>
            <a:r>
              <a:rPr lang="pl-PL" sz="1600" dirty="0" smtClean="0">
                <a:latin typeface="Garamond" panose="02020404030301010803" pitchFamily="18" charset="0"/>
              </a:rPr>
              <a:t>http</a:t>
            </a:r>
            <a:r>
              <a:rPr lang="pl-PL" sz="1600" dirty="0">
                <a:latin typeface="Garamond" panose="02020404030301010803" pitchFamily="18" charset="0"/>
              </a:rPr>
              <a:t>://</a:t>
            </a:r>
            <a:r>
              <a:rPr lang="pl-PL" sz="1600" dirty="0" smtClean="0">
                <a:latin typeface="Garamond" panose="02020404030301010803" pitchFamily="18" charset="0"/>
              </a:rPr>
              <a:t>surl.li/spgvr</a:t>
            </a:r>
            <a:r>
              <a:rPr lang="uk-UA" sz="1600" dirty="0" smtClean="0">
                <a:latin typeface="Garamond" panose="02020404030301010803" pitchFamily="18" charset="0"/>
              </a:rPr>
              <a:t>  </a:t>
            </a:r>
            <a:endParaRPr lang="ru-RU" sz="1600" dirty="0">
              <a:latin typeface="Garamond" panose="020204040303010108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6" b="97541" l="3621" r="99443">
                        <a14:foregroundMark x1="4178" y1="44262" x2="45961" y2="10929"/>
                        <a14:foregroundMark x1="43454" y1="7377" x2="49025" y2="2732"/>
                        <a14:foregroundMark x1="93315" y1="37158" x2="99443" y2="40984"/>
                        <a14:foregroundMark x1="3621" y1="97541" x2="97214" y2="9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14" y="209338"/>
            <a:ext cx="834526" cy="85079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7221" y="1574602"/>
            <a:ext cx="11314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Garamond" panose="02020404030301010803" pitchFamily="18" charset="0"/>
              </a:rPr>
              <a:t>Д. </a:t>
            </a:r>
            <a:r>
              <a:rPr lang="ru-RU" sz="2000" dirty="0">
                <a:latin typeface="Garamond" panose="02020404030301010803" pitchFamily="18" charset="0"/>
              </a:rPr>
              <a:t> </a:t>
            </a:r>
            <a:r>
              <a:rPr lang="ru-RU" sz="2000" dirty="0" err="1" smtClean="0">
                <a:latin typeface="Garamond" panose="02020404030301010803" pitchFamily="18" charset="0"/>
              </a:rPr>
              <a:t>Каднічанським</a:t>
            </a:r>
            <a:r>
              <a:rPr lang="ru-RU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4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 smtClean="0">
                <a:latin typeface="Garamond" panose="02020404030301010803" pitchFamily="18" charset="0"/>
              </a:rPr>
              <a:t>. Стисла характеристика </a:t>
            </a:r>
            <a:r>
              <a:rPr lang="uk-UA" sz="2000" dirty="0" err="1" smtClean="0">
                <a:latin typeface="Garamond" panose="02020404030301010803" pitchFamily="18" charset="0"/>
              </a:rPr>
              <a:t>скансенів</a:t>
            </a:r>
            <a:r>
              <a:rPr lang="uk-UA" sz="2000" dirty="0" smtClean="0">
                <a:latin typeface="Garamond" panose="02020404030301010803" pitchFamily="18" charset="0"/>
              </a:rPr>
              <a:t> у с. </a:t>
            </a:r>
            <a:r>
              <a:rPr lang="uk-UA" sz="2000" dirty="0" err="1" smtClean="0">
                <a:latin typeface="Garamond" panose="02020404030301010803" pitchFamily="18" charset="0"/>
              </a:rPr>
              <a:t>Писарівка</a:t>
            </a:r>
            <a:r>
              <a:rPr lang="uk-UA" sz="2000" dirty="0" smtClean="0">
                <a:latin typeface="Garamond" panose="02020404030301010803" pitchFamily="18" charset="0"/>
              </a:rPr>
              <a:t> Харківської обл., </a:t>
            </a:r>
            <a:r>
              <a:rPr lang="uk-UA" sz="2000" noProof="1" smtClean="0">
                <a:latin typeface="Garamond" panose="02020404030301010803" pitchFamily="18" charset="0"/>
              </a:rPr>
              <a:t>Прелесне</a:t>
            </a:r>
            <a:r>
              <a:rPr lang="uk-UA" sz="2000" dirty="0" smtClean="0">
                <a:latin typeface="Garamond" panose="02020404030301010803" pitchFamily="18" charset="0"/>
              </a:rPr>
              <a:t> Донецької </a:t>
            </a:r>
            <a:r>
              <a:rPr lang="ru-RU" sz="2000" dirty="0" smtClean="0">
                <a:latin typeface="Garamond" panose="02020404030301010803" pitchFamily="18" charset="0"/>
              </a:rPr>
              <a:t>обл., </a:t>
            </a:r>
            <a:r>
              <a:rPr lang="uk-UA" sz="2000" dirty="0" smtClean="0">
                <a:latin typeface="Garamond" panose="02020404030301010803" pitchFamily="18" charset="0"/>
              </a:rPr>
              <a:t>що мають зберігати пам’ятки минулого Слобожанщини, надана у статті </a:t>
            </a:r>
            <a:r>
              <a:rPr lang="ru-RU" sz="2000" dirty="0" smtClean="0">
                <a:latin typeface="Garamond" panose="02020404030301010803" pitchFamily="18" charset="0"/>
              </a:rPr>
              <a:t>І. Проненко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7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>
                <a:latin typeface="Garamond" panose="02020404030301010803" pitchFamily="18" charset="0"/>
              </a:rPr>
              <a:t>. </a:t>
            </a:r>
            <a:endParaRPr lang="ru-RU" sz="2000" dirty="0">
              <a:latin typeface="Garamond" panose="02020404030301010803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041" l="4412" r="89706">
                        <a14:foregroundMark x1="40441" y1="39645" x2="46324" y2="414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221" y="423538"/>
            <a:ext cx="371631" cy="46180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081741" y="654394"/>
            <a:ext cx="9709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Garamond" panose="02020404030301010803" pitchFamily="18" charset="0"/>
              </a:rPr>
              <a:t>Історія створення </a:t>
            </a:r>
            <a:r>
              <a:rPr lang="uk-UA" sz="2000" dirty="0" err="1" smtClean="0">
                <a:latin typeface="Garamond" panose="02020404030301010803" pitchFamily="18" charset="0"/>
              </a:rPr>
              <a:t>скансенів</a:t>
            </a:r>
            <a:r>
              <a:rPr lang="uk-UA" sz="2000" dirty="0" smtClean="0">
                <a:latin typeface="Garamond" panose="02020404030301010803" pitchFamily="18" charset="0"/>
              </a:rPr>
              <a:t> – архітектурно-етнографічних комплексів під відкритим небом досліджувалася   вітчизняними   </a:t>
            </a:r>
            <a:r>
              <a:rPr lang="ru-RU" sz="2000" dirty="0" smtClean="0">
                <a:latin typeface="Garamond" panose="02020404030301010803" pitchFamily="18" charset="0"/>
              </a:rPr>
              <a:t> </a:t>
            </a:r>
            <a:r>
              <a:rPr lang="uk-UA" sz="2000" dirty="0" smtClean="0">
                <a:latin typeface="Garamond" panose="02020404030301010803" pitchFamily="18" charset="0"/>
              </a:rPr>
              <a:t>науковцями-музеєзнавцями,  зокрема:  у  другій   половині  </a:t>
            </a:r>
            <a:r>
              <a:rPr lang="ru-RU" sz="2000" dirty="0" smtClean="0">
                <a:latin typeface="Garamond" panose="02020404030301010803" pitchFamily="18" charset="0"/>
              </a:rPr>
              <a:t>ХХ ст.  З. </a:t>
            </a:r>
            <a:r>
              <a:rPr lang="ru-RU" sz="2000" dirty="0" err="1" smtClean="0">
                <a:latin typeface="Garamond" panose="02020404030301010803" pitchFamily="18" charset="0"/>
              </a:rPr>
              <a:t>Гудченко</a:t>
            </a:r>
            <a:r>
              <a:rPr lang="ru-RU" sz="2000" dirty="0" smtClean="0">
                <a:latin typeface="Garamond" panose="02020404030301010803" pitchFamily="18" charset="0"/>
              </a:rPr>
              <a:t> 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1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ru-RU" sz="2000" dirty="0" smtClean="0">
                <a:latin typeface="Garamond" panose="02020404030301010803" pitchFamily="18" charset="0"/>
              </a:rPr>
              <a:t>,  В. </a:t>
            </a:r>
            <a:r>
              <a:rPr lang="ru-RU" sz="2000" dirty="0" err="1" smtClean="0">
                <a:latin typeface="Garamond" panose="02020404030301010803" pitchFamily="18" charset="0"/>
              </a:rPr>
              <a:t>Шмелевим</a:t>
            </a:r>
            <a:r>
              <a:rPr lang="ru-RU" sz="2000" dirty="0" smtClean="0">
                <a:latin typeface="Garamond" panose="02020404030301010803" pitchFamily="18" charset="0"/>
              </a:rPr>
              <a:t>;.  на початку  ХХІ ст. –  А. Данилюк</a:t>
            </a:r>
            <a:r>
              <a:rPr lang="en-US" sz="2000" dirty="0" smtClean="0">
                <a:latin typeface="Garamond" panose="02020404030301010803" pitchFamily="18" charset="0"/>
              </a:rPr>
              <a:t> [</a:t>
            </a:r>
            <a:r>
              <a:rPr lang="uk-UA" sz="2000" dirty="0">
                <a:latin typeface="Garamond" panose="02020404030301010803" pitchFamily="18" charset="0"/>
              </a:rPr>
              <a:t>2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 smtClean="0">
                <a:latin typeface="Garamond" panose="02020404030301010803" pitchFamily="18" charset="0"/>
              </a:rPr>
              <a:t>, </a:t>
            </a:r>
            <a:endParaRPr lang="ru-R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4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4463" y="3990235"/>
            <a:ext cx="5471665" cy="2679767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2757290" y="471258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57290" y="544080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31421" y="-176870"/>
            <a:ext cx="1097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Стан наукової визначеності питання. </a:t>
            </a:r>
            <a:r>
              <a:rPr lang="uk-UA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Скансени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 Слобідської України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7220" y="65107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7584" y="1184438"/>
            <a:ext cx="116720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Garamond" panose="02020404030301010803" pitchFamily="18" charset="0"/>
              </a:rPr>
              <a:t>Місце знаходження: </a:t>
            </a:r>
            <a:r>
              <a:rPr lang="ru-RU" sz="2000" dirty="0" smtClean="0">
                <a:latin typeface="Garamond" panose="02020404030301010803" pitchFamily="18" charset="0"/>
              </a:rPr>
              <a:t> с</a:t>
            </a:r>
            <a:r>
              <a:rPr lang="uk-UA" sz="2000" dirty="0" smtClean="0">
                <a:latin typeface="Garamond" panose="02020404030301010803" pitchFamily="18" charset="0"/>
              </a:rPr>
              <a:t>. </a:t>
            </a:r>
            <a:r>
              <a:rPr lang="uk-UA" sz="2000" dirty="0" err="1" smtClean="0">
                <a:latin typeface="Garamond" panose="02020404030301010803" pitchFamily="18" charset="0"/>
              </a:rPr>
              <a:t>Писарівка</a:t>
            </a:r>
            <a:r>
              <a:rPr lang="uk-UA" sz="2000" dirty="0" smtClean="0">
                <a:latin typeface="Garamond" panose="02020404030301010803" pitchFamily="18" charset="0"/>
              </a:rPr>
              <a:t> </a:t>
            </a:r>
            <a:r>
              <a:rPr lang="uk-UA" sz="2000" dirty="0" err="1" smtClean="0">
                <a:latin typeface="Garamond" panose="02020404030301010803" pitchFamily="18" charset="0"/>
              </a:rPr>
              <a:t>Злочівської</a:t>
            </a:r>
            <a:r>
              <a:rPr lang="uk-UA" sz="2000" dirty="0" smtClean="0">
                <a:latin typeface="Garamond" panose="02020404030301010803" pitchFamily="18" charset="0"/>
              </a:rPr>
              <a:t> громади Богодухівського р-ну Харківської обл. Експонуються рубана хата з с. </a:t>
            </a:r>
            <a:r>
              <a:rPr lang="uk-UA" sz="2000" dirty="0" err="1" smtClean="0">
                <a:latin typeface="Garamond" panose="02020404030301010803" pitchFamily="18" charset="0"/>
              </a:rPr>
              <a:t>Малижине</a:t>
            </a:r>
            <a:r>
              <a:rPr lang="uk-UA" sz="2000" dirty="0" smtClean="0">
                <a:latin typeface="Garamond" panose="02020404030301010803" pitchFamily="18" charset="0"/>
              </a:rPr>
              <a:t>, вітряк з с. </a:t>
            </a:r>
            <a:r>
              <a:rPr lang="uk-UA" sz="2000" dirty="0" err="1" smtClean="0">
                <a:latin typeface="Garamond" panose="02020404030301010803" pitchFamily="18" charset="0"/>
              </a:rPr>
              <a:t>Лемищино</a:t>
            </a:r>
            <a:r>
              <a:rPr lang="uk-UA" sz="2000" dirty="0" smtClean="0">
                <a:latin typeface="Garamond" panose="02020404030301010803" pitchFamily="18" charset="0"/>
              </a:rPr>
              <a:t>, комора з с. </a:t>
            </a:r>
            <a:r>
              <a:rPr lang="uk-UA" sz="2000" dirty="0" err="1" smtClean="0">
                <a:latin typeface="Garamond" panose="02020404030301010803" pitchFamily="18" charset="0"/>
              </a:rPr>
              <a:t>Писарівка</a:t>
            </a:r>
            <a:r>
              <a:rPr lang="uk-UA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7, </a:t>
            </a:r>
            <a:r>
              <a:rPr lang="ru-RU" sz="2000" dirty="0" smtClean="0">
                <a:latin typeface="Garamond" panose="02020404030301010803" pitchFamily="18" charset="0"/>
              </a:rPr>
              <a:t>с</a:t>
            </a:r>
            <a:r>
              <a:rPr lang="ru-RU" sz="2000" dirty="0">
                <a:latin typeface="Garamond" panose="02020404030301010803" pitchFamily="18" charset="0"/>
              </a:rPr>
              <a:t>. </a:t>
            </a:r>
            <a:r>
              <a:rPr lang="ru-RU" sz="2000" dirty="0" smtClean="0">
                <a:latin typeface="Garamond" panose="02020404030301010803" pitchFamily="18" charset="0"/>
              </a:rPr>
              <a:t>112-113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>
                <a:latin typeface="Garamond" panose="02020404030301010803" pitchFamily="18" charset="0"/>
              </a:rPr>
              <a:t>.</a:t>
            </a:r>
          </a:p>
          <a:p>
            <a:pPr indent="1620000" algn="just"/>
            <a:endParaRPr lang="uk-UA" sz="2000" dirty="0">
              <a:latin typeface="Garamond" panose="020204040303010108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6275" y="5226734"/>
            <a:ext cx="290544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7. </a:t>
            </a:r>
            <a:r>
              <a:rPr lang="uk-UA" sz="1600" dirty="0" smtClean="0">
                <a:latin typeface="Garamond" panose="02020404030301010803" pitchFamily="18" charset="0"/>
              </a:rPr>
              <a:t>Олександр </a:t>
            </a:r>
            <a:r>
              <a:rPr lang="uk-UA" sz="1600" dirty="0">
                <a:latin typeface="Garamond" panose="02020404030301010803" pitchFamily="18" charset="0"/>
              </a:rPr>
              <a:t>Іванович </a:t>
            </a:r>
            <a:r>
              <a:rPr lang="uk-UA" sz="1600" dirty="0" smtClean="0">
                <a:latin typeface="Garamond" panose="02020404030301010803" pitchFamily="18" charset="0"/>
              </a:rPr>
              <a:t>Шевченко, засновник Музею народної архітектури, побуту та дитячої творчості                                        у с. </a:t>
            </a:r>
            <a:r>
              <a:rPr lang="uk-UA" sz="16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3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3912" y="3990236"/>
            <a:ext cx="5685756" cy="2679767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6" b="97541" l="3621" r="99443">
                        <a14:foregroundMark x1="4178" y1="44262" x2="45961" y2="10929"/>
                        <a14:foregroundMark x1="43454" y1="7377" x2="49025" y2="2732"/>
                        <a14:foregroundMark x1="93315" y1="37158" x2="99443" y2="40984"/>
                        <a14:foregroundMark x1="3621" y1="97541" x2="97214" y2="9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14" y="209338"/>
            <a:ext cx="834526" cy="850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041" l="4412" r="89706">
                        <a14:foregroundMark x1="40441" y1="39645" x2="46324" y2="414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221" y="423538"/>
            <a:ext cx="371631" cy="4618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16" y="4173793"/>
            <a:ext cx="2191806" cy="237637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5109" t="7434"/>
          <a:stretch/>
        </p:blipFill>
        <p:spPr>
          <a:xfrm flipH="1">
            <a:off x="6636773" y="4169225"/>
            <a:ext cx="3724245" cy="23809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8233923" y="5739663"/>
            <a:ext cx="35340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8. Роботи О. І. Шевченко та вихованців студії «Синій птах»: </a:t>
            </a:r>
            <a:r>
              <a:rPr lang="pl-PL" sz="1600" dirty="0" smtClean="0">
                <a:latin typeface="Garamond" panose="02020404030301010803" pitchFamily="18" charset="0"/>
              </a:rPr>
              <a:t>http</a:t>
            </a:r>
            <a:r>
              <a:rPr lang="pl-PL" sz="1600" dirty="0">
                <a:latin typeface="Garamond" panose="02020404030301010803" pitchFamily="18" charset="0"/>
              </a:rPr>
              <a:t>://surl.li/spily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4827" y="1818665"/>
            <a:ext cx="11672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1983 р. </a:t>
            </a:r>
            <a:r>
              <a:rPr lang="uk-UA" sz="2000" dirty="0" smtClean="0">
                <a:latin typeface="Garamond" panose="02020404030301010803" pitchFamily="18" charset="0"/>
              </a:rPr>
              <a:t>- створення </a:t>
            </a:r>
            <a:r>
              <a:rPr lang="uk-UA" sz="2000" dirty="0">
                <a:latin typeface="Garamond" panose="02020404030301010803" pitchFamily="18" charset="0"/>
              </a:rPr>
              <a:t>М</a:t>
            </a:r>
            <a:r>
              <a:rPr lang="uk-UA" sz="2000" dirty="0" smtClean="0">
                <a:latin typeface="Garamond" panose="02020404030301010803" pitchFamily="18" charset="0"/>
              </a:rPr>
              <a:t>узею народної архітектури,  побуту та дитячої творчості у с. </a:t>
            </a:r>
            <a:r>
              <a:rPr lang="uk-UA" sz="2000" noProof="1" smtClean="0">
                <a:latin typeface="Garamond" panose="02020404030301010803" pitchFamily="18" charset="0"/>
              </a:rPr>
              <a:t>Прелесне</a:t>
            </a:r>
            <a:r>
              <a:rPr lang="uk-UA" sz="2000" dirty="0" smtClean="0">
                <a:latin typeface="Garamond" panose="02020404030301010803" pitchFamily="18" charset="0"/>
              </a:rPr>
              <a:t> Слов’янського              р-ну (нині Черкаської громади Краматорського р-ну) Донецької обл. за ініціативою О. Шевченка.</a:t>
            </a:r>
          </a:p>
          <a:p>
            <a:pPr algn="just"/>
            <a:r>
              <a:rPr lang="uk-UA" sz="2000" dirty="0" smtClean="0">
                <a:latin typeface="Garamond" panose="02020404030301010803" pitchFamily="18" charset="0"/>
              </a:rPr>
              <a:t>1992 р. – </a:t>
            </a:r>
            <a:r>
              <a:rPr lang="uk-UA" sz="2000" dirty="0">
                <a:latin typeface="Garamond" panose="02020404030301010803" pitchFamily="18" charset="0"/>
              </a:rPr>
              <a:t>М</a:t>
            </a:r>
            <a:r>
              <a:rPr lang="uk-UA" sz="2000" dirty="0" smtClean="0">
                <a:latin typeface="Garamond" panose="02020404030301010803" pitchFamily="18" charset="0"/>
              </a:rPr>
              <a:t>узей  став філією Донецького обласного художнього музею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7, </a:t>
            </a:r>
            <a:r>
              <a:rPr lang="ru-RU" sz="2000" dirty="0" smtClean="0">
                <a:latin typeface="Garamond" panose="02020404030301010803" pitchFamily="18" charset="0"/>
              </a:rPr>
              <a:t>с</a:t>
            </a:r>
            <a:r>
              <a:rPr lang="ru-RU" sz="2000" dirty="0">
                <a:latin typeface="Garamond" panose="02020404030301010803" pitchFamily="18" charset="0"/>
              </a:rPr>
              <a:t>. </a:t>
            </a:r>
            <a:r>
              <a:rPr lang="ru-RU" sz="2000" dirty="0" smtClean="0">
                <a:latin typeface="Garamond" panose="02020404030301010803" pitchFamily="18" charset="0"/>
              </a:rPr>
              <a:t>114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Олександр Іванович Шевченко (1926 – 2010) </a:t>
            </a:r>
            <a:r>
              <a:rPr lang="uk-UA" sz="2000" dirty="0" smtClean="0">
                <a:latin typeface="Garamond" panose="02020404030301010803" pitchFamily="18" charset="0"/>
              </a:rPr>
              <a:t>– художник і краєзнавець</a:t>
            </a:r>
            <a:r>
              <a:rPr lang="uk-UA" sz="2000" dirty="0">
                <a:latin typeface="Garamond" panose="02020404030301010803" pitchFamily="18" charset="0"/>
              </a:rPr>
              <a:t>, </a:t>
            </a:r>
            <a:r>
              <a:rPr lang="uk-UA" sz="2000" dirty="0" smtClean="0">
                <a:latin typeface="Garamond" panose="02020404030301010803" pitchFamily="18" charset="0"/>
              </a:rPr>
              <a:t>учитель образотворчого мистецтва середньої школи с. </a:t>
            </a:r>
            <a:r>
              <a:rPr lang="uk-UA" sz="2000" noProof="1" smtClean="0">
                <a:latin typeface="Garamond" panose="02020404030301010803" pitchFamily="18" charset="0"/>
              </a:rPr>
              <a:t>Прелесне</a:t>
            </a:r>
            <a:r>
              <a:rPr lang="uk-UA" sz="2000" dirty="0" smtClean="0">
                <a:latin typeface="Garamond" panose="02020404030301010803" pitchFamily="18" charset="0"/>
              </a:rPr>
              <a:t>, засновник і керівник дитячої образотворчої студії «Синій птах» (із 1963 р.),чиї вихованці були нагороджені 5 </a:t>
            </a:r>
            <a:r>
              <a:rPr lang="uk-UA" sz="2000" dirty="0">
                <a:latin typeface="Garamond" panose="02020404030301010803" pitchFamily="18" charset="0"/>
              </a:rPr>
              <a:t>медалями міжнародних конкурсів. </a:t>
            </a:r>
            <a:r>
              <a:rPr lang="uk-UA" sz="2000" dirty="0" smtClean="0">
                <a:latin typeface="Garamond" panose="02020404030301010803" pitchFamily="18" charset="0"/>
              </a:rPr>
              <a:t>В основу експозиції Музею покладено матеріали етнографічних експедицій О. Шевченка у </a:t>
            </a:r>
            <a:r>
              <a:rPr lang="uk-UA" sz="2000" dirty="0" err="1" smtClean="0">
                <a:latin typeface="Garamond" panose="02020404030301010803" pitchFamily="18" charset="0"/>
              </a:rPr>
              <a:t>сс</a:t>
            </a:r>
            <a:r>
              <a:rPr lang="uk-UA" sz="2000" dirty="0" smtClean="0">
                <a:latin typeface="Garamond" panose="02020404030301010803" pitchFamily="18" charset="0"/>
              </a:rPr>
              <a:t>. Маяки, Сидорове Донецької обл.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10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 smtClean="0">
                <a:latin typeface="Garamond" panose="02020404030301010803" pitchFamily="18" charset="0"/>
              </a:rPr>
              <a:t>.</a:t>
            </a:r>
            <a:endParaRPr lang="uk-UA" sz="2000" dirty="0">
              <a:latin typeface="Garamond" panose="020204040303010108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97728" y="562864"/>
            <a:ext cx="9846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листопад 1990 р. </a:t>
            </a:r>
            <a:r>
              <a:rPr lang="uk-UA" sz="2000" dirty="0" smtClean="0">
                <a:latin typeface="Garamond" panose="02020404030301010803" pitchFamily="18" charset="0"/>
              </a:rPr>
              <a:t>–    рішення  Харківської  обласної   ради   про  створення   </a:t>
            </a:r>
            <a:r>
              <a:rPr lang="uk-UA" sz="2000" dirty="0" smtClean="0">
                <a:latin typeface="Garamond" panose="02020404030301010803" pitchFamily="18" charset="0"/>
              </a:rPr>
              <a:t>етнографічного </a:t>
            </a:r>
            <a:r>
              <a:rPr lang="uk-UA" sz="2000" dirty="0" smtClean="0">
                <a:latin typeface="Garamond" panose="02020404030301010803" pitchFamily="18" charset="0"/>
              </a:rPr>
              <a:t>музею «Українська слобода». </a:t>
            </a:r>
          </a:p>
        </p:txBody>
      </p:sp>
    </p:spTree>
    <p:extLst>
      <p:ext uri="{BB962C8B-B14F-4D97-AF65-F5344CB8AC3E}">
        <p14:creationId xmlns:p14="http://schemas.microsoft.com/office/powerpoint/2010/main" val="52914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4463" y="4007549"/>
            <a:ext cx="5471665" cy="2662453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2757290" y="471258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57290" y="544080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18676" y="-87763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Традиційне українське житло. Регіональні особливості Слобожанщини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7220" y="65107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2069" y="1205275"/>
            <a:ext cx="11801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smtClean="0">
                <a:latin typeface="Garamond" panose="02020404030301010803" pitchFamily="18" charset="0"/>
              </a:rPr>
              <a:t>житлобудівництво. На основі ознайомлення з працями С. </a:t>
            </a:r>
            <a:r>
              <a:rPr lang="uk-UA" sz="2000" spc="-20" dirty="0" err="1" smtClean="0">
                <a:latin typeface="Garamond" panose="02020404030301010803" pitchFamily="18" charset="0"/>
              </a:rPr>
              <a:t>Таранущенка</a:t>
            </a:r>
            <a:r>
              <a:rPr lang="uk-UA" sz="2000" spc="-20" dirty="0" smtClean="0">
                <a:latin typeface="Garamond" panose="02020404030301010803" pitchFamily="18" charset="0"/>
              </a:rPr>
              <a:t> </a:t>
            </a:r>
            <a:r>
              <a:rPr lang="en-US" sz="2000" spc="-20" dirty="0" smtClean="0">
                <a:latin typeface="Garamond" panose="02020404030301010803" pitchFamily="18" charset="0"/>
              </a:rPr>
              <a:t>[</a:t>
            </a:r>
            <a:r>
              <a:rPr lang="uk-UA" sz="2000" spc="-20" dirty="0" smtClean="0">
                <a:latin typeface="Garamond" panose="02020404030301010803" pitchFamily="18" charset="0"/>
              </a:rPr>
              <a:t>12</a:t>
            </a:r>
            <a:r>
              <a:rPr lang="en-US" sz="2000" spc="-20" dirty="0" smtClean="0">
                <a:latin typeface="Garamond" panose="02020404030301010803" pitchFamily="18" charset="0"/>
              </a:rPr>
              <a:t>]</a:t>
            </a:r>
            <a:r>
              <a:rPr lang="uk-UA" sz="2000" spc="-20" dirty="0" smtClean="0">
                <a:latin typeface="Garamond" panose="02020404030301010803" pitchFamily="18" charset="0"/>
              </a:rPr>
              <a:t>,</a:t>
            </a:r>
            <a:r>
              <a:rPr lang="en-US" sz="2000" spc="-20" dirty="0" smtClean="0">
                <a:latin typeface="Garamond" panose="02020404030301010803" pitchFamily="18" charset="0"/>
              </a:rPr>
              <a:t> </a:t>
            </a:r>
            <a:r>
              <a:rPr lang="uk-UA" sz="2000" spc="-20" dirty="0" smtClean="0">
                <a:latin typeface="Garamond" panose="02020404030301010803" pitchFamily="18" charset="0"/>
              </a:rPr>
              <a:t>З. </a:t>
            </a:r>
            <a:r>
              <a:rPr lang="uk-UA" sz="2000" spc="-20" dirty="0" err="1" smtClean="0">
                <a:latin typeface="Garamond" panose="02020404030301010803" pitchFamily="18" charset="0"/>
              </a:rPr>
              <a:t>Гудченко</a:t>
            </a:r>
            <a:r>
              <a:rPr lang="uk-UA" sz="2000" spc="-20" dirty="0" smtClean="0">
                <a:latin typeface="Garamond" panose="02020404030301010803" pitchFamily="18" charset="0"/>
              </a:rPr>
              <a:t> </a:t>
            </a:r>
            <a:r>
              <a:rPr lang="en-US" sz="2000" spc="-20" dirty="0" smtClean="0">
                <a:latin typeface="Garamond" panose="02020404030301010803" pitchFamily="18" charset="0"/>
              </a:rPr>
              <a:t>[</a:t>
            </a:r>
            <a:r>
              <a:rPr lang="uk-UA" sz="2000" spc="-20" dirty="0" smtClean="0">
                <a:latin typeface="Garamond" panose="02020404030301010803" pitchFamily="18" charset="0"/>
              </a:rPr>
              <a:t>1</a:t>
            </a:r>
            <a:r>
              <a:rPr lang="en-US" sz="2000" spc="-20" dirty="0" smtClean="0">
                <a:latin typeface="Garamond" panose="02020404030301010803" pitchFamily="18" charset="0"/>
              </a:rPr>
              <a:t>]</a:t>
            </a:r>
            <a:r>
              <a:rPr lang="uk-UA" sz="2000" spc="-20" dirty="0">
                <a:latin typeface="Garamond" panose="02020404030301010803" pitchFamily="18" charset="0"/>
              </a:rPr>
              <a:t>,</a:t>
            </a:r>
            <a:r>
              <a:rPr lang="en-US" sz="2000" spc="-20" dirty="0">
                <a:latin typeface="Garamond" panose="02020404030301010803" pitchFamily="18" charset="0"/>
              </a:rPr>
              <a:t> </a:t>
            </a:r>
            <a:r>
              <a:rPr lang="uk-UA" sz="2000" spc="-20" dirty="0" smtClean="0">
                <a:latin typeface="Garamond" panose="02020404030301010803" pitchFamily="18" charset="0"/>
              </a:rPr>
              <a:t>В. </a:t>
            </a:r>
            <a:r>
              <a:rPr lang="uk-UA" sz="2000" spc="-20" dirty="0" err="1" smtClean="0">
                <a:latin typeface="Garamond" panose="02020404030301010803" pitchFamily="18" charset="0"/>
              </a:rPr>
              <a:t>Масненка</a:t>
            </a:r>
            <a:r>
              <a:rPr lang="uk-UA" sz="2000" spc="-20" dirty="0" smtClean="0">
                <a:latin typeface="Garamond" panose="02020404030301010803" pitchFamily="18" charset="0"/>
              </a:rPr>
              <a:t>,                              В. </a:t>
            </a:r>
            <a:r>
              <a:rPr lang="ru-RU" sz="2000" spc="-20" dirty="0" err="1" smtClean="0">
                <a:latin typeface="Garamond" panose="02020404030301010803" pitchFamily="18" charset="0"/>
              </a:rPr>
              <a:t>Ракшанова</a:t>
            </a:r>
            <a:r>
              <a:rPr lang="en-US" sz="2000" spc="-20" dirty="0" smtClean="0">
                <a:latin typeface="Garamond" panose="02020404030301010803" pitchFamily="18" charset="0"/>
              </a:rPr>
              <a:t>[</a:t>
            </a:r>
            <a:r>
              <a:rPr lang="uk-UA" sz="2000" spc="-20" dirty="0" smtClean="0">
                <a:latin typeface="Garamond" panose="02020404030301010803" pitchFamily="18" charset="0"/>
              </a:rPr>
              <a:t>5</a:t>
            </a:r>
            <a:r>
              <a:rPr lang="en-US" sz="2000" spc="-20" dirty="0" smtClean="0">
                <a:latin typeface="Garamond" panose="02020404030301010803" pitchFamily="18" charset="0"/>
              </a:rPr>
              <a:t>]</a:t>
            </a:r>
            <a:r>
              <a:rPr lang="uk-UA" sz="2000" spc="-20" dirty="0" smtClean="0">
                <a:latin typeface="Garamond" panose="02020404030301010803" pitchFamily="18" charset="0"/>
              </a:rPr>
              <a:t> визначимо </a:t>
            </a:r>
            <a:r>
              <a:rPr lang="uk-UA" sz="2000" b="1" spc="-20" dirty="0" smtClean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архітектурно-художні особливості </a:t>
            </a:r>
            <a:r>
              <a:rPr lang="uk-UA" sz="2000" spc="-20" dirty="0" smtClean="0">
                <a:latin typeface="Garamond" panose="02020404030301010803" pitchFamily="18" charset="0"/>
              </a:rPr>
              <a:t>традиційного житла українців Слобожанщини:</a:t>
            </a:r>
            <a:endParaRPr lang="uk-UA" sz="2000" spc="-20" dirty="0">
              <a:latin typeface="Garamond" panose="020204040303010108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3912" y="4007548"/>
            <a:ext cx="5685756" cy="2662455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6" b="97541" l="3621" r="99443">
                        <a14:foregroundMark x1="4178" y1="44262" x2="45961" y2="10929"/>
                        <a14:foregroundMark x1="43454" y1="7377" x2="49025" y2="2732"/>
                        <a14:foregroundMark x1="93315" y1="37158" x2="99443" y2="40984"/>
                        <a14:foregroundMark x1="3621" y1="97541" x2="97214" y2="9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14" y="209338"/>
            <a:ext cx="834526" cy="8507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7584" y="1848332"/>
            <a:ext cx="11672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У плані хати </a:t>
            </a:r>
            <a:r>
              <a:rPr lang="en-US" sz="2000" spc="-20" dirty="0" smtClean="0">
                <a:latin typeface="Garamond" panose="02020404030301010803" pitchFamily="18" charset="0"/>
              </a:rPr>
              <a:t>–</a:t>
            </a:r>
            <a:r>
              <a:rPr lang="uk-UA" sz="2000" dirty="0" smtClean="0">
                <a:latin typeface="Garamond" panose="02020404030301010803" pitchFamily="18" charset="0"/>
              </a:rPr>
              <a:t> загальноукраїнського типу: «хата – сіни», «хата – сіни – комора».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Конструктивна система хати виконувалася </a:t>
            </a:r>
            <a:r>
              <a:rPr lang="uk-UA" sz="2000" dirty="0">
                <a:latin typeface="Garamond" panose="02020404030301010803" pitchFamily="18" charset="0"/>
              </a:rPr>
              <a:t>в зруб із </a:t>
            </a:r>
            <a:r>
              <a:rPr lang="uk-UA" sz="2000" dirty="0" smtClean="0">
                <a:latin typeface="Garamond" panose="02020404030301010803" pitchFamily="18" charset="0"/>
              </a:rPr>
              <a:t>дубу. </a:t>
            </a:r>
            <a:r>
              <a:rPr lang="uk-UA" sz="2000" dirty="0">
                <a:latin typeface="Garamond" panose="02020404030301010803" pitchFamily="18" charset="0"/>
              </a:rPr>
              <a:t>Зруб </a:t>
            </a:r>
            <a:r>
              <a:rPr lang="uk-UA" sz="2000" dirty="0" smtClean="0">
                <a:latin typeface="Garamond" panose="02020404030301010803" pitchFamily="18" charset="0"/>
              </a:rPr>
              <a:t>укладали </a:t>
            </a:r>
            <a:r>
              <a:rPr lang="uk-UA" sz="2000" dirty="0">
                <a:latin typeface="Garamond" panose="02020404030301010803" pitchFamily="18" charset="0"/>
              </a:rPr>
              <a:t>на дубові стояки. </a:t>
            </a:r>
            <a:r>
              <a:rPr lang="uk-UA" sz="2000" dirty="0" smtClean="0">
                <a:latin typeface="Garamond" panose="02020404030301010803" pitchFamily="18" charset="0"/>
              </a:rPr>
              <a:t>Хата мала </a:t>
            </a:r>
            <a:r>
              <a:rPr lang="uk-UA" sz="2000" dirty="0">
                <a:latin typeface="Garamond" panose="02020404030301010803" pitchFamily="18" charset="0"/>
              </a:rPr>
              <a:t>галерею, </a:t>
            </a:r>
            <a:r>
              <a:rPr lang="uk-UA" sz="2000" dirty="0" smtClean="0">
                <a:latin typeface="Garamond" panose="02020404030301010803" pitchFamily="18" charset="0"/>
              </a:rPr>
              <a:t>яку утримували дерев’яні колонки («сішки»).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Garamond" panose="02020404030301010803" pitchFamily="18" charset="0"/>
              </a:rPr>
              <a:t>Хату мазали глиною та </a:t>
            </a:r>
            <a:r>
              <a:rPr lang="uk-UA" sz="2000" dirty="0" smtClean="0">
                <a:latin typeface="Garamond" panose="02020404030301010803" pitchFamily="18" charset="0"/>
              </a:rPr>
              <a:t>фарбували в білий колір. </a:t>
            </a:r>
            <a:r>
              <a:rPr lang="uk-UA" sz="2000" noProof="1" smtClean="0">
                <a:latin typeface="Garamond" panose="02020404030301010803" pitchFamily="18" charset="0"/>
              </a:rPr>
              <a:t>Надвіконня</a:t>
            </a:r>
            <a:r>
              <a:rPr lang="uk-UA" sz="2000" dirty="0" smtClean="0">
                <a:latin typeface="Garamond" panose="02020404030301010803" pitchFamily="18" charset="0"/>
              </a:rPr>
              <a:t> розписували. Під стріхою на лиштвах, на завершеннях колонок та обрамленнях вікон застосовувався різьблений </a:t>
            </a:r>
            <a:r>
              <a:rPr lang="ru-RU" sz="2000" dirty="0" smtClean="0">
                <a:latin typeface="Garamond" panose="02020404030301010803" pitchFamily="18" charset="0"/>
              </a:rPr>
              <a:t>декор.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Дах </a:t>
            </a:r>
            <a:r>
              <a:rPr lang="uk-UA" sz="2000" dirty="0">
                <a:latin typeface="Garamond" panose="02020404030301010803" pitchFamily="18" charset="0"/>
              </a:rPr>
              <a:t>житла </a:t>
            </a:r>
            <a:r>
              <a:rPr lang="uk-UA" sz="2000" dirty="0" smtClean="0">
                <a:latin typeface="Garamond" panose="02020404030301010803" pitchFamily="18" charset="0"/>
              </a:rPr>
              <a:t>робили </a:t>
            </a:r>
            <a:r>
              <a:rPr lang="uk-UA" sz="2000" noProof="1" smtClean="0">
                <a:latin typeface="Garamond" panose="02020404030301010803" pitchFamily="18" charset="0"/>
              </a:rPr>
              <a:t>натрусом</a:t>
            </a:r>
            <a:r>
              <a:rPr lang="uk-UA" sz="2000" dirty="0" smtClean="0">
                <a:latin typeface="Garamond" panose="02020404030301010803" pitchFamily="18" charset="0"/>
              </a:rPr>
              <a:t>. Житню солому брали після обробки камінними котками</a:t>
            </a:r>
            <a:r>
              <a:rPr lang="uk-UA" sz="2000" dirty="0">
                <a:latin typeface="Garamond" panose="02020404030301010803" pitchFamily="18" charset="0"/>
              </a:rPr>
              <a:t>,</a:t>
            </a:r>
            <a:r>
              <a:rPr lang="uk-UA" sz="2000" dirty="0" smtClean="0">
                <a:latin typeface="Garamond" panose="02020404030301010803" pitchFamily="18" charset="0"/>
              </a:rPr>
              <a:t> змочували водою. Потім  </a:t>
            </a:r>
            <a:r>
              <a:rPr lang="uk-UA" sz="2000" dirty="0">
                <a:latin typeface="Garamond" panose="02020404030301010803" pitchFamily="18" charset="0"/>
              </a:rPr>
              <a:t>щільно вкладали на </a:t>
            </a:r>
            <a:r>
              <a:rPr lang="uk-UA" sz="2000" dirty="0" smtClean="0">
                <a:latin typeface="Garamond" panose="02020404030301010803" pitchFamily="18" charset="0"/>
              </a:rPr>
              <a:t>лати та поливали </a:t>
            </a:r>
            <a:r>
              <a:rPr lang="uk-UA" sz="2000" dirty="0">
                <a:latin typeface="Garamond" panose="02020404030301010803" pitchFamily="18" charset="0"/>
              </a:rPr>
              <a:t>рідкою </a:t>
            </a:r>
            <a:r>
              <a:rPr lang="uk-UA" sz="2000" dirty="0" smtClean="0">
                <a:latin typeface="Garamond" panose="02020404030301010803" pitchFamily="18" charset="0"/>
              </a:rPr>
              <a:t>глиною </a:t>
            </a:r>
            <a:r>
              <a:rPr lang="en-US" sz="2000" dirty="0" smtClean="0">
                <a:latin typeface="Garamond" panose="02020404030301010803" pitchFamily="18" charset="0"/>
              </a:rPr>
              <a:t>[</a:t>
            </a:r>
            <a:r>
              <a:rPr lang="uk-UA" sz="2000" dirty="0" smtClean="0">
                <a:latin typeface="Garamond" panose="02020404030301010803" pitchFamily="18" charset="0"/>
              </a:rPr>
              <a:t>1, с. 35-34; 5, </a:t>
            </a:r>
            <a:r>
              <a:rPr lang="en-US" sz="2000" dirty="0" smtClean="0">
                <a:latin typeface="Garamond" panose="02020404030301010803" pitchFamily="18" charset="0"/>
              </a:rPr>
              <a:t>c</a:t>
            </a:r>
            <a:r>
              <a:rPr lang="uk-UA" sz="2000" dirty="0" smtClean="0">
                <a:latin typeface="Garamond" panose="02020404030301010803" pitchFamily="18" charset="0"/>
              </a:rPr>
              <a:t>.</a:t>
            </a:r>
            <a:r>
              <a:rPr lang="en-US" sz="2000" dirty="0" smtClean="0">
                <a:latin typeface="Garamond" panose="02020404030301010803" pitchFamily="18" charset="0"/>
              </a:rPr>
              <a:t>100-102</a:t>
            </a:r>
            <a:r>
              <a:rPr lang="en-US" sz="2000" dirty="0" smtClean="0">
                <a:latin typeface="Garamond" panose="02020404030301010803" pitchFamily="18" charset="0"/>
              </a:rPr>
              <a:t>]</a:t>
            </a:r>
            <a:r>
              <a:rPr lang="uk-UA" sz="2000" dirty="0" smtClean="0">
                <a:latin typeface="Garamond" panose="02020404030301010803" pitchFamily="18" charset="0"/>
              </a:rPr>
              <a:t>. </a:t>
            </a:r>
            <a:endParaRPr lang="uk-UA" sz="2000" dirty="0">
              <a:latin typeface="Garamond" panose="020204040303010108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100000" l="8772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150" y="417332"/>
            <a:ext cx="789590" cy="5263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" b="3139"/>
          <a:stretch/>
        </p:blipFill>
        <p:spPr>
          <a:xfrm flipH="1">
            <a:off x="440945" y="4146303"/>
            <a:ext cx="4980011" cy="22311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807034" y="5767354"/>
            <a:ext cx="29054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9.  Хата у с. </a:t>
            </a:r>
            <a:r>
              <a:rPr lang="uk-UA" sz="1600" dirty="0" err="1" smtClean="0">
                <a:latin typeface="Garamond" panose="02020404030301010803" pitchFamily="18" charset="0"/>
              </a:rPr>
              <a:t>Левківка</a:t>
            </a:r>
            <a:r>
              <a:rPr lang="uk-UA" sz="1600" dirty="0" smtClean="0">
                <a:latin typeface="Garamond" panose="02020404030301010803" pitchFamily="18" charset="0"/>
              </a:rPr>
              <a:t> Ізюмського повіту Харківської губернії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12, с. 5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770" y="4161130"/>
            <a:ext cx="3104075" cy="23101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8583561" y="5918306"/>
            <a:ext cx="323809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10. Хата у с. </a:t>
            </a:r>
            <a:r>
              <a:rPr lang="uk-UA" sz="1600" dirty="0" err="1" smtClean="0">
                <a:latin typeface="Garamond" panose="02020404030301010803" pitchFamily="18" charset="0"/>
              </a:rPr>
              <a:t>Новоохтирка</a:t>
            </a:r>
            <a:r>
              <a:rPr lang="uk-UA" sz="1600" dirty="0" smtClean="0">
                <a:latin typeface="Garamond" panose="02020404030301010803" pitchFamily="18" charset="0"/>
              </a:rPr>
              <a:t> Луганської області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5, с</a:t>
            </a:r>
            <a:r>
              <a:rPr lang="uk-UA" sz="1600" dirty="0">
                <a:latin typeface="Garamond" panose="02020404030301010803" pitchFamily="18" charset="0"/>
              </a:rPr>
              <a:t>. </a:t>
            </a:r>
            <a:r>
              <a:rPr lang="uk-UA" sz="1600" dirty="0" smtClean="0">
                <a:latin typeface="Garamond" panose="02020404030301010803" pitchFamily="18" charset="0"/>
              </a:rPr>
              <a:t>96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10375" y="556907"/>
            <a:ext cx="10063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smtClean="0">
                <a:latin typeface="Garamond" panose="02020404030301010803" pitchFamily="18" charset="0"/>
              </a:rPr>
              <a:t>Північ  Донеччини   у  другій половині </a:t>
            </a:r>
            <a:r>
              <a:rPr lang="en-US" sz="2000" spc="-20" dirty="0" smtClean="0">
                <a:latin typeface="Garamond" panose="02020404030301010803" pitchFamily="18" charset="0"/>
              </a:rPr>
              <a:t>XVII </a:t>
            </a:r>
            <a:r>
              <a:rPr lang="uk-UA" sz="2000" spc="-20" dirty="0" smtClean="0">
                <a:latin typeface="Garamond" panose="02020404030301010803" pitchFamily="18" charset="0"/>
              </a:rPr>
              <a:t> </a:t>
            </a:r>
            <a:r>
              <a:rPr lang="en-US" sz="2000" spc="-20" dirty="0" smtClean="0">
                <a:latin typeface="Garamond" panose="02020404030301010803" pitchFamily="18" charset="0"/>
              </a:rPr>
              <a:t>–</a:t>
            </a:r>
            <a:r>
              <a:rPr lang="uk-UA" sz="2000" spc="-20" dirty="0" smtClean="0">
                <a:latin typeface="Garamond" panose="02020404030301010803" pitchFamily="18" charset="0"/>
              </a:rPr>
              <a:t>  першій половині</a:t>
            </a:r>
            <a:r>
              <a:rPr lang="en-US" sz="2000" spc="-20" dirty="0" smtClean="0">
                <a:latin typeface="Garamond" panose="02020404030301010803" pitchFamily="18" charset="0"/>
              </a:rPr>
              <a:t> </a:t>
            </a:r>
            <a:r>
              <a:rPr lang="uk-UA" sz="2000" spc="-20" dirty="0" smtClean="0">
                <a:latin typeface="Garamond" panose="02020404030301010803" pitchFamily="18" charset="0"/>
              </a:rPr>
              <a:t> </a:t>
            </a:r>
            <a:r>
              <a:rPr lang="en-US" sz="2000" spc="-20" dirty="0" smtClean="0">
                <a:latin typeface="Garamond" panose="02020404030301010803" pitchFamily="18" charset="0"/>
              </a:rPr>
              <a:t>XVIII </a:t>
            </a:r>
            <a:r>
              <a:rPr lang="uk-UA" sz="2000" spc="-20" dirty="0" smtClean="0">
                <a:latin typeface="Garamond" panose="02020404030301010803" pitchFamily="18" charset="0"/>
              </a:rPr>
              <a:t>ст.  входила  до  складу Ізюмського слобідського полку, що вплинуло на її традиційну матеріальну культуру, зокрема на</a:t>
            </a:r>
            <a:endParaRPr lang="uk-UA" sz="2000" spc="-2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27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4463" y="3927549"/>
            <a:ext cx="5471665" cy="2742454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2757290" y="471258"/>
            <a:ext cx="9186863" cy="285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2757290" y="544080"/>
            <a:ext cx="9172378" cy="38086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46031" y="-122217"/>
            <a:ext cx="1097280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Традиційне українське житло. Хата з с. </a:t>
            </a:r>
            <a:r>
              <a:rPr lang="uk-UA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Прелесне</a:t>
            </a:r>
            <a:endParaRPr lang="ru-RU" sz="24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7220" y="65107"/>
            <a:ext cx="1358514" cy="1184250"/>
          </a:xfrm>
          <a:prstGeom prst="ellipse">
            <a:avLst/>
          </a:prstGeom>
          <a:solidFill>
            <a:srgbClr val="5F8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43912" y="3917340"/>
            <a:ext cx="5685756" cy="2752664"/>
          </a:xfrm>
          <a:prstGeom prst="rect">
            <a:avLst/>
          </a:prstGeom>
          <a:solidFill>
            <a:srgbClr val="5F8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6" b="97541" l="3621" r="99443">
                        <a14:foregroundMark x1="4178" y1="44262" x2="45961" y2="10929"/>
                        <a14:foregroundMark x1="43454" y1="7377" x2="49025" y2="2732"/>
                        <a14:foregroundMark x1="93315" y1="37158" x2="99443" y2="40984"/>
                        <a14:foregroundMark x1="3621" y1="97541" x2="97214" y2="9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14" y="209338"/>
            <a:ext cx="834526" cy="8507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72069" y="1136677"/>
            <a:ext cx="116720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>
                <a:latin typeface="Garamond" panose="02020404030301010803" pitchFamily="18" charset="0"/>
              </a:rPr>
              <a:t>Архітектурно-художні особливості цієї житлової споруди повністю відповідають традиціям житлобудівництва Слобожанщини, які визначені науковцями: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План будівлі  – «хата – сіні».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Стіни хати </a:t>
            </a:r>
            <a:r>
              <a:rPr lang="uk-UA" sz="2000" dirty="0">
                <a:latin typeface="Garamond" panose="02020404030301010803" pitchFamily="18" charset="0"/>
              </a:rPr>
              <a:t>– рубані, </a:t>
            </a:r>
            <a:r>
              <a:rPr lang="uk-UA" sz="2000" dirty="0" smtClean="0">
                <a:latin typeface="Garamond" panose="02020404030301010803" pitchFamily="18" charset="0"/>
              </a:rPr>
              <a:t>із </a:t>
            </a:r>
            <a:r>
              <a:rPr lang="uk-UA" sz="2000" dirty="0">
                <a:latin typeface="Garamond" panose="02020404030301010803" pitchFamily="18" charset="0"/>
              </a:rPr>
              <a:t>колотого дубового дерева. Вони поставлені на палі («підвалини</a:t>
            </a:r>
            <a:r>
              <a:rPr lang="uk-UA" sz="2000" dirty="0" smtClean="0">
                <a:latin typeface="Garamond" panose="02020404030301010803" pitchFamily="18" charset="0"/>
              </a:rPr>
              <a:t>»).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 Ззовні </a:t>
            </a:r>
            <a:r>
              <a:rPr lang="uk-UA" sz="2000" dirty="0">
                <a:latin typeface="Garamond" panose="02020404030301010803" pitchFamily="18" charset="0"/>
              </a:rPr>
              <a:t>стіни </a:t>
            </a:r>
            <a:r>
              <a:rPr lang="uk-UA" sz="2000" dirty="0" smtClean="0">
                <a:latin typeface="Garamond" panose="02020404030301010803" pitchFamily="18" charset="0"/>
              </a:rPr>
              <a:t>хати обмазані </a:t>
            </a:r>
            <a:r>
              <a:rPr lang="uk-UA" sz="2000" dirty="0">
                <a:latin typeface="Garamond" panose="02020404030301010803" pitchFamily="18" charset="0"/>
              </a:rPr>
              <a:t>товстим шаром глини та побілені крейдою. Стіни сіней виходять за межі стін </a:t>
            </a:r>
            <a:r>
              <a:rPr lang="uk-UA" sz="2000" dirty="0" smtClean="0">
                <a:latin typeface="Garamond" panose="02020404030301010803" pitchFamily="18" charset="0"/>
              </a:rPr>
              <a:t>житлової частини будинку </a:t>
            </a:r>
            <a:r>
              <a:rPr lang="uk-UA" sz="2000" dirty="0">
                <a:latin typeface="Garamond" panose="02020404030301010803" pitchFamily="18" charset="0"/>
              </a:rPr>
              <a:t>на рівень </a:t>
            </a:r>
            <a:r>
              <a:rPr lang="uk-UA" sz="2000" dirty="0" smtClean="0">
                <a:latin typeface="Garamond" panose="02020404030301010803" pitchFamily="18" charset="0"/>
              </a:rPr>
              <a:t>навісу, залишилися </a:t>
            </a:r>
            <a:r>
              <a:rPr lang="uk-UA" sz="2000" dirty="0">
                <a:latin typeface="Garamond" panose="02020404030301010803" pitchFamily="18" charset="0"/>
              </a:rPr>
              <a:t>у відкритому зрубі </a:t>
            </a:r>
            <a:r>
              <a:rPr lang="uk-UA" sz="2000" dirty="0" smtClean="0">
                <a:latin typeface="Garamond" panose="02020404030301010803" pitchFamily="18" charset="0"/>
              </a:rPr>
              <a:t>небіленими.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Garamond" panose="02020404030301010803" pitchFamily="18" charset="0"/>
              </a:rPr>
              <a:t>Широкий </a:t>
            </a:r>
            <a:r>
              <a:rPr lang="uk-UA" sz="2000" dirty="0">
                <a:latin typeface="Garamond" panose="02020404030301010803" pitchFamily="18" charset="0"/>
              </a:rPr>
              <a:t>напуск даху, який </a:t>
            </a:r>
            <a:r>
              <a:rPr lang="uk-UA" sz="2000" dirty="0" smtClean="0">
                <a:latin typeface="Garamond" panose="02020404030301010803" pitchFamily="18" charset="0"/>
              </a:rPr>
              <a:t>виступає </a:t>
            </a:r>
            <a:r>
              <a:rPr lang="uk-UA" sz="2000" dirty="0">
                <a:latin typeface="Garamond" panose="02020404030301010803" pitchFamily="18" charset="0"/>
              </a:rPr>
              <a:t>над стінами, підтримується прогоновими брусами («</a:t>
            </a:r>
            <a:r>
              <a:rPr lang="uk-UA" sz="2000" dirty="0" err="1">
                <a:latin typeface="Garamond" panose="02020404030301010803" pitchFamily="18" charset="0"/>
              </a:rPr>
              <a:t>підстрішниками</a:t>
            </a:r>
            <a:r>
              <a:rPr lang="uk-UA" sz="2000" dirty="0">
                <a:latin typeface="Garamond" panose="02020404030301010803" pitchFamily="18" charset="0"/>
              </a:rPr>
              <a:t>»), які підпирають колонки («сішки</a:t>
            </a:r>
            <a:r>
              <a:rPr lang="uk-UA" sz="2000" dirty="0" smtClean="0">
                <a:latin typeface="Garamond" panose="02020404030301010803" pitchFamily="18" charset="0"/>
              </a:rPr>
              <a:t>»).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000" dirty="0" err="1" smtClean="0">
                <a:latin typeface="Garamond" panose="02020404030301010803" pitchFamily="18" charset="0"/>
              </a:rPr>
              <a:t>Надвіконня</a:t>
            </a:r>
            <a:r>
              <a:rPr lang="uk-UA" sz="2000" dirty="0" smtClean="0">
                <a:latin typeface="Garamond" panose="02020404030301010803" pitchFamily="18" charset="0"/>
              </a:rPr>
              <a:t> прикрашені </a:t>
            </a:r>
            <a:r>
              <a:rPr lang="uk-UA" sz="2000" dirty="0">
                <a:latin typeface="Garamond" panose="02020404030301010803" pitchFamily="18" charset="0"/>
              </a:rPr>
              <a:t>квітковим мальованим </a:t>
            </a:r>
            <a:r>
              <a:rPr lang="uk-UA" sz="2000" dirty="0" smtClean="0">
                <a:latin typeface="Garamond" panose="02020404030301010803" pitchFamily="18" charset="0"/>
              </a:rPr>
              <a:t>орнаментом, виконаним кольоровими </a:t>
            </a:r>
            <a:r>
              <a:rPr lang="uk-UA" sz="2000" dirty="0">
                <a:latin typeface="Garamond" panose="02020404030301010803" pitchFamily="18" charset="0"/>
              </a:rPr>
              <a:t>глинами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100000" l="8772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150" y="417332"/>
            <a:ext cx="789590" cy="526393"/>
          </a:xfrm>
          <a:prstGeom prst="rect">
            <a:avLst/>
          </a:prstGeom>
        </p:spPr>
      </p:pic>
      <p:pic>
        <p:nvPicPr>
          <p:cNvPr id="17" name="Picture 2" descr="Нет описания фото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74"/>
          <a:stretch/>
        </p:blipFill>
        <p:spPr bwMode="auto">
          <a:xfrm>
            <a:off x="593880" y="4042132"/>
            <a:ext cx="3682638" cy="250307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9214" y="6216398"/>
            <a:ext cx="49926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11.  Зовнішній вигляд хати. Музей народної архітектури, побуту та дитячої творчості у с. </a:t>
            </a:r>
            <a:r>
              <a:rPr lang="uk-UA" sz="16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1600" dirty="0" smtClean="0">
                <a:latin typeface="Garamond" panose="02020404030301010803" pitchFamily="18" charset="0"/>
              </a:rPr>
              <a:t>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3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https://prelesnemus.files.wordpress.com/2015/09/dscn5653.jpg?w=1400&amp;h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8" y="4031467"/>
            <a:ext cx="3178775" cy="238408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724470" y="6147077"/>
            <a:ext cx="50579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Garamond" panose="02020404030301010803" pitchFamily="18" charset="0"/>
              </a:rPr>
              <a:t>Рис. </a:t>
            </a:r>
            <a:r>
              <a:rPr lang="uk-UA" sz="1600" dirty="0" smtClean="0">
                <a:latin typeface="Garamond" panose="02020404030301010803" pitchFamily="18" charset="0"/>
              </a:rPr>
              <a:t>12. Внутрішній інтер’єр хати. </a:t>
            </a:r>
            <a:r>
              <a:rPr lang="uk-UA" sz="1600" dirty="0">
                <a:latin typeface="Garamond" panose="02020404030301010803" pitchFamily="18" charset="0"/>
              </a:rPr>
              <a:t>Музей народної архітектури, побуту та дитячої творчості у с. </a:t>
            </a:r>
            <a:r>
              <a:rPr lang="uk-UA" sz="1600" dirty="0" err="1">
                <a:latin typeface="Garamond" panose="02020404030301010803" pitchFamily="18" charset="0"/>
              </a:rPr>
              <a:t>Прелесне</a:t>
            </a:r>
            <a:r>
              <a:rPr lang="uk-UA" sz="1600" dirty="0">
                <a:latin typeface="Garamond" panose="02020404030301010803" pitchFamily="18" charset="0"/>
              </a:rPr>
              <a:t> </a:t>
            </a:r>
            <a:r>
              <a:rPr lang="en-US" sz="1600" dirty="0" smtClean="0">
                <a:latin typeface="Garamond" panose="02020404030301010803" pitchFamily="18" charset="0"/>
              </a:rPr>
              <a:t>[</a:t>
            </a:r>
            <a:r>
              <a:rPr lang="uk-UA" sz="1600" dirty="0" smtClean="0">
                <a:latin typeface="Garamond" panose="02020404030301010803" pitchFamily="18" charset="0"/>
              </a:rPr>
              <a:t>3</a:t>
            </a:r>
            <a:r>
              <a:rPr lang="en-US" sz="1600" dirty="0" smtClean="0">
                <a:latin typeface="Garamond" panose="02020404030301010803" pitchFamily="18" charset="0"/>
              </a:rPr>
              <a:t>]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83243" y="544900"/>
            <a:ext cx="984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Хата</a:t>
            </a:r>
            <a:r>
              <a:rPr lang="uk-UA" sz="20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, </a:t>
            </a:r>
            <a:r>
              <a:rPr lang="uk-UA" sz="2000" dirty="0" smtClean="0">
                <a:latin typeface="Garamond" panose="02020404030301010803" pitchFamily="18" charset="0"/>
              </a:rPr>
              <a:t>що   експонується   в   Музеї  народної   архітектури,  побуту   та  дитячої   творчості  у с. </a:t>
            </a:r>
            <a:r>
              <a:rPr lang="uk-UA" sz="2000" noProof="1" smtClean="0">
                <a:latin typeface="Garamond" panose="02020404030301010803" pitchFamily="18" charset="0"/>
              </a:rPr>
              <a:t>Прелесне</a:t>
            </a:r>
            <a:r>
              <a:rPr lang="uk-UA" sz="2000" dirty="0" smtClean="0">
                <a:latin typeface="Garamond" panose="02020404030301010803" pitchFamily="18" charset="0"/>
              </a:rPr>
              <a:t>, була подарована мешканкою села Раїсою Антонівною </a:t>
            </a:r>
            <a:r>
              <a:rPr lang="uk-UA" sz="2000" dirty="0" err="1" smtClean="0">
                <a:latin typeface="Garamond" panose="02020404030301010803" pitchFamily="18" charset="0"/>
              </a:rPr>
              <a:t>Біліченко</a:t>
            </a:r>
            <a:r>
              <a:rPr lang="uk-UA" sz="2000" dirty="0" smtClean="0"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887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2446</Words>
  <Application>Microsoft Office PowerPoint</Application>
  <PresentationFormat>Широкоэкранный</PresentationFormat>
  <Paragraphs>124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98</cp:revision>
  <dcterms:created xsi:type="dcterms:W3CDTF">2024-01-15T11:28:26Z</dcterms:created>
  <dcterms:modified xsi:type="dcterms:W3CDTF">2024-04-16T04:10:00Z</dcterms:modified>
</cp:coreProperties>
</file>