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BE6C00"/>
              </a:gs>
              <a:gs pos="55000">
                <a:srgbClr val="FFB03E"/>
              </a:gs>
              <a:gs pos="100000">
                <a:srgbClr val="BE6C00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6" name="Google Shape;26;p3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BC89A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" name="Google Shape;29;p3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F9C39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CF0E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18310"/>
              </a:gs>
              <a:gs pos="72000">
                <a:srgbClr val="FFAF46"/>
              </a:gs>
              <a:gs pos="100000">
                <a:srgbClr val="FFBC76"/>
              </a:gs>
            </a:gsLst>
            <a:lin ang="16200000" scaled="0"/>
          </a:gradFill>
          <a:ln w="9525" cap="rnd" cmpd="sng">
            <a:solidFill>
              <a:srgbClr val="AF762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18310"/>
              </a:gs>
              <a:gs pos="72000">
                <a:srgbClr val="FFAF46"/>
              </a:gs>
              <a:gs pos="100000">
                <a:srgbClr val="FFBC76"/>
              </a:gs>
            </a:gsLst>
            <a:lin ang="16200000" scaled="0"/>
          </a:gradFill>
          <a:ln w="9525" cap="rnd" cmpd="sng">
            <a:solidFill>
              <a:srgbClr val="AF762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BC89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1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F9C39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10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18310"/>
              </a:gs>
              <a:gs pos="72000">
                <a:srgbClr val="FFAF46"/>
              </a:gs>
              <a:gs pos="100000">
                <a:srgbClr val="FFBC76"/>
              </a:gs>
            </a:gsLst>
            <a:lin ang="16200000" scaled="0"/>
          </a:gradFill>
          <a:ln w="9525" cap="rnd" cmpd="sng">
            <a:solidFill>
              <a:srgbClr val="AF762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18310"/>
              </a:gs>
              <a:gs pos="72000">
                <a:srgbClr val="FFAF46"/>
              </a:gs>
              <a:gs pos="100000">
                <a:srgbClr val="FFBC76"/>
              </a:gs>
            </a:gsLst>
            <a:lin ang="16200000" scaled="0"/>
          </a:gradFill>
          <a:ln w="9525" cap="rnd" cmpd="sng">
            <a:solidFill>
              <a:srgbClr val="AF762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50000" sy="5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BC89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4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F9C39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/>
        </p:nvSpPr>
        <p:spPr>
          <a:xfrm>
            <a:off x="406946" y="856497"/>
            <a:ext cx="84328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ДОСЛІДЖЕННЯ ЗАЛОМЛЕННЯ </a:t>
            </a:r>
            <a:r>
              <a:rPr lang="uk-UA" sz="4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СВІТЛА В СКЛЯНИХ ПЛАСТИНКАХ, ЗАНУРЕНИХ В ОЛІЮ 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 ВОДУ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(фокус)</a:t>
            </a: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/>
        </p:nvSpPr>
        <p:spPr>
          <a:xfrm>
            <a:off x="1740310" y="169953"/>
            <a:ext cx="57813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Демонстрація фокуса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0480" y="3684322"/>
            <a:ext cx="2761512" cy="276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910" y="912325"/>
            <a:ext cx="2566217" cy="256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670" y="1858298"/>
            <a:ext cx="2609414" cy="260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8266" y="976144"/>
            <a:ext cx="2345939" cy="234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89696" y="3684322"/>
            <a:ext cx="2688432" cy="26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/>
        </p:nvSpPr>
        <p:spPr>
          <a:xfrm>
            <a:off x="276727" y="156410"/>
            <a:ext cx="54142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Висновки: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939800" y="1056025"/>
            <a:ext cx="7888316" cy="4832052"/>
          </a:xfrm>
          <a:prstGeom prst="rect">
            <a:avLst/>
          </a:prstGeom>
          <a:solidFill>
            <a:srgbClr val="F7E09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Фокус демонструє зникнення скляної пластинки в олії на основі показника заломлення світла.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Скляна пластинка зникає в олії через те, що показник заломлення скла майже однаковий з показником заломлення олії.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Скло зникає в олії тому що світло не заломлюється коли переходить зі скла в олію.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Світло проходить через скляну пластинку, не змінюючи напрямку, тому пластинка стає невидимою.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 descr="дякую за увагу. Любіть фізику., Мем Мое лицо, когда (испуганный кот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745" y="313189"/>
            <a:ext cx="7137855" cy="5729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l="2747" t="21829" r="65557" b="6392"/>
          <a:stretch/>
        </p:blipFill>
        <p:spPr>
          <a:xfrm>
            <a:off x="3858322" y="289933"/>
            <a:ext cx="4572000" cy="625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 descr="https://upload.wikimedia.org/wikipedia/commons/thumb/8/85/Refraction_photo.png/220px-Refraction_phot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5213" y="2109225"/>
            <a:ext cx="605790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/>
          <p:nvPr/>
        </p:nvSpPr>
        <p:spPr>
          <a:xfrm>
            <a:off x="339212" y="267740"/>
            <a:ext cx="8509819" cy="1815882"/>
          </a:xfrm>
          <a:prstGeom prst="rect">
            <a:avLst/>
          </a:prstGeom>
          <a:solidFill>
            <a:srgbClr val="F3CC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Дослід-фокус на основі оптичних явищ (дослідження) при зануренні скляної пластини у воду – її видно, при зануренні  тієї ж скляної пластинки в олію –  її профіль зникає.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958646" y="639478"/>
            <a:ext cx="7728154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Мета дослідження:</a:t>
            </a:r>
            <a:r>
              <a:rPr lang="uk-UA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Вивчити властивості та поведінку світла при  проходженні через скляні пластинки в різних рідинах (вода, олія).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Завдання дослідження: </a:t>
            </a:r>
            <a:r>
              <a:rPr lang="uk-U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Дослідити як світло проникає через скло у воді та олії.</a:t>
            </a:r>
            <a:r>
              <a:rPr lang="uk-UA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Об’єкт дослідження:</a:t>
            </a:r>
            <a:r>
              <a:rPr lang="uk-UA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 заломлення світла.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Предмет дослідження:</a:t>
            </a:r>
            <a:r>
              <a:rPr lang="uk-UA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демонстрація проходження світла з одного середовища в інше (зі скла у воду, зі скла в олію).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-U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1232206" y="251692"/>
            <a:ext cx="66239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ЗАКОНИ ЗАЛОМЛЕННЯ СВІТЛА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7" descr="Модуль 2. Відбивання і заломлення світла. Diagram | Quizl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31" y="1526950"/>
            <a:ext cx="4339461" cy="405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Заломлення світла на межі поділу двох середовищ. Закон заломлення світла »  Шкільні Підручники"/>
          <p:cNvPicPr preferRelativeResize="0"/>
          <p:nvPr/>
        </p:nvPicPr>
        <p:blipFill rotWithShape="1">
          <a:blip r:embed="rId4">
            <a:alphaModFix/>
          </a:blip>
          <a:srcRect b="9676"/>
          <a:stretch/>
        </p:blipFill>
        <p:spPr>
          <a:xfrm>
            <a:off x="4572000" y="1737840"/>
            <a:ext cx="4277319" cy="32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 descr="Заломлення світла. Закони заломленн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724" y="2294053"/>
            <a:ext cx="4460670" cy="319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 descr="Закон відбивання світла: визначення і формулюванн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0741" y="3392128"/>
            <a:ext cx="3840304" cy="307530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550104" y="345964"/>
            <a:ext cx="84065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Заломлення світла – це зміна напряму поширення світла при його переході через межу поділу двох середовищ.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3429863" y="177903"/>
            <a:ext cx="18053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Закони</a:t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195943" y="1020042"/>
            <a:ext cx="4136571" cy="4401205"/>
          </a:xfrm>
          <a:prstGeom prst="rect">
            <a:avLst/>
          </a:prstGeom>
          <a:solidFill>
            <a:srgbClr val="F3CC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1.Перший закон заломлення світла: </a:t>
            </a:r>
            <a:r>
              <a:rPr lang="uk-U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падаючий і заломлений промінь лежать в одній площині з перпендикуляром, проведеним у точку падіння променя до площини поділу двох середовищ.</a:t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4953000" y="1235485"/>
            <a:ext cx="4064000" cy="3970318"/>
          </a:xfrm>
          <a:prstGeom prst="rect">
            <a:avLst/>
          </a:prstGeom>
          <a:solidFill>
            <a:srgbClr val="F3CC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2.Другий закон заломлення світла: </a:t>
            </a:r>
            <a:r>
              <a:rPr lang="uk-UA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залежно від того, з якого середовища в яке переходить промінь, кут заломлення має бути меншим або більшим від кута падіння.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 descr="І рівень - Зміст Тестові завдання з основних розділів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3633" y="596899"/>
            <a:ext cx="1742168" cy="16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 descr="Відбивання світла. Заломлення світла. Закони заломлення світла | Конспект.  Фізика"/>
          <p:cNvPicPr preferRelativeResize="0"/>
          <p:nvPr/>
        </p:nvPicPr>
        <p:blipFill rotWithShape="1">
          <a:blip r:embed="rId4">
            <a:alphaModFix/>
          </a:blip>
          <a:srcRect l="7383" t="3047" r="11461" b="4538"/>
          <a:stretch/>
        </p:blipFill>
        <p:spPr>
          <a:xfrm>
            <a:off x="5079999" y="596899"/>
            <a:ext cx="3784601" cy="414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/>
          <p:nvPr/>
        </p:nvSpPr>
        <p:spPr>
          <a:xfrm>
            <a:off x="161244" y="2450436"/>
            <a:ext cx="4572000" cy="2554545"/>
          </a:xfrm>
          <a:prstGeom prst="rect">
            <a:avLst/>
          </a:prstGeom>
          <a:solidFill>
            <a:srgbClr val="F7E09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Середовище з більшим абсолютним показником заломлення називають оптично більш густішим, а з меншим – оптично менш густим. Якщо світло з оптично менш густого середовища переходить у більш густе, промінь буде "притискатись" до перпендикуляра (a &gt; b).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3416300" y="5161351"/>
            <a:ext cx="5600700" cy="1323439"/>
          </a:xfrm>
          <a:prstGeom prst="rect">
            <a:avLst/>
          </a:prstGeom>
          <a:solidFill>
            <a:srgbClr val="F3CC5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Якщо ж світло переходить із більш оптично густого середовища в менш густе, то промінь світла буде відхилятись від перпендикуляра (a &lt; b)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1740310" y="169953"/>
            <a:ext cx="57813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Демонстрація фокуса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60" y="924495"/>
            <a:ext cx="2272380" cy="227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272" y="3530753"/>
            <a:ext cx="2894009" cy="289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7384" y="3318206"/>
            <a:ext cx="2801629" cy="280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6">
            <a:alphaModFix/>
          </a:blip>
          <a:srcRect t="17592"/>
          <a:stretch/>
        </p:blipFill>
        <p:spPr>
          <a:xfrm>
            <a:off x="3052916" y="693173"/>
            <a:ext cx="3038167" cy="250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60781" y="670670"/>
            <a:ext cx="2521793" cy="252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ткрытая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Экран (4:3)</PresentationFormat>
  <Paragraphs>23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Noto Sans Symbols</vt:lpstr>
      <vt:lpstr>Verdana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2024-04-11T11:28:36Z</dcterms:modified>
</cp:coreProperties>
</file>