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8" r:id="rId2"/>
    <p:sldId id="269" r:id="rId3"/>
    <p:sldId id="270" r:id="rId4"/>
    <p:sldId id="271" r:id="rId5"/>
    <p:sldId id="272" r:id="rId6"/>
    <p:sldId id="256" r:id="rId7"/>
    <p:sldId id="257" r:id="rId8"/>
    <p:sldId id="258" r:id="rId9"/>
    <p:sldId id="266" r:id="rId10"/>
    <p:sldId id="263" r:id="rId11"/>
    <p:sldId id="259" r:id="rId12"/>
    <p:sldId id="267" r:id="rId13"/>
    <p:sldId id="265" r:id="rId14"/>
    <p:sldId id="264" r:id="rId15"/>
    <p:sldId id="261" r:id="rId16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-370" y="-2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80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20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400422"/>
          </a:xfrm>
          <a:prstGeom prst="rect">
            <a:avLst/>
          </a:prstGeom>
          <a:solidFill>
            <a:srgbClr val="0C0A33"/>
          </a:solidFill>
          <a:ln/>
        </p:spPr>
      </p:sp>
      <p:sp>
        <p:nvSpPr>
          <p:cNvPr id="5" name="Text 2"/>
          <p:cNvSpPr/>
          <p:nvPr/>
        </p:nvSpPr>
        <p:spPr>
          <a:xfrm>
            <a:off x="4382644" y="3254477"/>
            <a:ext cx="7477601" cy="24995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561"/>
              </a:lnSpc>
            </a:pPr>
            <a:endParaRPr lang="en-US" sz="5249" dirty="0"/>
          </a:p>
        </p:txBody>
      </p:sp>
      <p:pic>
        <p:nvPicPr>
          <p:cNvPr id="4098" name="Picture 2" descr="Живий Харків. Нічна екскурсія містом-господарем | Історична прав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545" y="3834629"/>
            <a:ext cx="3529456" cy="2026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71650" y="2095133"/>
            <a:ext cx="12249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Харків</a:t>
            </a:r>
            <a:r>
              <a:rPr lang="ru-RU" sz="4800" b="1" i="1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– центр </a:t>
            </a:r>
            <a:r>
              <a:rPr lang="ru-RU" sz="4800" b="1" i="1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Українського</a:t>
            </a:r>
            <a:r>
              <a:rPr lang="ru-RU" sz="4800" b="1" i="1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4800" b="1" i="1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Ренесансу</a:t>
            </a:r>
            <a:r>
              <a:rPr lang="ru-RU" sz="4800" b="1" i="1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20 - 30х </a:t>
            </a:r>
            <a:r>
              <a:rPr lang="ru-RU" sz="4800" b="1" i="1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рр</a:t>
            </a:r>
            <a:r>
              <a:rPr lang="ru-RU" sz="4800" b="1" i="1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. ХХ ст.</a:t>
            </a:r>
            <a:endParaRPr lang="ru-RU" sz="4800" b="1" i="1" dirty="0">
              <a:solidFill>
                <a:schemeClr val="bg1"/>
              </a:solidFill>
              <a:latin typeface="Arimo" pitchFamily="34" charset="0"/>
              <a:ea typeface="Arimo" pitchFamily="34" charset="0"/>
              <a:cs typeface="Arim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3800" y="298271"/>
            <a:ext cx="1029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cap="all" spc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і науки України</a:t>
            </a:r>
            <a:br>
              <a:rPr lang="uk-UA" b="1" cap="all" spc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cap="all" spc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науки і освіти Харківської облдержадміністрації</a:t>
            </a:r>
            <a:br>
              <a:rPr lang="uk-UA" b="1" cap="all" spc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cap="all" spc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Харківське територіальне відділення МАН України</a:t>
            </a:r>
            <a:r>
              <a:rPr lang="uk-UA" sz="2000" b="1" dirty="0" smtClean="0">
                <a:solidFill>
                  <a:schemeClr val="bg1"/>
                </a:solidFill>
              </a:rPr>
              <a:t/>
            </a:r>
            <a:br>
              <a:rPr lang="uk-UA" sz="2000" b="1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35" y="1498600"/>
            <a:ext cx="3449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Конкурс: «</a:t>
            </a:r>
            <a:r>
              <a:rPr lang="ru-RU" b="1" i="1" dirty="0" err="1" smtClean="0">
                <a:solidFill>
                  <a:schemeClr val="bg1"/>
                </a:solidFill>
              </a:rPr>
              <a:t>МАН-юніор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дослідник</a:t>
            </a:r>
            <a:endParaRPr lang="ru-RU" b="1" i="1" dirty="0" smtClean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ru-RU" b="1" i="1" dirty="0" err="1" smtClean="0">
                <a:solidFill>
                  <a:schemeClr val="bg1"/>
                </a:solidFill>
              </a:rPr>
              <a:t>Номінація</a:t>
            </a:r>
            <a:r>
              <a:rPr lang="ru-RU" b="1" i="1" dirty="0" smtClean="0">
                <a:solidFill>
                  <a:schemeClr val="bg1"/>
                </a:solidFill>
              </a:rPr>
              <a:t>: </a:t>
            </a:r>
            <a:r>
              <a:rPr lang="ru-RU" b="1" i="1" dirty="0" err="1" smtClean="0">
                <a:solidFill>
                  <a:schemeClr val="bg1"/>
                </a:solidFill>
              </a:rPr>
              <a:t>Історія</a:t>
            </a:r>
            <a:endParaRPr lang="uk-UA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7120" y="6072849"/>
            <a:ext cx="9743440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Науковий керівник:           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Поваров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Дмитро Юрійович                       </a:t>
            </a: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Германовська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Юріївна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 9-А класу комунального                  учитель історії та </a:t>
            </a: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праваознавства</a:t>
            </a:r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«Харківський ліцей № 38            закладу «Харківський ліцей № 38     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міської ради»                          Харківської міської ради»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0579" y="2939845"/>
            <a:ext cx="6275523" cy="16026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4374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План Театру</a:t>
            </a: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1055370" y="1864162"/>
            <a:ext cx="2674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350338" y="2078116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55370" y="6112907"/>
            <a:ext cx="272796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14" name="Text 11"/>
          <p:cNvSpPr/>
          <p:nvPr/>
        </p:nvSpPr>
        <p:spPr>
          <a:xfrm>
            <a:off x="1055370" y="6682264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19458" name="Picture 2" descr="https://s.057.ua/section/catalog_album_photos/upload/images/catalog/000/000/714/theatre_zal13243944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717" y="507303"/>
            <a:ext cx="4544244" cy="6461010"/>
          </a:xfrm>
          <a:prstGeom prst="rect">
            <a:avLst/>
          </a:prstGeom>
          <a:noFill/>
        </p:spPr>
      </p:pic>
      <p:pic>
        <p:nvPicPr>
          <p:cNvPr id="18434" name="Picture 2" descr="Академический драматический театр имени Тараса Шевченко: Харьков, ул.  Сумская, 9 - отзывы, адреса и телефон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579" y="3987673"/>
            <a:ext cx="4039001" cy="269459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1083707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Репертуар</a:t>
            </a:r>
            <a:endParaRPr lang="en-US" sz="4374" dirty="0"/>
          </a:p>
        </p:txBody>
      </p:sp>
      <p:sp>
        <p:nvSpPr>
          <p:cNvPr id="6" name="Shape 3"/>
          <p:cNvSpPr/>
          <p:nvPr/>
        </p:nvSpPr>
        <p:spPr>
          <a:xfrm>
            <a:off x="833199" y="228492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7" name="Text 4"/>
          <p:cNvSpPr/>
          <p:nvPr/>
        </p:nvSpPr>
        <p:spPr>
          <a:xfrm>
            <a:off x="1018342" y="2326600"/>
            <a:ext cx="1295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555313" y="236124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Класика</a:t>
            </a:r>
            <a:endParaRPr lang="en-US" sz="2187" dirty="0"/>
          </a:p>
        </p:txBody>
      </p:sp>
      <p:sp>
        <p:nvSpPr>
          <p:cNvPr id="9" name="Text 6"/>
          <p:cNvSpPr/>
          <p:nvPr/>
        </p:nvSpPr>
        <p:spPr>
          <a:xfrm>
            <a:off x="1555313" y="2930604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репертуарі театру значної уваги приділяється класичним творам Островського, Квітки-Основ’яненко, Нечуя-Левицького, Івана Котляревського.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33199" y="4037171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11" name="Text 8"/>
          <p:cNvSpPr/>
          <p:nvPr/>
        </p:nvSpPr>
        <p:spPr>
          <a:xfrm>
            <a:off x="980242" y="4078843"/>
            <a:ext cx="2057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555313" y="4113490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Сучасна драма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1555313" y="4682847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Крім того, театр радує глядачів сучасними драматичними постановками яскравих українських авторів.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833199" y="5789414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15" name="Text 12"/>
          <p:cNvSpPr/>
          <p:nvPr/>
        </p:nvSpPr>
        <p:spPr>
          <a:xfrm>
            <a:off x="976432" y="5831086"/>
            <a:ext cx="2133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555313" y="586573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Прем'єри</a:t>
            </a:r>
            <a:endParaRPr lang="en-US" sz="2187" dirty="0"/>
          </a:p>
        </p:txBody>
      </p:sp>
      <p:sp>
        <p:nvSpPr>
          <p:cNvPr id="17" name="Text 14"/>
          <p:cNvSpPr/>
          <p:nvPr/>
        </p:nvSpPr>
        <p:spPr>
          <a:xfrm>
            <a:off x="1555313" y="6435090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Щороку в </a:t>
            </a:r>
            <a:r>
              <a:rPr lang="en-US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постанов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</a:t>
            </a:r>
            <a:r>
              <a:rPr lang="en-US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ах</a:t>
            </a:r>
            <a:r>
              <a:rPr lang="en-US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театру прем'єри, які завжди сприймаються з великою зацікавленістю глядачів і критиків.</a:t>
            </a:r>
            <a:endParaRPr lang="en-US" sz="1750" dirty="0"/>
          </a:p>
        </p:txBody>
      </p:sp>
      <p:pic>
        <p:nvPicPr>
          <p:cNvPr id="8194" name="Picture 2" descr="Харківський театр ім. Т.Г. Шевченка, Харків - Афіша заходів |  Internet-bilet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7088" y="251419"/>
            <a:ext cx="3934644" cy="24916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0747" y="1083707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3200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Нагороди та визнання, які отримав театр</a:t>
            </a:r>
            <a:endParaRPr lang="en-US" sz="3200" dirty="0"/>
          </a:p>
        </p:txBody>
      </p:sp>
      <p:sp>
        <p:nvSpPr>
          <p:cNvPr id="6" name="Shape 3"/>
          <p:cNvSpPr/>
          <p:nvPr/>
        </p:nvSpPr>
        <p:spPr>
          <a:xfrm>
            <a:off x="833199" y="228492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7" name="Text 4"/>
          <p:cNvSpPr/>
          <p:nvPr/>
        </p:nvSpPr>
        <p:spPr>
          <a:xfrm>
            <a:off x="1018342" y="2326600"/>
            <a:ext cx="1295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555313" y="236124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Національна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премія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України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імені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Тараса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Шевченка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 (1995)</a:t>
            </a:r>
            <a:endParaRPr lang="en-US" sz="2187" dirty="0"/>
          </a:p>
        </p:txBody>
      </p:sp>
      <p:sp>
        <p:nvSpPr>
          <p:cNvPr id="9" name="Text 6"/>
          <p:cNvSpPr/>
          <p:nvPr/>
        </p:nvSpPr>
        <p:spPr>
          <a:xfrm>
            <a:off x="1555313" y="2930604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виставу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Запорожець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Дунаєм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"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33199" y="4037171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11" name="Text 8"/>
          <p:cNvSpPr/>
          <p:nvPr/>
        </p:nvSpPr>
        <p:spPr>
          <a:xfrm>
            <a:off x="980242" y="4078843"/>
            <a:ext cx="2057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555313" y="4113490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Премія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імені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Василя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Стуса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 (2001)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1555313" y="4682847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uk-UA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виставу </a:t>
            </a:r>
            <a:r>
              <a:rPr lang="uk-UA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“Енеїда”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833199" y="5789414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15" name="Text 12"/>
          <p:cNvSpPr/>
          <p:nvPr/>
        </p:nvSpPr>
        <p:spPr>
          <a:xfrm>
            <a:off x="976432" y="5831086"/>
            <a:ext cx="2133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555313" y="586573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Премія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імені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Олександра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Довженка</a:t>
            </a:r>
            <a:r>
              <a:rPr lang="ru-RU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 (2008)</a:t>
            </a:r>
            <a:endParaRPr lang="en-US" sz="2187" dirty="0"/>
          </a:p>
        </p:txBody>
      </p:sp>
      <p:sp>
        <p:nvSpPr>
          <p:cNvPr id="17" name="Text 14"/>
          <p:cNvSpPr/>
          <p:nvPr/>
        </p:nvSpPr>
        <p:spPr>
          <a:xfrm>
            <a:off x="1555313" y="6435090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виставу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"Сон князя Святослава"</a:t>
            </a:r>
            <a:endParaRPr lang="en-US" sz="1750" dirty="0"/>
          </a:p>
        </p:txBody>
      </p:sp>
      <p:pic>
        <p:nvPicPr>
          <p:cNvPr id="27650" name="Picture 2" descr="Харківський державний академічний український драматичний театр ім. Т. Г.  Шевчен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8052" y="3102721"/>
            <a:ext cx="3453664" cy="2290930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59" y="5786462"/>
            <a:ext cx="3287937" cy="2219617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158472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  <p:txBody>
          <a:bodyPr/>
          <a:lstStyle/>
          <a:p>
            <a:r>
              <a:rPr lang="uk-UA" dirty="0" smtClean="0"/>
              <a:t>\</a:t>
            </a:r>
            <a:endParaRPr lang="ru-RU" dirty="0"/>
          </a:p>
        </p:txBody>
      </p:sp>
      <p:sp>
        <p:nvSpPr>
          <p:cNvPr id="4" name="Text 2"/>
          <p:cNvSpPr/>
          <p:nvPr/>
        </p:nvSpPr>
        <p:spPr>
          <a:xfrm>
            <a:off x="2348389" y="935474"/>
            <a:ext cx="515112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Творч</a:t>
            </a:r>
            <a:r>
              <a:rPr lang="uk-UA" sz="4374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ий</a:t>
            </a:r>
            <a:r>
              <a:rPr lang="uk-UA" sz="4374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колектив акторів</a:t>
            </a:r>
          </a:p>
        </p:txBody>
      </p:sp>
      <p:sp>
        <p:nvSpPr>
          <p:cNvPr id="5" name="Text 3"/>
          <p:cNvSpPr/>
          <p:nvPr/>
        </p:nvSpPr>
        <p:spPr>
          <a:xfrm>
            <a:off x="2348389" y="2185273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6" name="Text 4"/>
          <p:cNvSpPr/>
          <p:nvPr/>
        </p:nvSpPr>
        <p:spPr>
          <a:xfrm>
            <a:off x="2703790" y="2851666"/>
            <a:ext cx="259401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2703790" y="4322593"/>
            <a:ext cx="2594015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847398" y="2185273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9" name="Text 7"/>
          <p:cNvSpPr/>
          <p:nvPr/>
        </p:nvSpPr>
        <p:spPr>
          <a:xfrm>
            <a:off x="6202799" y="2851666"/>
            <a:ext cx="2594015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6202799" y="4670323"/>
            <a:ext cx="2594015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869896" y="1977091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ru-RU" sz="1600" b="1" dirty="0" err="1" smtClean="0">
                <a:solidFill>
                  <a:schemeClr val="bg1"/>
                </a:solidFill>
              </a:rPr>
              <a:t>Лопатинський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Фавст</a:t>
            </a:r>
            <a:r>
              <a:rPr lang="ru-RU" sz="1600" b="1" dirty="0" smtClean="0">
                <a:solidFill>
                  <a:schemeClr val="bg1"/>
                </a:solidFill>
              </a:rPr>
              <a:t> Львович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9701808" y="2851666"/>
            <a:ext cx="2594015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>
              <a:solidFill>
                <a:srgbClr val="D9E1FF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701808" y="5437239"/>
            <a:ext cx="2594015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pic>
        <p:nvPicPr>
          <p:cNvPr id="23554" name="Picture 2" descr="undefin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21" y="2601754"/>
            <a:ext cx="1778053" cy="2360340"/>
          </a:xfrm>
          <a:prstGeom prst="rect">
            <a:avLst/>
          </a:prstGeom>
          <a:noFill/>
        </p:spPr>
      </p:pic>
      <p:sp>
        <p:nvSpPr>
          <p:cNvPr id="15" name="Text 9"/>
          <p:cNvSpPr/>
          <p:nvPr/>
        </p:nvSpPr>
        <p:spPr>
          <a:xfrm>
            <a:off x="4158787" y="2622589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endParaRPr lang="ru-RU" sz="1600" dirty="0">
              <a:solidFill>
                <a:schemeClr val="bg1"/>
              </a:solidFill>
              <a:ea typeface="Syne"/>
            </a:endParaRPr>
          </a:p>
        </p:txBody>
      </p:sp>
      <p:sp>
        <p:nvSpPr>
          <p:cNvPr id="17" name="Text 9"/>
          <p:cNvSpPr/>
          <p:nvPr/>
        </p:nvSpPr>
        <p:spPr>
          <a:xfrm>
            <a:off x="3826882" y="2622589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 9"/>
          <p:cNvSpPr/>
          <p:nvPr/>
        </p:nvSpPr>
        <p:spPr>
          <a:xfrm>
            <a:off x="4158787" y="1977091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smtClean="0">
                <a:solidFill>
                  <a:schemeClr val="bg1"/>
                </a:solidFill>
              </a:rPr>
              <a:t>І</a:t>
            </a:r>
            <a:r>
              <a:rPr lang="ru-RU" sz="1600" b="1" dirty="0" err="1" smtClean="0">
                <a:solidFill>
                  <a:schemeClr val="bg1"/>
                </a:solidFill>
              </a:rPr>
              <a:t>гнатович-Балінський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Гнат</a:t>
            </a:r>
            <a:r>
              <a:rPr lang="ru-RU" sz="1600" b="1" dirty="0" smtClean="0">
                <a:solidFill>
                  <a:schemeClr val="bg1"/>
                </a:solidFill>
              </a:rPr>
              <a:t> Гнатович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557" name="Picture 5" descr="Ігнатович Гнат Гнат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6269" y="2548379"/>
            <a:ext cx="2027599" cy="2435696"/>
          </a:xfrm>
          <a:prstGeom prst="rect">
            <a:avLst/>
          </a:prstGeom>
          <a:noFill/>
        </p:spPr>
      </p:pic>
      <p:sp>
        <p:nvSpPr>
          <p:cNvPr id="21" name="Shape 3"/>
          <p:cNvSpPr/>
          <p:nvPr/>
        </p:nvSpPr>
        <p:spPr>
          <a:xfrm>
            <a:off x="369953" y="1935301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22" name="Text 4"/>
          <p:cNvSpPr/>
          <p:nvPr/>
        </p:nvSpPr>
        <p:spPr>
          <a:xfrm>
            <a:off x="473368" y="1977032"/>
            <a:ext cx="2643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4" dirty="0"/>
          </a:p>
        </p:txBody>
      </p:sp>
      <p:sp>
        <p:nvSpPr>
          <p:cNvPr id="23" name="Shape 3"/>
          <p:cNvSpPr/>
          <p:nvPr/>
        </p:nvSpPr>
        <p:spPr>
          <a:xfrm>
            <a:off x="3724012" y="1976973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24" name="Text 8"/>
          <p:cNvSpPr/>
          <p:nvPr/>
        </p:nvSpPr>
        <p:spPr>
          <a:xfrm>
            <a:off x="3724012" y="1977091"/>
            <a:ext cx="434775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4" dirty="0"/>
          </a:p>
        </p:txBody>
      </p:sp>
      <p:sp>
        <p:nvSpPr>
          <p:cNvPr id="25" name="Shape 3"/>
          <p:cNvSpPr/>
          <p:nvPr/>
        </p:nvSpPr>
        <p:spPr>
          <a:xfrm>
            <a:off x="7499509" y="1976973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26" name="Text 8"/>
          <p:cNvSpPr/>
          <p:nvPr/>
        </p:nvSpPr>
        <p:spPr>
          <a:xfrm>
            <a:off x="7499509" y="1976973"/>
            <a:ext cx="434775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281"/>
              </a:lnSpc>
            </a:pPr>
            <a:r>
              <a:rPr lang="uk-UA" sz="2624" b="1" dirty="0" smtClean="0">
                <a:solidFill>
                  <a:srgbClr val="FFFFFF"/>
                </a:solidFill>
              </a:rPr>
              <a:t>3</a:t>
            </a:r>
          </a:p>
          <a:p>
            <a:pPr algn="ctr">
              <a:lnSpc>
                <a:spcPts val="3281"/>
              </a:lnSpc>
            </a:pPr>
            <a:endParaRPr lang="en-US" sz="2624" dirty="0"/>
          </a:p>
        </p:txBody>
      </p:sp>
      <p:sp>
        <p:nvSpPr>
          <p:cNvPr id="27" name="Text 9"/>
          <p:cNvSpPr/>
          <p:nvPr/>
        </p:nvSpPr>
        <p:spPr>
          <a:xfrm>
            <a:off x="7934284" y="1977091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err="1" smtClean="0">
                <a:solidFill>
                  <a:schemeClr val="bg1"/>
                </a:solidFill>
              </a:rPr>
              <a:t>Кудрицький</a:t>
            </a:r>
            <a:r>
              <a:rPr lang="uk-UA" sz="1600" b="1" dirty="0" smtClean="0">
                <a:solidFill>
                  <a:schemeClr val="bg1"/>
                </a:solidFill>
              </a:rPr>
              <a:t> Павло Михайлович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559" name="Picture 7" descr="Кудрицький Павло Михайл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0454" y="2601754"/>
            <a:ext cx="1878603" cy="2352234"/>
          </a:xfrm>
          <a:prstGeom prst="rect">
            <a:avLst/>
          </a:prstGeom>
          <a:noFill/>
        </p:spPr>
      </p:pic>
      <p:sp>
        <p:nvSpPr>
          <p:cNvPr id="29" name="Shape 3"/>
          <p:cNvSpPr/>
          <p:nvPr/>
        </p:nvSpPr>
        <p:spPr>
          <a:xfrm>
            <a:off x="11033325" y="2090108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30" name="Text 8"/>
          <p:cNvSpPr/>
          <p:nvPr/>
        </p:nvSpPr>
        <p:spPr>
          <a:xfrm>
            <a:off x="11033325" y="2048436"/>
            <a:ext cx="434775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uk-UA" sz="2624" b="1" dirty="0" smtClean="0">
                <a:solidFill>
                  <a:srgbClr val="FFFFFF"/>
                </a:solidFill>
                <a:ea typeface="Syne" pitchFamily="34" charset="-122"/>
              </a:rPr>
              <a:t>4</a:t>
            </a:r>
          </a:p>
        </p:txBody>
      </p:sp>
      <p:sp>
        <p:nvSpPr>
          <p:cNvPr id="31" name="Text 9"/>
          <p:cNvSpPr/>
          <p:nvPr/>
        </p:nvSpPr>
        <p:spPr>
          <a:xfrm>
            <a:off x="11468100" y="1977091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smtClean="0">
                <a:solidFill>
                  <a:schemeClr val="bg1"/>
                </a:solidFill>
              </a:rPr>
              <a:t>Балабан Борис Олександрович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561" name="Picture 9" descr="Зображенн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15800" y="2548379"/>
            <a:ext cx="1918358" cy="2402012"/>
          </a:xfrm>
          <a:prstGeom prst="rect">
            <a:avLst/>
          </a:prstGeom>
          <a:noFill/>
        </p:spPr>
      </p:pic>
      <p:sp>
        <p:nvSpPr>
          <p:cNvPr id="32" name="Shape 3"/>
          <p:cNvSpPr/>
          <p:nvPr/>
        </p:nvSpPr>
        <p:spPr>
          <a:xfrm>
            <a:off x="520332" y="5516437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33" name="Shape 3"/>
          <p:cNvSpPr/>
          <p:nvPr/>
        </p:nvSpPr>
        <p:spPr>
          <a:xfrm>
            <a:off x="4205751" y="5437239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34" name="Text 4"/>
          <p:cNvSpPr/>
          <p:nvPr/>
        </p:nvSpPr>
        <p:spPr>
          <a:xfrm>
            <a:off x="605544" y="5437239"/>
            <a:ext cx="2643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uk-UA" sz="2624" b="1" dirty="0" smtClean="0">
                <a:solidFill>
                  <a:srgbClr val="FFFFFF"/>
                </a:solidFill>
              </a:rPr>
              <a:t>5</a:t>
            </a:r>
            <a:endParaRPr lang="uk-UA" sz="2624" b="1" dirty="0">
              <a:solidFill>
                <a:srgbClr val="FFFFFF"/>
              </a:solidFill>
            </a:endParaRPr>
          </a:p>
        </p:txBody>
      </p:sp>
      <p:sp>
        <p:nvSpPr>
          <p:cNvPr id="35" name="Text 4"/>
          <p:cNvSpPr/>
          <p:nvPr/>
        </p:nvSpPr>
        <p:spPr>
          <a:xfrm>
            <a:off x="9437456" y="5479029"/>
            <a:ext cx="2643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37" name="Text 4"/>
          <p:cNvSpPr/>
          <p:nvPr/>
        </p:nvSpPr>
        <p:spPr>
          <a:xfrm>
            <a:off x="4290963" y="5437239"/>
            <a:ext cx="2643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uk-UA" sz="2624" b="1" dirty="0" smtClean="0">
                <a:solidFill>
                  <a:srgbClr val="FFFFFF"/>
                </a:solidFill>
              </a:rPr>
              <a:t>6</a:t>
            </a:r>
          </a:p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40" name="Text 9"/>
          <p:cNvSpPr/>
          <p:nvPr/>
        </p:nvSpPr>
        <p:spPr>
          <a:xfrm>
            <a:off x="955107" y="5395567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ru-RU" sz="1600" b="1" dirty="0" err="1" smtClean="0">
                <a:solidFill>
                  <a:schemeClr val="bg1"/>
                </a:solidFill>
              </a:rPr>
              <a:t>Бучма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Амвросій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Максиміліанович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 descr="Амвросій Бучм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507" y="5895510"/>
            <a:ext cx="1649164" cy="2083944"/>
          </a:xfrm>
          <a:prstGeom prst="rect">
            <a:avLst/>
          </a:prstGeom>
          <a:noFill/>
        </p:spPr>
      </p:pic>
      <p:sp>
        <p:nvSpPr>
          <p:cNvPr id="41" name="Text 9"/>
          <p:cNvSpPr/>
          <p:nvPr/>
        </p:nvSpPr>
        <p:spPr>
          <a:xfrm>
            <a:off x="4724306" y="5437239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smtClean="0">
                <a:solidFill>
                  <a:schemeClr val="bg1"/>
                </a:solidFill>
              </a:rPr>
              <a:t>Антонович Данило Сидорович</a:t>
            </a:r>
          </a:p>
        </p:txBody>
      </p:sp>
      <p:pic>
        <p:nvPicPr>
          <p:cNvPr id="10244" name="Picture 4" descr="Зображенн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7805" y="5974708"/>
            <a:ext cx="1436901" cy="1915867"/>
          </a:xfrm>
          <a:prstGeom prst="rect">
            <a:avLst/>
          </a:prstGeom>
          <a:noFill/>
        </p:spPr>
      </p:pic>
      <p:sp>
        <p:nvSpPr>
          <p:cNvPr id="43" name="Shape 3"/>
          <p:cNvSpPr/>
          <p:nvPr/>
        </p:nvSpPr>
        <p:spPr>
          <a:xfrm>
            <a:off x="7716896" y="5479029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44" name="Text 8"/>
          <p:cNvSpPr/>
          <p:nvPr/>
        </p:nvSpPr>
        <p:spPr>
          <a:xfrm>
            <a:off x="7716896" y="5474765"/>
            <a:ext cx="434775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281"/>
              </a:lnSpc>
            </a:pPr>
            <a:r>
              <a:rPr lang="uk-UA" sz="2624" b="1" dirty="0" smtClean="0">
                <a:solidFill>
                  <a:srgbClr val="FFFFFF"/>
                </a:solidFill>
              </a:rPr>
              <a:t>7</a:t>
            </a:r>
          </a:p>
          <a:p>
            <a:pPr algn="ctr">
              <a:lnSpc>
                <a:spcPts val="3281"/>
              </a:lnSpc>
            </a:pPr>
            <a:endParaRPr lang="uk-UA" sz="2624" b="1" dirty="0" smtClean="0">
              <a:solidFill>
                <a:srgbClr val="FFFFFF"/>
              </a:solidFill>
            </a:endParaRPr>
          </a:p>
          <a:p>
            <a:pPr algn="ctr">
              <a:lnSpc>
                <a:spcPts val="3281"/>
              </a:lnSpc>
            </a:pPr>
            <a:endParaRPr lang="en-US" sz="2624" dirty="0"/>
          </a:p>
        </p:txBody>
      </p:sp>
      <p:sp>
        <p:nvSpPr>
          <p:cNvPr id="45" name="Text 9"/>
          <p:cNvSpPr/>
          <p:nvPr/>
        </p:nvSpPr>
        <p:spPr>
          <a:xfrm>
            <a:off x="8223315" y="5474765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err="1" smtClean="0">
                <a:solidFill>
                  <a:schemeClr val="bg1"/>
                </a:solidFill>
              </a:rPr>
              <a:t>Мар'яненко</a:t>
            </a:r>
            <a:r>
              <a:rPr lang="uk-UA" sz="1600" b="1" dirty="0" smtClean="0">
                <a:solidFill>
                  <a:schemeClr val="bg1"/>
                </a:solidFill>
              </a:rPr>
              <a:t> Іван Олександрович</a:t>
            </a:r>
            <a:endParaRPr lang="uk-UA" sz="1600" b="1" dirty="0">
              <a:solidFill>
                <a:schemeClr val="bg1"/>
              </a:solidFill>
            </a:endParaRPr>
          </a:p>
        </p:txBody>
      </p:sp>
      <p:pic>
        <p:nvPicPr>
          <p:cNvPr id="10246" name="Picture 6" descr="Іван Мар'яненк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85486" y="5980917"/>
            <a:ext cx="1432643" cy="1998537"/>
          </a:xfrm>
          <a:prstGeom prst="rect">
            <a:avLst/>
          </a:prstGeom>
          <a:noFill/>
        </p:spPr>
      </p:pic>
      <p:sp>
        <p:nvSpPr>
          <p:cNvPr id="47" name="Shape 3"/>
          <p:cNvSpPr/>
          <p:nvPr/>
        </p:nvSpPr>
        <p:spPr>
          <a:xfrm>
            <a:off x="11403112" y="5516437"/>
            <a:ext cx="434775" cy="458271"/>
          </a:xfrm>
          <a:prstGeom prst="roundRect">
            <a:avLst>
              <a:gd name="adj" fmla="val 13333"/>
            </a:avLst>
          </a:prstGeom>
          <a:solidFill>
            <a:srgbClr val="171542"/>
          </a:solidFill>
          <a:ln/>
        </p:spPr>
      </p:sp>
      <p:sp>
        <p:nvSpPr>
          <p:cNvPr id="48" name="Text 8"/>
          <p:cNvSpPr/>
          <p:nvPr/>
        </p:nvSpPr>
        <p:spPr>
          <a:xfrm>
            <a:off x="11403112" y="5516437"/>
            <a:ext cx="434775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uk-UA" sz="2624" b="1" dirty="0" smtClean="0">
                <a:solidFill>
                  <a:srgbClr val="FFFFFF"/>
                </a:solidFill>
                <a:ea typeface="Syne" pitchFamily="34" charset="-122"/>
              </a:rPr>
              <a:t>8</a:t>
            </a:r>
          </a:p>
          <a:p>
            <a:pPr marL="0" indent="0" algn="ctr">
              <a:lnSpc>
                <a:spcPts val="3281"/>
              </a:lnSpc>
              <a:buNone/>
            </a:pPr>
            <a:endParaRPr lang="uk-UA" sz="2624" b="1" dirty="0" smtClean="0">
              <a:solidFill>
                <a:srgbClr val="FFFFFF"/>
              </a:solidFill>
              <a:ea typeface="Syne" pitchFamily="34" charset="-122"/>
            </a:endParaRPr>
          </a:p>
        </p:txBody>
      </p:sp>
      <p:sp>
        <p:nvSpPr>
          <p:cNvPr id="49" name="Text 9"/>
          <p:cNvSpPr/>
          <p:nvPr/>
        </p:nvSpPr>
        <p:spPr>
          <a:xfrm>
            <a:off x="11837887" y="5516437"/>
            <a:ext cx="2956986" cy="4581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281"/>
              </a:lnSpc>
            </a:pPr>
            <a:r>
              <a:rPr lang="uk-UA" sz="1600" b="1" dirty="0" smtClean="0">
                <a:solidFill>
                  <a:schemeClr val="bg1"/>
                </a:solidFill>
              </a:rPr>
              <a:t>Ужвій Наталія Михайлівна</a:t>
            </a:r>
          </a:p>
        </p:txBody>
      </p:sp>
      <p:pic>
        <p:nvPicPr>
          <p:cNvPr id="10248" name="Picture 8" descr="Зображення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295823" y="6048288"/>
            <a:ext cx="1511347" cy="193116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186813" y="-35957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60835" y="2940508"/>
            <a:ext cx="2573242" cy="7707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Ус</a:t>
            </a:r>
            <a:r>
              <a:rPr lang="uk-UA" sz="2400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 </a:t>
            </a:r>
            <a:r>
              <a:rPr lang="uk-UA" sz="2400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Афіши</a:t>
            </a:r>
            <a:r>
              <a:rPr lang="uk-UA" sz="2400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вистав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18342" y="2326600"/>
            <a:ext cx="1295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555313" y="236124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b="1" dirty="0">
              <a:solidFill>
                <a:srgbClr val="FFFFFF"/>
              </a:solidFill>
              <a:latin typeface="Syne" pitchFamily="34" charset="0"/>
              <a:ea typeface="Syne" pitchFamily="34" charset="-122"/>
              <a:cs typeface="Syne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80242" y="4078843"/>
            <a:ext cx="20574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555313" y="4113490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1555313" y="4682847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76432" y="5831086"/>
            <a:ext cx="2133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555313" y="586573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17" name="Text 14"/>
          <p:cNvSpPr/>
          <p:nvPr/>
        </p:nvSpPr>
        <p:spPr>
          <a:xfrm>
            <a:off x="1555313" y="6435090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21506" name="Picture 2" descr="https://s.057.ua/section/catalog_album_photos/upload/images/catalog/000/000/714/primadonni1295186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3362" y="2940508"/>
            <a:ext cx="1653904" cy="2345964"/>
          </a:xfrm>
          <a:prstGeom prst="rect">
            <a:avLst/>
          </a:prstGeom>
          <a:noFill/>
        </p:spPr>
      </p:pic>
      <p:pic>
        <p:nvPicPr>
          <p:cNvPr id="21508" name="Picture 4" descr="https://s.057.ua/section/catalog_album_photos/upload/images/catalog/000/000/714/revizor.m%D1%96stichna_komed%D1%96ia13368221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0314" y="173335"/>
            <a:ext cx="1431921" cy="2153265"/>
          </a:xfrm>
          <a:prstGeom prst="rect">
            <a:avLst/>
          </a:prstGeom>
          <a:noFill/>
        </p:spPr>
      </p:pic>
      <p:pic>
        <p:nvPicPr>
          <p:cNvPr id="21510" name="Picture 6" descr="https://s.057.ua/section/catalog_album_photos/upload/images/catalog/000/000/714/_viklikali_1485519725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5434" y="411026"/>
            <a:ext cx="1436579" cy="2144095"/>
          </a:xfrm>
          <a:prstGeom prst="rect">
            <a:avLst/>
          </a:prstGeom>
          <a:noFill/>
        </p:spPr>
      </p:pic>
      <p:pic>
        <p:nvPicPr>
          <p:cNvPr id="21512" name="Picture 8" descr="https://s.057.ua/section/catalog_album_photos/upload/images/catalog/000/000/714/_tobou_i_bez_tebe_1485519839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29003" y="4682847"/>
            <a:ext cx="1431921" cy="2028704"/>
          </a:xfrm>
          <a:prstGeom prst="rect">
            <a:avLst/>
          </a:prstGeom>
          <a:noFill/>
        </p:spPr>
      </p:pic>
      <p:pic>
        <p:nvPicPr>
          <p:cNvPr id="21514" name="Picture 10" descr="https://s.057.ua/section/catalog_album_photos/upload/images/catalog/000/000/714/son_l%D1%96tno%D1%97_noch%D1%9613368220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99008" y="4682847"/>
            <a:ext cx="2845373" cy="2005988"/>
          </a:xfrm>
          <a:prstGeom prst="rect">
            <a:avLst/>
          </a:prstGeom>
          <a:noFill/>
        </p:spPr>
      </p:pic>
      <p:pic>
        <p:nvPicPr>
          <p:cNvPr id="21516" name="Picture 12" descr="https://s.057.ua/section/catalog_album_photos/upload/images/catalog/000/000/714/_panni_inni_1485519873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02735" y="1894455"/>
            <a:ext cx="1818403" cy="2566221"/>
          </a:xfrm>
          <a:prstGeom prst="rect">
            <a:avLst/>
          </a:prstGeom>
          <a:noFill/>
        </p:spPr>
      </p:pic>
      <p:pic>
        <p:nvPicPr>
          <p:cNvPr id="21518" name="Picture 14" descr="https://s.057.ua/section/catalog_album_photos/upload/images/catalog/000/000/714/_doshy_14855202979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6262" y="5280658"/>
            <a:ext cx="1797505" cy="2635591"/>
          </a:xfrm>
          <a:prstGeom prst="rect">
            <a:avLst/>
          </a:prstGeom>
          <a:noFill/>
        </p:spPr>
      </p:pic>
      <p:pic>
        <p:nvPicPr>
          <p:cNvPr id="21520" name="Picture 16" descr="https://s.057.ua/section/catalog_album_photos/upload/images/catalog/000/000/714/,_drakon_i_5_charivnih_planet_14855202241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8212" y="4732"/>
            <a:ext cx="1958001" cy="2763229"/>
          </a:xfrm>
          <a:prstGeom prst="rect">
            <a:avLst/>
          </a:prstGeom>
          <a:noFill/>
        </p:spPr>
      </p:pic>
      <p:pic>
        <p:nvPicPr>
          <p:cNvPr id="21522" name="Picture 18" descr="https://s.057.ua/section/catalog_album_photos/upload/images/catalog/000/000/714/_groshi_1485520376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465171" y="-35957"/>
            <a:ext cx="1348858" cy="1906948"/>
          </a:xfrm>
          <a:prstGeom prst="rect">
            <a:avLst/>
          </a:prstGeom>
          <a:noFill/>
        </p:spPr>
      </p:pic>
      <p:pic>
        <p:nvPicPr>
          <p:cNvPr id="21524" name="Picture 20" descr="https://s.057.ua/section/catalog_album_photos/upload/images/catalog/000/000/714/-denshik_14855205562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93217" y="759458"/>
            <a:ext cx="1784332" cy="25225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sp>
        <p:nvSpPr>
          <p:cNvPr id="4" name="Text 2"/>
          <p:cNvSpPr/>
          <p:nvPr/>
        </p:nvSpPr>
        <p:spPr>
          <a:xfrm>
            <a:off x="2837617" y="550783"/>
            <a:ext cx="4006215" cy="6259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29"/>
              </a:lnSpc>
              <a:buNone/>
            </a:pPr>
            <a:r>
              <a:rPr lang="en-US" sz="3943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Вистави</a:t>
            </a:r>
            <a:endParaRPr lang="en-US" sz="3943" dirty="0"/>
          </a:p>
        </p:txBody>
      </p:sp>
      <p:sp>
        <p:nvSpPr>
          <p:cNvPr id="5" name="Shape 3"/>
          <p:cNvSpPr/>
          <p:nvPr/>
        </p:nvSpPr>
        <p:spPr>
          <a:xfrm>
            <a:off x="7302698" y="1577221"/>
            <a:ext cx="25003" cy="6101477"/>
          </a:xfrm>
          <a:prstGeom prst="rect">
            <a:avLst/>
          </a:prstGeom>
          <a:solidFill>
            <a:srgbClr val="8061FF"/>
          </a:solidFill>
          <a:ln/>
        </p:spPr>
      </p:sp>
      <p:sp>
        <p:nvSpPr>
          <p:cNvPr id="6" name="Shape 4"/>
          <p:cNvSpPr/>
          <p:nvPr/>
        </p:nvSpPr>
        <p:spPr>
          <a:xfrm>
            <a:off x="7540526" y="1946434"/>
            <a:ext cx="701040" cy="25003"/>
          </a:xfrm>
          <a:prstGeom prst="rect">
            <a:avLst/>
          </a:prstGeom>
          <a:solidFill>
            <a:srgbClr val="8061FF"/>
          </a:solidFill>
          <a:ln/>
        </p:spPr>
      </p:sp>
      <p:sp>
        <p:nvSpPr>
          <p:cNvPr id="7" name="Shape 5"/>
          <p:cNvSpPr/>
          <p:nvPr/>
        </p:nvSpPr>
        <p:spPr>
          <a:xfrm>
            <a:off x="7089874" y="1733669"/>
            <a:ext cx="450652" cy="450652"/>
          </a:xfrm>
          <a:prstGeom prst="roundRect">
            <a:avLst>
              <a:gd name="adj" fmla="val 13335"/>
            </a:avLst>
          </a:prstGeom>
          <a:solidFill>
            <a:srgbClr val="171542"/>
          </a:solidFill>
          <a:ln/>
        </p:spPr>
      </p:sp>
      <p:sp>
        <p:nvSpPr>
          <p:cNvPr id="8" name="Text 6"/>
          <p:cNvSpPr/>
          <p:nvPr/>
        </p:nvSpPr>
        <p:spPr>
          <a:xfrm>
            <a:off x="7257990" y="1771174"/>
            <a:ext cx="114300" cy="3756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57"/>
              </a:lnSpc>
              <a:buNone/>
            </a:pPr>
            <a:r>
              <a:rPr lang="en-US" sz="2366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366" dirty="0"/>
          </a:p>
        </p:txBody>
      </p:sp>
      <p:sp>
        <p:nvSpPr>
          <p:cNvPr id="9" name="Text 7"/>
          <p:cNvSpPr/>
          <p:nvPr/>
        </p:nvSpPr>
        <p:spPr>
          <a:xfrm>
            <a:off x="8416885" y="1777484"/>
            <a:ext cx="3375898" cy="6257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464"/>
              </a:lnSpc>
              <a:buNone/>
            </a:pPr>
            <a:r>
              <a:rPr lang="en-US" sz="1972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Вершини справедливості</a:t>
            </a:r>
            <a:endParaRPr lang="en-US" sz="1972" dirty="0"/>
          </a:p>
        </p:txBody>
      </p:sp>
      <p:sp>
        <p:nvSpPr>
          <p:cNvPr id="10" name="Text 8"/>
          <p:cNvSpPr/>
          <p:nvPr/>
        </p:nvSpPr>
        <p:spPr>
          <a:xfrm>
            <a:off x="8416885" y="2603540"/>
            <a:ext cx="3375898" cy="12815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24"/>
              </a:lnSpc>
              <a:buNone/>
            </a:pPr>
            <a:r>
              <a:rPr lang="en-US" sz="1577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Улюблена п'єса, яку глядачі запам'ятають на довгі роки як за інтригу, так і за отримання задоволення</a:t>
            </a:r>
            <a:endParaRPr lang="en-US" sz="1577" dirty="0"/>
          </a:p>
        </p:txBody>
      </p:sp>
      <p:sp>
        <p:nvSpPr>
          <p:cNvPr id="11" name="Shape 9"/>
          <p:cNvSpPr/>
          <p:nvPr/>
        </p:nvSpPr>
        <p:spPr>
          <a:xfrm>
            <a:off x="6388834" y="2947868"/>
            <a:ext cx="701040" cy="25003"/>
          </a:xfrm>
          <a:prstGeom prst="rect">
            <a:avLst/>
          </a:prstGeom>
          <a:solidFill>
            <a:srgbClr val="8061FF"/>
          </a:solidFill>
          <a:ln/>
        </p:spPr>
      </p:sp>
      <p:sp>
        <p:nvSpPr>
          <p:cNvPr id="12" name="Shape 10"/>
          <p:cNvSpPr/>
          <p:nvPr/>
        </p:nvSpPr>
        <p:spPr>
          <a:xfrm>
            <a:off x="7089874" y="2735104"/>
            <a:ext cx="450652" cy="450652"/>
          </a:xfrm>
          <a:prstGeom prst="roundRect">
            <a:avLst>
              <a:gd name="adj" fmla="val 13335"/>
            </a:avLst>
          </a:prstGeom>
          <a:solidFill>
            <a:srgbClr val="171542"/>
          </a:solidFill>
          <a:ln/>
        </p:spPr>
      </p:sp>
      <p:sp>
        <p:nvSpPr>
          <p:cNvPr id="13" name="Text 11"/>
          <p:cNvSpPr/>
          <p:nvPr/>
        </p:nvSpPr>
        <p:spPr>
          <a:xfrm>
            <a:off x="7219890" y="2772608"/>
            <a:ext cx="190500" cy="3756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57"/>
              </a:lnSpc>
              <a:buNone/>
            </a:pPr>
            <a:r>
              <a:rPr lang="en-US" sz="2366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366" dirty="0"/>
          </a:p>
        </p:txBody>
      </p:sp>
      <p:sp>
        <p:nvSpPr>
          <p:cNvPr id="14" name="Text 12"/>
          <p:cNvSpPr/>
          <p:nvPr/>
        </p:nvSpPr>
        <p:spPr>
          <a:xfrm>
            <a:off x="3401735" y="2778919"/>
            <a:ext cx="2811780" cy="3128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464"/>
              </a:lnSpc>
              <a:buNone/>
            </a:pPr>
            <a:r>
              <a:rPr lang="en-US" sz="1972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Тартаківський тощак</a:t>
            </a:r>
            <a:endParaRPr lang="en-US" sz="1972" dirty="0"/>
          </a:p>
        </p:txBody>
      </p:sp>
      <p:sp>
        <p:nvSpPr>
          <p:cNvPr id="15" name="Text 13"/>
          <p:cNvSpPr/>
          <p:nvPr/>
        </p:nvSpPr>
        <p:spPr>
          <a:xfrm>
            <a:off x="2837617" y="3292078"/>
            <a:ext cx="3375898" cy="12815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524"/>
              </a:lnSpc>
              <a:buNone/>
            </a:pPr>
            <a:r>
              <a:rPr lang="en-US" sz="1577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 репертуарі дві версії п'єси - Костянтина Хабенського та Андрія Куркова. Обидві гарно передають дух сучасної української культури.</a:t>
            </a:r>
            <a:endParaRPr lang="en-US" sz="1577" dirty="0"/>
          </a:p>
        </p:txBody>
      </p:sp>
      <p:sp>
        <p:nvSpPr>
          <p:cNvPr id="16" name="Shape 14"/>
          <p:cNvSpPr/>
          <p:nvPr/>
        </p:nvSpPr>
        <p:spPr>
          <a:xfrm>
            <a:off x="7540526" y="4654868"/>
            <a:ext cx="701040" cy="25003"/>
          </a:xfrm>
          <a:prstGeom prst="rect">
            <a:avLst/>
          </a:prstGeom>
          <a:solidFill>
            <a:srgbClr val="8061FF"/>
          </a:solidFill>
          <a:ln/>
        </p:spPr>
      </p:sp>
      <p:sp>
        <p:nvSpPr>
          <p:cNvPr id="17" name="Shape 15"/>
          <p:cNvSpPr/>
          <p:nvPr/>
        </p:nvSpPr>
        <p:spPr>
          <a:xfrm>
            <a:off x="7089874" y="4442103"/>
            <a:ext cx="450652" cy="450652"/>
          </a:xfrm>
          <a:prstGeom prst="roundRect">
            <a:avLst>
              <a:gd name="adj" fmla="val 13335"/>
            </a:avLst>
          </a:prstGeom>
          <a:solidFill>
            <a:srgbClr val="171542"/>
          </a:solidFill>
          <a:ln/>
        </p:spPr>
      </p:sp>
      <p:sp>
        <p:nvSpPr>
          <p:cNvPr id="18" name="Text 16"/>
          <p:cNvSpPr/>
          <p:nvPr/>
        </p:nvSpPr>
        <p:spPr>
          <a:xfrm>
            <a:off x="7219890" y="4479608"/>
            <a:ext cx="190500" cy="3756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57"/>
              </a:lnSpc>
              <a:buNone/>
            </a:pPr>
            <a:r>
              <a:rPr lang="en-US" sz="2366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366" dirty="0"/>
          </a:p>
        </p:txBody>
      </p:sp>
      <p:sp>
        <p:nvSpPr>
          <p:cNvPr id="19" name="Text 17"/>
          <p:cNvSpPr/>
          <p:nvPr/>
        </p:nvSpPr>
        <p:spPr>
          <a:xfrm>
            <a:off x="8416885" y="4485918"/>
            <a:ext cx="2080260" cy="3128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64"/>
              </a:lnSpc>
              <a:buNone/>
            </a:pPr>
            <a:r>
              <a:rPr lang="en-US" sz="1972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Бурлака на воді</a:t>
            </a:r>
            <a:endParaRPr lang="en-US" sz="1972" dirty="0"/>
          </a:p>
        </p:txBody>
      </p:sp>
      <p:sp>
        <p:nvSpPr>
          <p:cNvPr id="20" name="Text 18"/>
          <p:cNvSpPr/>
          <p:nvPr/>
        </p:nvSpPr>
        <p:spPr>
          <a:xfrm>
            <a:off x="8416884" y="4999077"/>
            <a:ext cx="5967624" cy="23466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24"/>
              </a:lnSpc>
              <a:buNone/>
            </a:pPr>
            <a:r>
              <a:rPr lang="en-US" sz="1577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Дуже яскрава вистава з великою кількість ефектів та трішки жартівливою, але дуже актуальною </a:t>
            </a:r>
            <a:r>
              <a:rPr lang="en-US" sz="1577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тематикою</a:t>
            </a:r>
            <a:r>
              <a:rPr lang="en-US" sz="1577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uk-UA" sz="1577" dirty="0" smtClean="0">
              <a:solidFill>
                <a:srgbClr val="D9E1FF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  <a:p>
            <a:pPr marL="0" indent="0" algn="l">
              <a:lnSpc>
                <a:spcPts val="2524"/>
              </a:lnSpc>
              <a:buNone/>
            </a:pPr>
            <a:endParaRPr lang="uk-UA" sz="1577" dirty="0">
              <a:solidFill>
                <a:srgbClr val="D9E1FF"/>
              </a:solidFill>
              <a:ea typeface="Arimo" pitchFamily="34" charset="-122"/>
            </a:endParaRPr>
          </a:p>
          <a:p>
            <a:pPr>
              <a:lnSpc>
                <a:spcPts val="2524"/>
              </a:lnSpc>
            </a:pP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працює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над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створенням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культурного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продукту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який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носить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в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собі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дух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міста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і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цьому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зосереджені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зусилля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всієї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команди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якою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керує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керівництво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театру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Виставки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які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демонструє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допомагають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людям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зрозуміти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себе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і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навколишній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світ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а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також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допомагають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знайти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гармонію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в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середині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600" dirty="0" err="1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себе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577" dirty="0"/>
          </a:p>
        </p:txBody>
      </p:sp>
      <p:sp>
        <p:nvSpPr>
          <p:cNvPr id="21" name="Shape 19"/>
          <p:cNvSpPr/>
          <p:nvPr/>
        </p:nvSpPr>
        <p:spPr>
          <a:xfrm>
            <a:off x="6388834" y="5852636"/>
            <a:ext cx="701040" cy="25003"/>
          </a:xfrm>
          <a:prstGeom prst="rect">
            <a:avLst/>
          </a:prstGeom>
          <a:solidFill>
            <a:srgbClr val="8061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089874" y="5639872"/>
            <a:ext cx="450652" cy="450652"/>
          </a:xfrm>
          <a:prstGeom prst="roundRect">
            <a:avLst>
              <a:gd name="adj" fmla="val 13335"/>
            </a:avLst>
          </a:prstGeom>
          <a:solidFill>
            <a:srgbClr val="171542"/>
          </a:solidFill>
          <a:ln/>
        </p:spPr>
      </p:sp>
      <p:sp>
        <p:nvSpPr>
          <p:cNvPr id="23" name="Text 21"/>
          <p:cNvSpPr/>
          <p:nvPr/>
        </p:nvSpPr>
        <p:spPr>
          <a:xfrm>
            <a:off x="7208460" y="5677376"/>
            <a:ext cx="213360" cy="3756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57"/>
              </a:lnSpc>
              <a:buNone/>
            </a:pPr>
            <a:r>
              <a:rPr lang="en-US" sz="2366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4</a:t>
            </a:r>
            <a:endParaRPr lang="en-US" sz="2366" dirty="0"/>
          </a:p>
        </p:txBody>
      </p:sp>
      <p:sp>
        <p:nvSpPr>
          <p:cNvPr id="24" name="Text 22"/>
          <p:cNvSpPr/>
          <p:nvPr/>
        </p:nvSpPr>
        <p:spPr>
          <a:xfrm>
            <a:off x="4003715" y="5683687"/>
            <a:ext cx="2209800" cy="3128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464"/>
              </a:lnSpc>
              <a:buNone/>
            </a:pPr>
            <a:r>
              <a:rPr lang="en-US" sz="1972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Кайдашева сім'я</a:t>
            </a:r>
            <a:endParaRPr lang="en-US" sz="1972" dirty="0"/>
          </a:p>
        </p:txBody>
      </p:sp>
      <p:sp>
        <p:nvSpPr>
          <p:cNvPr id="25" name="Text 23"/>
          <p:cNvSpPr/>
          <p:nvPr/>
        </p:nvSpPr>
        <p:spPr>
          <a:xfrm>
            <a:off x="2837617" y="6196846"/>
            <a:ext cx="3375898" cy="12815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524"/>
              </a:lnSpc>
              <a:buNone/>
            </a:pPr>
            <a:r>
              <a:rPr lang="en-US" sz="1577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Класика української літератури, що передана відмінним акторським складом і з бездоганною постановкою</a:t>
            </a:r>
            <a:endParaRPr lang="en-US" sz="1577" dirty="0"/>
          </a:p>
        </p:txBody>
      </p:sp>
      <p:pic>
        <p:nvPicPr>
          <p:cNvPr id="4098" name="Picture 2" descr="https://s.057.ua/section/catalog_album_photos/upload/images/catalog/000/000/714/_odnakovo,_chi_bydy..._148552112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24" y="2285422"/>
            <a:ext cx="2376409" cy="3398265"/>
          </a:xfrm>
          <a:prstGeom prst="rect">
            <a:avLst/>
          </a:prstGeom>
          <a:noFill/>
        </p:spPr>
      </p:pic>
      <p:pic>
        <p:nvPicPr>
          <p:cNvPr id="4100" name="Picture 4" descr="https://s.057.ua/section/catalog_album_photos/upload/images/catalog/000/000/714/_more._1485521692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1432" y="1599401"/>
            <a:ext cx="2263076" cy="31994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614363"/>
            <a:ext cx="55397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 smtClean="0">
                <a:solidFill>
                  <a:srgbClr val="FFFFFF"/>
                </a:solidFill>
              </a:rPr>
              <a:t>Основна Інформація</a:t>
            </a:r>
            <a:endParaRPr lang="en-US" sz="4374" dirty="0"/>
          </a:p>
        </p:txBody>
      </p:sp>
      <p:sp>
        <p:nvSpPr>
          <p:cNvPr id="6" name="Shape 3"/>
          <p:cNvSpPr/>
          <p:nvPr/>
        </p:nvSpPr>
        <p:spPr>
          <a:xfrm>
            <a:off x="833199" y="1750690"/>
            <a:ext cx="9306401" cy="1724501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7" name="Text 4"/>
          <p:cNvSpPr/>
          <p:nvPr/>
        </p:nvSpPr>
        <p:spPr>
          <a:xfrm>
            <a:off x="1055370" y="1943730"/>
            <a:ext cx="2674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</a:t>
            </a:r>
            <a:r>
              <a:rPr lang="uk-UA" sz="2187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авдання</a:t>
            </a:r>
            <a:r>
              <a:rPr lang="uk-UA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дослідження: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055370" y="2517058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Створити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екскурсійний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маршрут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рідним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містом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селищем, селом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або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його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околицями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включатиме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ознайомлення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із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історичними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пам’ятками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924639" y="3379562"/>
            <a:ext cx="9306401" cy="1769592"/>
          </a:xfrm>
          <a:prstGeom prst="roundRect">
            <a:avLst>
              <a:gd name="adj" fmla="val 3205"/>
            </a:avLst>
          </a:prstGeom>
          <a:solidFill>
            <a:srgbClr val="171542"/>
          </a:solidFill>
          <a:ln/>
        </p:spPr>
      </p:sp>
      <p:sp>
        <p:nvSpPr>
          <p:cNvPr id="10" name="Text 7"/>
          <p:cNvSpPr/>
          <p:nvPr/>
        </p:nvSpPr>
        <p:spPr>
          <a:xfrm>
            <a:off x="1281155" y="3415614"/>
            <a:ext cx="41681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uk-UA" sz="2800" b="1" dirty="0" smtClean="0">
                <a:solidFill>
                  <a:srgbClr val="FFFFFF"/>
                </a:solidFill>
              </a:rPr>
              <a:t>Мета: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1055370" y="4935794"/>
            <a:ext cx="886206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2050" name="Picture 2" descr="Сумська вулиця (Харків)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646" y="5923280"/>
            <a:ext cx="2171696" cy="1628772"/>
          </a:xfrm>
          <a:prstGeom prst="rect">
            <a:avLst/>
          </a:prstGeom>
          <a:noFill/>
        </p:spPr>
      </p:pic>
      <p:pic>
        <p:nvPicPr>
          <p:cNvPr id="2052" name="Picture 4" descr="Живий Харків. Нічна екскурсія містом-господарем | Історична прав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1189" y="5852161"/>
            <a:ext cx="2656081" cy="1699892"/>
          </a:xfrm>
          <a:prstGeom prst="rect">
            <a:avLst/>
          </a:prstGeom>
          <a:noFill/>
        </p:spPr>
      </p:pic>
      <p:pic>
        <p:nvPicPr>
          <p:cNvPr id="2054" name="Picture 6" descr="Історі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6830" y="6101750"/>
            <a:ext cx="2437191" cy="1550053"/>
          </a:xfrm>
          <a:prstGeom prst="rect">
            <a:avLst/>
          </a:prstGeom>
          <a:noFill/>
        </p:spPr>
      </p:pic>
      <p:pic>
        <p:nvPicPr>
          <p:cNvPr id="2056" name="Picture 8" descr="Харківська фортеця, промислові гіганти і запуск метро. Історія виникнення  проспекту Героїв Харкова, - ФОТО | Новин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00940" y="5852160"/>
            <a:ext cx="2434291" cy="169989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24639" y="3908005"/>
            <a:ext cx="930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дослідження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 та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популяризація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забутих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сторінок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історії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України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, а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саме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діяльність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Харківського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будинку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«Слово» та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Харківського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театру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української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драми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ім</a:t>
            </a:r>
            <a:r>
              <a:rPr lang="ru-RU" sz="2000" dirty="0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. Т. Г. </a:t>
            </a:r>
            <a:r>
              <a:rPr lang="ru-RU" sz="2000" dirty="0" err="1" smtClean="0">
                <a:solidFill>
                  <a:schemeClr val="bg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Шевченка</a:t>
            </a:r>
            <a:endParaRPr lang="ru-RU" sz="2000" dirty="0">
              <a:solidFill>
                <a:schemeClr val="bg1"/>
              </a:solidFill>
              <a:latin typeface="Arimo" pitchFamily="34" charset="0"/>
              <a:ea typeface="Arimo" pitchFamily="34" charset="0"/>
              <a:cs typeface="Arimo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614363"/>
            <a:ext cx="55397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 smtClean="0">
                <a:solidFill>
                  <a:srgbClr val="FFFFFF"/>
                </a:solidFill>
              </a:rPr>
              <a:t>Будинок Слова</a:t>
            </a:r>
          </a:p>
        </p:txBody>
      </p:sp>
      <p:sp>
        <p:nvSpPr>
          <p:cNvPr id="6" name="Shape 3"/>
          <p:cNvSpPr/>
          <p:nvPr/>
        </p:nvSpPr>
        <p:spPr>
          <a:xfrm>
            <a:off x="857170" y="1536700"/>
            <a:ext cx="9282430" cy="1531233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7" name="Text 4"/>
          <p:cNvSpPr/>
          <p:nvPr/>
        </p:nvSpPr>
        <p:spPr>
          <a:xfrm>
            <a:off x="1055370" y="1943730"/>
            <a:ext cx="2674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055370" y="2517058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73101" y="3520056"/>
            <a:ext cx="9466500" cy="1769592"/>
          </a:xfrm>
          <a:prstGeom prst="roundRect">
            <a:avLst>
              <a:gd name="adj" fmla="val 3205"/>
            </a:avLst>
          </a:prstGeom>
          <a:solidFill>
            <a:srgbClr val="171542"/>
          </a:solidFill>
          <a:ln/>
        </p:spPr>
      </p:sp>
      <p:sp>
        <p:nvSpPr>
          <p:cNvPr id="12" name="AutoShape 2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Файл:Будинок &quot;Слово&quot; 1920-30рр., вул. Культури, 9, м.Харків.JPG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370" y="5618652"/>
            <a:ext cx="2453498" cy="1840124"/>
          </a:xfrm>
          <a:prstGeom prst="rect">
            <a:avLst/>
          </a:prstGeom>
          <a:noFill/>
        </p:spPr>
      </p:pic>
      <p:pic>
        <p:nvPicPr>
          <p:cNvPr id="2061" name="Picture 13" descr="Будинок “Слово” – Харків, що манит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2035" y="5618652"/>
            <a:ext cx="2642949" cy="1761966"/>
          </a:xfrm>
          <a:prstGeom prst="rect">
            <a:avLst/>
          </a:prstGeom>
          <a:noFill/>
        </p:spPr>
      </p:pic>
      <p:pic>
        <p:nvPicPr>
          <p:cNvPr id="2063" name="Picture 15" descr="Будинок «Слово» — Вікіпеді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5791" y="5618652"/>
            <a:ext cx="2257439" cy="169307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055370" y="1712897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Цікавий факт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0498" y="1943730"/>
            <a:ext cx="912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Будинок</a:t>
            </a:r>
            <a:r>
              <a:rPr lang="ru-RU" b="1" dirty="0" smtClean="0">
                <a:solidFill>
                  <a:schemeClr val="bg1"/>
                </a:solidFill>
              </a:rPr>
              <a:t> "Слово" - </a:t>
            </a:r>
            <a:r>
              <a:rPr lang="ru-RU" b="1" dirty="0" err="1" smtClean="0">
                <a:solidFill>
                  <a:schemeClr val="bg1"/>
                </a:solidFill>
              </a:rPr>
              <a:t>це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житловий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будинок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Харкові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побудований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наприкінці</a:t>
            </a:r>
            <a:r>
              <a:rPr lang="ru-RU" b="1" dirty="0" smtClean="0">
                <a:solidFill>
                  <a:schemeClr val="bg1"/>
                </a:solidFill>
              </a:rPr>
              <a:t> 1920-х </a:t>
            </a:r>
            <a:r>
              <a:rPr lang="ru-RU" b="1" dirty="0" err="1" smtClean="0">
                <a:solidFill>
                  <a:schemeClr val="bg1"/>
                </a:solidFill>
              </a:rPr>
              <a:t>років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кооперативом </a:t>
            </a:r>
            <a:r>
              <a:rPr lang="ru-RU" b="1" dirty="0" err="1" smtClean="0">
                <a:solidFill>
                  <a:schemeClr val="bg1"/>
                </a:solidFill>
              </a:rPr>
              <a:t>літераторів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Будинок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має</a:t>
            </a:r>
            <a:r>
              <a:rPr lang="ru-RU" b="1" dirty="0" smtClean="0">
                <a:solidFill>
                  <a:schemeClr val="bg1"/>
                </a:solidFill>
              </a:rPr>
              <a:t> форму </a:t>
            </a:r>
            <a:r>
              <a:rPr lang="ru-RU" b="1" dirty="0" err="1" smtClean="0">
                <a:solidFill>
                  <a:schemeClr val="bg1"/>
                </a:solidFill>
              </a:rPr>
              <a:t>літери</a:t>
            </a:r>
            <a:r>
              <a:rPr lang="ru-RU" b="1" dirty="0" smtClean="0">
                <a:solidFill>
                  <a:schemeClr val="bg1"/>
                </a:solidFill>
              </a:rPr>
              <a:t> "С", </a:t>
            </a:r>
            <a:r>
              <a:rPr lang="ru-RU" b="1" dirty="0" err="1" smtClean="0">
                <a:solidFill>
                  <a:schemeClr val="bg1"/>
                </a:solidFill>
              </a:rPr>
              <a:t>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символізує</a:t>
            </a:r>
            <a:r>
              <a:rPr lang="ru-RU" b="1" dirty="0" smtClean="0">
                <a:solidFill>
                  <a:schemeClr val="bg1"/>
                </a:solidFill>
              </a:rPr>
              <a:t> слово.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3101" y="3520056"/>
            <a:ext cx="9672876" cy="209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Будинок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був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побудований</a:t>
            </a:r>
            <a:r>
              <a:rPr lang="ru-RU" b="1" dirty="0" smtClean="0">
                <a:solidFill>
                  <a:schemeClr val="bg1"/>
                </a:solidFill>
              </a:rPr>
              <a:t> за проектом </a:t>
            </a:r>
            <a:r>
              <a:rPr lang="ru-RU" b="1" dirty="0" err="1" smtClean="0">
                <a:solidFill>
                  <a:schemeClr val="bg1"/>
                </a:solidFill>
              </a:rPr>
              <a:t>архітектора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Михайла</a:t>
            </a:r>
            <a:r>
              <a:rPr lang="ru-RU" b="1" dirty="0" smtClean="0">
                <a:solidFill>
                  <a:schemeClr val="bg1"/>
                </a:solidFill>
              </a:rPr>
              <a:t> Дашкевича.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Він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був</a:t>
            </a:r>
            <a:r>
              <a:rPr lang="ru-RU" b="1" dirty="0" smtClean="0">
                <a:solidFill>
                  <a:schemeClr val="bg1"/>
                </a:solidFill>
              </a:rPr>
              <a:t> одним </a:t>
            </a:r>
            <a:r>
              <a:rPr lang="ru-RU" b="1" dirty="0" err="1" smtClean="0">
                <a:solidFill>
                  <a:schemeClr val="bg1"/>
                </a:solidFill>
              </a:rPr>
              <a:t>з</a:t>
            </a:r>
            <a:r>
              <a:rPr lang="ru-RU" b="1" dirty="0" smtClean="0">
                <a:solidFill>
                  <a:schemeClr val="bg1"/>
                </a:solidFill>
              </a:rPr>
              <a:t> перших </a:t>
            </a:r>
            <a:r>
              <a:rPr lang="ru-RU" b="1" dirty="0" err="1" smtClean="0">
                <a:solidFill>
                  <a:schemeClr val="bg1"/>
                </a:solidFill>
              </a:rPr>
              <a:t>будинків</a:t>
            </a:r>
            <a:r>
              <a:rPr lang="ru-RU" b="1" dirty="0" smtClean="0">
                <a:solidFill>
                  <a:schemeClr val="bg1"/>
                </a:solidFill>
              </a:rPr>
              <a:t> у </a:t>
            </a:r>
            <a:r>
              <a:rPr lang="ru-RU" b="1" dirty="0" err="1" smtClean="0">
                <a:solidFill>
                  <a:schemeClr val="bg1"/>
                </a:solidFill>
              </a:rPr>
              <a:t>Харкові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побудованих</a:t>
            </a:r>
            <a:r>
              <a:rPr lang="ru-RU" b="1" dirty="0" smtClean="0">
                <a:solidFill>
                  <a:schemeClr val="bg1"/>
                </a:solidFill>
              </a:rPr>
              <a:t> за принципами </a:t>
            </a:r>
            <a:r>
              <a:rPr lang="ru-RU" b="1" dirty="0" err="1" smtClean="0">
                <a:solidFill>
                  <a:schemeClr val="bg1"/>
                </a:solidFill>
              </a:rPr>
              <a:t>конструктивізму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Будинок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лаконічну</a:t>
            </a:r>
            <a:r>
              <a:rPr lang="ru-RU" b="1" dirty="0" smtClean="0">
                <a:solidFill>
                  <a:schemeClr val="bg1"/>
                </a:solidFill>
              </a:rPr>
              <a:t> форму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чіткі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геометричні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</a:rPr>
              <a:t>. У </a:t>
            </a:r>
            <a:r>
              <a:rPr lang="ru-RU" b="1" dirty="0" err="1" smtClean="0">
                <a:solidFill>
                  <a:schemeClr val="bg1"/>
                </a:solidFill>
              </a:rPr>
              <a:t>будинку</a:t>
            </a:r>
            <a:r>
              <a:rPr lang="ru-RU" b="1" dirty="0" smtClean="0">
                <a:solidFill>
                  <a:schemeClr val="bg1"/>
                </a:solidFill>
              </a:rPr>
              <a:t> "Слово" проживали </a:t>
            </a:r>
            <a:r>
              <a:rPr lang="ru-RU" b="1" dirty="0" err="1" smtClean="0">
                <a:solidFill>
                  <a:schemeClr val="bg1"/>
                </a:solidFill>
              </a:rPr>
              <a:t>відомі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українські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письменники</a:t>
            </a:r>
            <a:r>
              <a:rPr lang="ru-RU" b="1" dirty="0" smtClean="0">
                <a:solidFill>
                  <a:schemeClr val="bg1"/>
                </a:solidFill>
              </a:rPr>
              <a:t>, художники та </a:t>
            </a:r>
            <a:r>
              <a:rPr lang="ru-RU" b="1" dirty="0" err="1" smtClean="0">
                <a:solidFill>
                  <a:schemeClr val="bg1"/>
                </a:solidFill>
              </a:rPr>
              <a:t>актори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зокрема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Павло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Тичина</a:t>
            </a:r>
            <a:r>
              <a:rPr lang="ru-RU" b="1" dirty="0" smtClean="0">
                <a:solidFill>
                  <a:schemeClr val="bg1"/>
                </a:solidFill>
              </a:rPr>
              <a:t>; </a:t>
            </a:r>
            <a:r>
              <a:rPr lang="ru-RU" b="1" dirty="0" err="1" smtClean="0">
                <a:solidFill>
                  <a:schemeClr val="bg1"/>
                </a:solidFill>
              </a:rPr>
              <a:t>Микола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Хвильовий</a:t>
            </a:r>
            <a:r>
              <a:rPr lang="ru-RU" b="1" dirty="0" smtClean="0">
                <a:solidFill>
                  <a:schemeClr val="bg1"/>
                </a:solidFill>
              </a:rPr>
              <a:t>; </a:t>
            </a:r>
            <a:r>
              <a:rPr lang="ru-RU" b="1" dirty="0" err="1" smtClean="0">
                <a:solidFill>
                  <a:schemeClr val="bg1"/>
                </a:solidFill>
              </a:rPr>
              <a:t>Валер'ян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Підмогильний</a:t>
            </a:r>
            <a:r>
              <a:rPr lang="ru-RU" b="1" dirty="0" smtClean="0">
                <a:solidFill>
                  <a:schemeClr val="bg1"/>
                </a:solidFill>
              </a:rPr>
              <a:t>; </a:t>
            </a:r>
            <a:r>
              <a:rPr lang="ru-RU" b="1" dirty="0" err="1" smtClean="0">
                <a:solidFill>
                  <a:schemeClr val="bg1"/>
                </a:solidFill>
              </a:rPr>
              <a:t>Юрій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Яновський</a:t>
            </a:r>
            <a:r>
              <a:rPr lang="ru-RU" b="1" dirty="0" smtClean="0">
                <a:solidFill>
                  <a:schemeClr val="bg1"/>
                </a:solidFill>
              </a:rPr>
              <a:t>; </a:t>
            </a:r>
            <a:r>
              <a:rPr lang="ru-RU" b="1" dirty="0" err="1" smtClean="0">
                <a:solidFill>
                  <a:schemeClr val="bg1"/>
                </a:solidFill>
              </a:rPr>
              <a:t>Микола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Куліш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Лесь </a:t>
            </a:r>
            <a:r>
              <a:rPr lang="ru-RU" b="1" dirty="0" err="1" smtClean="0">
                <a:solidFill>
                  <a:schemeClr val="bg1"/>
                </a:solidFill>
              </a:rPr>
              <a:t>Курбас</a:t>
            </a:r>
            <a:r>
              <a:rPr lang="ru-RU" b="1" dirty="0" smtClean="0">
                <a:solidFill>
                  <a:schemeClr val="bg1"/>
                </a:solidFill>
              </a:rPr>
              <a:t>; </a:t>
            </a:r>
            <a:r>
              <a:rPr lang="ru-RU" b="1" dirty="0" err="1" smtClean="0">
                <a:solidFill>
                  <a:schemeClr val="bg1"/>
                </a:solidFill>
              </a:rPr>
              <a:t>Олександр</a:t>
            </a:r>
            <a:r>
              <a:rPr lang="ru-RU" b="1" dirty="0" smtClean="0">
                <a:solidFill>
                  <a:schemeClr val="bg1"/>
                </a:solidFill>
              </a:rPr>
              <a:t> Довженко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614363"/>
            <a:ext cx="55397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 smtClean="0">
                <a:solidFill>
                  <a:srgbClr val="FFFFFF"/>
                </a:solidFill>
              </a:rPr>
              <a:t>Будинок Слова</a:t>
            </a:r>
          </a:p>
        </p:txBody>
      </p:sp>
      <p:sp>
        <p:nvSpPr>
          <p:cNvPr id="7" name="Text 4"/>
          <p:cNvSpPr/>
          <p:nvPr/>
        </p:nvSpPr>
        <p:spPr>
          <a:xfrm>
            <a:off x="1055370" y="1943730"/>
            <a:ext cx="2674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055370" y="2517058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47576" y="3386588"/>
            <a:ext cx="9466500" cy="1769592"/>
          </a:xfrm>
          <a:prstGeom prst="roundRect">
            <a:avLst>
              <a:gd name="adj" fmla="val 3205"/>
            </a:avLst>
          </a:prstGeom>
          <a:solidFill>
            <a:srgbClr val="171542"/>
          </a:solidFill>
          <a:ln/>
        </p:spPr>
      </p:sp>
      <p:sp>
        <p:nvSpPr>
          <p:cNvPr id="12" name="AutoShape 2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Нове життя будинку &quot;Слово&quot; — Локальна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47576" y="3401854"/>
            <a:ext cx="9672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Харківське</a:t>
            </a:r>
            <a:r>
              <a:rPr lang="ru-RU" b="1" dirty="0" smtClean="0">
                <a:solidFill>
                  <a:schemeClr val="bg1"/>
                </a:solidFill>
              </a:rPr>
              <a:t>  «Слово»  </a:t>
            </a:r>
            <a:r>
              <a:rPr lang="ru-RU" b="1" dirty="0" err="1" smtClean="0">
                <a:solidFill>
                  <a:schemeClr val="bg1"/>
                </a:solidFill>
              </a:rPr>
              <a:t>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своєрідним</a:t>
            </a:r>
            <a:r>
              <a:rPr lang="ru-RU" b="1" dirty="0" smtClean="0">
                <a:solidFill>
                  <a:schemeClr val="bg1"/>
                </a:solidFill>
              </a:rPr>
              <a:t> фокусом  </a:t>
            </a:r>
            <a:r>
              <a:rPr lang="ru-RU" b="1" dirty="0" err="1" smtClean="0">
                <a:solidFill>
                  <a:schemeClr val="bg1"/>
                </a:solidFill>
              </a:rPr>
              <a:t>жахливої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трагедії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українського</a:t>
            </a:r>
            <a:r>
              <a:rPr lang="ru-RU" b="1" dirty="0" smtClean="0">
                <a:solidFill>
                  <a:schemeClr val="bg1"/>
                </a:solidFill>
              </a:rPr>
              <a:t> слова в ХХ </a:t>
            </a:r>
            <a:r>
              <a:rPr lang="ru-RU" b="1" dirty="0" err="1" smtClean="0">
                <a:solidFill>
                  <a:schemeClr val="bg1"/>
                </a:solidFill>
              </a:rPr>
              <a:t>столітті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  </a:t>
            </a:r>
            <a:r>
              <a:rPr lang="ru-RU" b="1" dirty="0" err="1" smtClean="0">
                <a:solidFill>
                  <a:schemeClr val="bg1"/>
                </a:solidFill>
              </a:rPr>
              <a:t>меморіальній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табличці</a:t>
            </a:r>
            <a:r>
              <a:rPr lang="ru-RU" b="1" dirty="0" smtClean="0">
                <a:solidFill>
                  <a:schemeClr val="bg1"/>
                </a:solidFill>
              </a:rPr>
              <a:t> – список </a:t>
            </a:r>
            <a:r>
              <a:rPr lang="ru-RU" b="1" dirty="0" err="1" smtClean="0">
                <a:solidFill>
                  <a:schemeClr val="bg1"/>
                </a:solidFill>
              </a:rPr>
              <a:t>із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іменами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письменників</a:t>
            </a:r>
            <a:r>
              <a:rPr lang="ru-RU" b="1" dirty="0" smtClean="0">
                <a:solidFill>
                  <a:schemeClr val="bg1"/>
                </a:solidFill>
              </a:rPr>
              <a:t>, тут вони </a:t>
            </a:r>
            <a:r>
              <a:rPr lang="ru-RU" b="1" dirty="0" err="1" smtClean="0">
                <a:solidFill>
                  <a:schemeClr val="bg1"/>
                </a:solidFill>
              </a:rPr>
              <a:t>всі</a:t>
            </a:r>
            <a:r>
              <a:rPr lang="ru-RU" b="1" dirty="0" smtClean="0">
                <a:solidFill>
                  <a:schemeClr val="bg1"/>
                </a:solidFill>
              </a:rPr>
              <a:t> разом – </a:t>
            </a:r>
            <a:r>
              <a:rPr lang="ru-RU" b="1" dirty="0" err="1" smtClean="0">
                <a:solidFill>
                  <a:schemeClr val="bg1"/>
                </a:solidFill>
              </a:rPr>
              <a:t>ті</a:t>
            </a:r>
            <a:r>
              <a:rPr lang="ru-RU" b="1" dirty="0" smtClean="0">
                <a:solidFill>
                  <a:schemeClr val="bg1"/>
                </a:solidFill>
              </a:rPr>
              <a:t>, кого вбили,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ті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хто</a:t>
            </a:r>
            <a:r>
              <a:rPr lang="ru-RU" b="1" dirty="0" smtClean="0">
                <a:solidFill>
                  <a:schemeClr val="bg1"/>
                </a:solidFill>
              </a:rPr>
              <a:t> пережив </a:t>
            </a:r>
            <a:r>
              <a:rPr lang="ru-RU" b="1" dirty="0" err="1" smtClean="0">
                <a:solidFill>
                  <a:schemeClr val="bg1"/>
                </a:solidFill>
              </a:rPr>
              <a:t>табори</a:t>
            </a:r>
            <a:r>
              <a:rPr lang="ru-RU" b="1" dirty="0" smtClean="0">
                <a:solidFill>
                  <a:schemeClr val="bg1"/>
                </a:solidFill>
              </a:rPr>
              <a:t>, та </a:t>
            </a:r>
            <a:r>
              <a:rPr lang="ru-RU" b="1" dirty="0" err="1" smtClean="0">
                <a:solidFill>
                  <a:schemeClr val="bg1"/>
                </a:solidFill>
              </a:rPr>
              <a:t>ті</a:t>
            </a:r>
            <a:r>
              <a:rPr lang="ru-RU" b="1" dirty="0" smtClean="0">
                <a:solidFill>
                  <a:schemeClr val="bg1"/>
                </a:solidFill>
              </a:rPr>
              <a:t>, кого перемололи не </a:t>
            </a:r>
            <a:r>
              <a:rPr lang="ru-RU" b="1" dirty="0" err="1" smtClean="0">
                <a:solidFill>
                  <a:schemeClr val="bg1"/>
                </a:solidFill>
              </a:rPr>
              <a:t>фізично</a:t>
            </a:r>
            <a:r>
              <a:rPr lang="ru-RU" b="1" dirty="0" smtClean="0">
                <a:solidFill>
                  <a:schemeClr val="bg1"/>
                </a:solidFill>
              </a:rPr>
              <a:t>, а духовно, </a:t>
            </a:r>
            <a:r>
              <a:rPr lang="ru-RU" b="1" dirty="0" err="1" smtClean="0">
                <a:solidFill>
                  <a:schemeClr val="bg1"/>
                </a:solidFill>
              </a:rPr>
              <a:t>перетворивши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 </a:t>
            </a:r>
            <a:r>
              <a:rPr lang="ru-RU" b="1" dirty="0" err="1" smtClean="0">
                <a:solidFill>
                  <a:schemeClr val="bg1"/>
                </a:solidFill>
              </a:rPr>
              <a:t>трубадурів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радянського</a:t>
            </a:r>
            <a:r>
              <a:rPr lang="ru-RU" b="1" dirty="0" smtClean="0">
                <a:solidFill>
                  <a:schemeClr val="bg1"/>
                </a:solidFill>
              </a:rPr>
              <a:t> режиму. </a:t>
            </a:r>
            <a:r>
              <a:rPr lang="ru-RU" b="1" dirty="0" err="1" smtClean="0">
                <a:solidFill>
                  <a:schemeClr val="bg1"/>
                </a:solidFill>
              </a:rPr>
              <a:t>Він</a:t>
            </a:r>
            <a:r>
              <a:rPr lang="ru-RU" b="1" dirty="0" smtClean="0">
                <a:solidFill>
                  <a:schemeClr val="bg1"/>
                </a:solidFill>
              </a:rPr>
              <a:t> – не </a:t>
            </a:r>
            <a:r>
              <a:rPr lang="ru-RU" b="1" dirty="0" err="1" smtClean="0">
                <a:solidFill>
                  <a:schemeClr val="bg1"/>
                </a:solidFill>
              </a:rPr>
              <a:t>тільки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архітектурна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споруда</a:t>
            </a:r>
            <a:r>
              <a:rPr lang="ru-RU" b="1" dirty="0" smtClean="0">
                <a:solidFill>
                  <a:schemeClr val="bg1"/>
                </a:solidFill>
              </a:rPr>
              <a:t>, а </a:t>
            </a:r>
            <a:r>
              <a:rPr lang="ru-RU" b="1" dirty="0" err="1" smtClean="0">
                <a:solidFill>
                  <a:schemeClr val="bg1"/>
                </a:solidFill>
              </a:rPr>
              <a:t>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пам'ять</a:t>
            </a:r>
            <a:r>
              <a:rPr lang="ru-RU" b="1" dirty="0" smtClean="0">
                <a:solidFill>
                  <a:schemeClr val="bg1"/>
                </a:solidFill>
              </a:rPr>
              <a:t> про </a:t>
            </a:r>
            <a:r>
              <a:rPr lang="ru-RU" b="1" dirty="0" err="1" smtClean="0">
                <a:solidFill>
                  <a:schemeClr val="bg1"/>
                </a:solidFill>
              </a:rPr>
              <a:t>геніальних</a:t>
            </a:r>
            <a:r>
              <a:rPr lang="ru-RU" b="1" dirty="0" smtClean="0">
                <a:solidFill>
                  <a:schemeClr val="bg1"/>
                </a:solidFill>
              </a:rPr>
              <a:t> людей, </a:t>
            </a:r>
            <a:r>
              <a:rPr lang="ru-RU" b="1" dirty="0" err="1" smtClean="0">
                <a:solidFill>
                  <a:schemeClr val="bg1"/>
                </a:solidFill>
              </a:rPr>
              <a:t>які</a:t>
            </a:r>
            <a:r>
              <a:rPr lang="ru-RU" b="1" dirty="0" smtClean="0">
                <a:solidFill>
                  <a:schemeClr val="bg1"/>
                </a:solidFill>
              </a:rPr>
              <a:t> не знали страху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у </a:t>
            </a:r>
            <a:r>
              <a:rPr lang="ru-RU" b="1" dirty="0" err="1" smtClean="0">
                <a:solidFill>
                  <a:schemeClr val="bg1"/>
                </a:solidFill>
              </a:rPr>
              <a:t>найтемніші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часи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мали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сміливість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говорити</a:t>
            </a:r>
            <a:r>
              <a:rPr lang="ru-RU" b="1" dirty="0" smtClean="0">
                <a:solidFill>
                  <a:schemeClr val="bg1"/>
                </a:solidFill>
              </a:rPr>
              <a:t> правду.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="" xmlns:a16="http://schemas.microsoft.com/office/drawing/2014/main" id="{8782D1A4-5F80-A062-F59F-E5697A89A675}"/>
              </a:ext>
            </a:extLst>
          </p:cNvPr>
          <p:cNvGrpSpPr>
            <a:grpSpLocks noChangeAspect="1"/>
          </p:cNvGrpSpPr>
          <p:nvPr/>
        </p:nvGrpSpPr>
        <p:grpSpPr>
          <a:xfrm>
            <a:off x="10120452" y="-144463"/>
            <a:ext cx="4509947" cy="8400247"/>
            <a:chOff x="3810" y="7620"/>
            <a:chExt cx="8139430" cy="11342370"/>
          </a:xfrm>
        </p:grpSpPr>
        <p:sp>
          <p:nvSpPr>
            <p:cNvPr id="21" name="Freeform 4">
              <a:extLst>
                <a:ext uri="{FF2B5EF4-FFF2-40B4-BE49-F238E27FC236}">
                  <a16:creationId xmlns="" xmlns:a16="http://schemas.microsoft.com/office/drawing/2014/main" id="{0C55AF18-B674-FE3B-6B4C-476E2911B3EB}"/>
                </a:ext>
              </a:extLst>
            </p:cNvPr>
            <p:cNvSpPr/>
            <p:nvPr/>
          </p:nvSpPr>
          <p:spPr>
            <a:xfrm>
              <a:off x="3810" y="7620"/>
              <a:ext cx="6701790" cy="11342370"/>
            </a:xfrm>
            <a:custGeom>
              <a:avLst/>
              <a:gdLst/>
              <a:ahLst/>
              <a:cxnLst/>
              <a:rect l="l" t="t" r="r" b="b"/>
              <a:pathLst>
                <a:path w="6701790" h="11342370">
                  <a:moveTo>
                    <a:pt x="3810" y="640080"/>
                  </a:move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5967730" y="0"/>
                  </a:lnTo>
                  <a:lnTo>
                    <a:pt x="6099810" y="262890"/>
                  </a:lnTo>
                  <a:lnTo>
                    <a:pt x="6701790" y="471170"/>
                  </a:lnTo>
                  <a:lnTo>
                    <a:pt x="6682740" y="697230"/>
                  </a:lnTo>
                  <a:lnTo>
                    <a:pt x="6287770" y="2202180"/>
                  </a:lnTo>
                  <a:lnTo>
                    <a:pt x="6269990" y="2371090"/>
                  </a:lnTo>
                  <a:lnTo>
                    <a:pt x="6209030" y="2504440"/>
                  </a:lnTo>
                  <a:lnTo>
                    <a:pt x="6033770" y="2745740"/>
                  </a:lnTo>
                  <a:lnTo>
                    <a:pt x="5778500" y="3462020"/>
                  </a:lnTo>
                  <a:lnTo>
                    <a:pt x="5529580" y="3608070"/>
                  </a:lnTo>
                  <a:lnTo>
                    <a:pt x="5295900" y="3915410"/>
                  </a:lnTo>
                  <a:lnTo>
                    <a:pt x="5251450" y="5346700"/>
                  </a:lnTo>
                  <a:lnTo>
                    <a:pt x="5113020" y="6289041"/>
                  </a:lnTo>
                  <a:lnTo>
                    <a:pt x="5083810" y="6946900"/>
                  </a:lnTo>
                  <a:lnTo>
                    <a:pt x="4996181" y="7020560"/>
                  </a:lnTo>
                  <a:lnTo>
                    <a:pt x="4973321" y="7194550"/>
                  </a:lnTo>
                  <a:lnTo>
                    <a:pt x="5053331" y="7552691"/>
                  </a:lnTo>
                  <a:lnTo>
                    <a:pt x="4673601" y="7903210"/>
                  </a:lnTo>
                  <a:lnTo>
                    <a:pt x="4315460" y="8232141"/>
                  </a:lnTo>
                  <a:lnTo>
                    <a:pt x="4169410" y="8933180"/>
                  </a:lnTo>
                  <a:lnTo>
                    <a:pt x="4030980" y="9254490"/>
                  </a:lnTo>
                  <a:lnTo>
                    <a:pt x="3563620" y="9771380"/>
                  </a:lnTo>
                  <a:lnTo>
                    <a:pt x="3431540" y="10137140"/>
                  </a:lnTo>
                  <a:lnTo>
                    <a:pt x="3153410" y="10370820"/>
                  </a:lnTo>
                  <a:lnTo>
                    <a:pt x="2912110" y="10538460"/>
                  </a:lnTo>
                  <a:lnTo>
                    <a:pt x="2890520" y="10932160"/>
                  </a:lnTo>
                  <a:lnTo>
                    <a:pt x="2181860" y="11341100"/>
                  </a:lnTo>
                  <a:lnTo>
                    <a:pt x="0" y="11341100"/>
                  </a:lnTo>
                  <a:cubicBezTo>
                    <a:pt x="0" y="11342370"/>
                    <a:pt x="3810" y="623570"/>
                    <a:pt x="3810" y="640080"/>
                  </a:cubicBezTo>
                  <a:close/>
                </a:path>
              </a:pathLst>
            </a:custGeom>
            <a:blipFill>
              <a:blip r:embed="rId4"/>
              <a:stretch>
                <a:fillRect l="-3566" r="-29531"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821888ED-A23D-42DF-D715-AEDC5E63C66B}"/>
                </a:ext>
              </a:extLst>
            </p:cNvPr>
            <p:cNvSpPr/>
            <p:nvPr/>
          </p:nvSpPr>
          <p:spPr>
            <a:xfrm>
              <a:off x="2185670" y="7620"/>
              <a:ext cx="5957570" cy="11342370"/>
            </a:xfrm>
            <a:custGeom>
              <a:avLst/>
              <a:gdLst/>
              <a:ahLst/>
              <a:cxnLst/>
              <a:rect l="l" t="t" r="r" b="b"/>
              <a:pathLst>
                <a:path w="5957570" h="11342370">
                  <a:moveTo>
                    <a:pt x="5942330" y="0"/>
                  </a:moveTo>
                  <a:lnTo>
                    <a:pt x="3785870" y="0"/>
                  </a:lnTo>
                  <a:lnTo>
                    <a:pt x="3917950" y="262890"/>
                  </a:lnTo>
                  <a:lnTo>
                    <a:pt x="4519930" y="471170"/>
                  </a:lnTo>
                  <a:lnTo>
                    <a:pt x="4500880" y="697230"/>
                  </a:lnTo>
                  <a:lnTo>
                    <a:pt x="4105910" y="2202180"/>
                  </a:lnTo>
                  <a:lnTo>
                    <a:pt x="4088130" y="2371090"/>
                  </a:lnTo>
                  <a:lnTo>
                    <a:pt x="4027170" y="2504440"/>
                  </a:lnTo>
                  <a:lnTo>
                    <a:pt x="3851910" y="2745740"/>
                  </a:lnTo>
                  <a:lnTo>
                    <a:pt x="3596640" y="3462020"/>
                  </a:lnTo>
                  <a:lnTo>
                    <a:pt x="3347720" y="3608070"/>
                  </a:lnTo>
                  <a:lnTo>
                    <a:pt x="3114040" y="3915410"/>
                  </a:lnTo>
                  <a:lnTo>
                    <a:pt x="3069590" y="5346700"/>
                  </a:lnTo>
                  <a:lnTo>
                    <a:pt x="2931160" y="6289041"/>
                  </a:lnTo>
                  <a:lnTo>
                    <a:pt x="2901950" y="6946900"/>
                  </a:lnTo>
                  <a:lnTo>
                    <a:pt x="2814321" y="7020560"/>
                  </a:lnTo>
                  <a:lnTo>
                    <a:pt x="2791461" y="7194550"/>
                  </a:lnTo>
                  <a:lnTo>
                    <a:pt x="2871471" y="7552691"/>
                  </a:lnTo>
                  <a:lnTo>
                    <a:pt x="2491741" y="7903210"/>
                  </a:lnTo>
                  <a:lnTo>
                    <a:pt x="2133600" y="8232141"/>
                  </a:lnTo>
                  <a:lnTo>
                    <a:pt x="1987550" y="8933180"/>
                  </a:lnTo>
                  <a:lnTo>
                    <a:pt x="1849120" y="9254490"/>
                  </a:lnTo>
                  <a:lnTo>
                    <a:pt x="1381760" y="9771380"/>
                  </a:lnTo>
                  <a:lnTo>
                    <a:pt x="1249680" y="10137140"/>
                  </a:lnTo>
                  <a:lnTo>
                    <a:pt x="971550" y="10370820"/>
                  </a:lnTo>
                  <a:lnTo>
                    <a:pt x="730250" y="10538460"/>
                  </a:lnTo>
                  <a:lnTo>
                    <a:pt x="708660" y="10932160"/>
                  </a:lnTo>
                  <a:lnTo>
                    <a:pt x="0" y="11341100"/>
                  </a:lnTo>
                  <a:lnTo>
                    <a:pt x="5930900" y="11341100"/>
                  </a:lnTo>
                  <a:cubicBezTo>
                    <a:pt x="5932170" y="11342370"/>
                    <a:pt x="5957570" y="15240"/>
                    <a:pt x="5942330" y="0"/>
                  </a:cubicBezTo>
                  <a:close/>
                </a:path>
              </a:pathLst>
            </a:custGeom>
            <a:blipFill>
              <a:blip r:embed="rId4"/>
              <a:stretch>
                <a:fillRect l="-39622" r="-10363"/>
              </a:stretch>
            </a:blipFill>
          </p:spPr>
        </p:sp>
        <p:sp>
          <p:nvSpPr>
            <p:cNvPr id="23" name="Freeform 6">
              <a:extLst>
                <a:ext uri="{FF2B5EF4-FFF2-40B4-BE49-F238E27FC236}">
                  <a16:creationId xmlns="" xmlns:a16="http://schemas.microsoft.com/office/drawing/2014/main" id="{325951B6-6EA5-C620-C4D2-7F2715CF2E1B}"/>
                </a:ext>
              </a:extLst>
            </p:cNvPr>
            <p:cNvSpPr/>
            <p:nvPr/>
          </p:nvSpPr>
          <p:spPr>
            <a:xfrm>
              <a:off x="3810" y="7620"/>
              <a:ext cx="4048760" cy="734060"/>
            </a:xfrm>
            <a:custGeom>
              <a:avLst/>
              <a:gdLst/>
              <a:ahLst/>
              <a:cxnLst/>
              <a:rect l="l" t="t" r="r" b="b"/>
              <a:pathLst>
                <a:path w="4048760" h="734060">
                  <a:moveTo>
                    <a:pt x="0" y="7620"/>
                  </a:moveTo>
                  <a:cubicBezTo>
                    <a:pt x="0" y="7620"/>
                    <a:pt x="3810" y="622300"/>
                    <a:pt x="3810" y="640080"/>
                  </a:cubicBez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2540" y="0"/>
                  </a:lnTo>
                </a:path>
              </a:pathLst>
            </a:custGeom>
            <a:blipFill>
              <a:blip r:embed="rId5"/>
              <a:stretch>
                <a:fillRect t="-133852" r="-359927" b="-1457322"/>
              </a:stretch>
            </a:blipFill>
          </p:spPr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sp>
        <p:nvSpPr>
          <p:cNvPr id="4" name="Text 2"/>
          <p:cNvSpPr/>
          <p:nvPr/>
        </p:nvSpPr>
        <p:spPr>
          <a:xfrm>
            <a:off x="2348389" y="923449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Історія</a:t>
            </a:r>
            <a:r>
              <a:rPr lang="en-US" sz="437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uk-UA" sz="4374" b="1" dirty="0" err="1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Будинка</a:t>
            </a:r>
            <a:r>
              <a:rPr lang="uk-UA" sz="4374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Слово</a:t>
            </a:r>
          </a:p>
          <a:p>
            <a:pPr marL="0" indent="0">
              <a:lnSpc>
                <a:spcPts val="5468"/>
              </a:lnSpc>
              <a:buNone/>
            </a:pPr>
            <a:endParaRPr lang="en-US" sz="4374" dirty="0"/>
          </a:p>
        </p:txBody>
      </p:sp>
      <p:sp>
        <p:nvSpPr>
          <p:cNvPr id="6" name="Text 3"/>
          <p:cNvSpPr/>
          <p:nvPr/>
        </p:nvSpPr>
        <p:spPr>
          <a:xfrm>
            <a:off x="2348389" y="2002605"/>
            <a:ext cx="25984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Створення</a:t>
            </a: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uk-UA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будинку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171408" y="2664542"/>
            <a:ext cx="3088958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Історія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будинку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"Слово" -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трагічна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історія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українського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культурного геноциду.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Будинок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побудований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наприкінці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1920-х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років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кооперативом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письменників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художників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Спочатку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місцем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творчості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 культурного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життя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але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згодом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став символом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репресій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проти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української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інтелігенції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i="1" dirty="0"/>
          </a:p>
        </p:txBody>
      </p:sp>
      <p:sp>
        <p:nvSpPr>
          <p:cNvPr id="9" name="Text 5"/>
          <p:cNvSpPr/>
          <p:nvPr/>
        </p:nvSpPr>
        <p:spPr>
          <a:xfrm>
            <a:off x="5437347" y="200260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uk-UA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Будинок під час війни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5437347" y="2664542"/>
            <a:ext cx="3088958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1941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році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час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Другої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світової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війни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будинок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"Слово"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зруйнований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Однак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після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війни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відновлений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продовжував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бути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місцем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проживання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письменників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художників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192816" y="2002605"/>
            <a:ext cx="27889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uk-UA" sz="2187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Підсумок</a:t>
            </a:r>
          </a:p>
          <a:p>
            <a:pPr marL="0" indent="0" algn="l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13" name="Text 8"/>
          <p:cNvSpPr/>
          <p:nvPr/>
        </p:nvSpPr>
        <p:spPr>
          <a:xfrm>
            <a:off x="9192816" y="2523384"/>
            <a:ext cx="3089077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Зараз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будинок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"Слово"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знаходиться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на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реконструкції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Після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її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завершення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знову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стане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місцем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культурного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життя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творчості</a:t>
            </a:r>
            <a:r>
              <a:rPr lang="ru-RU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митців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Історія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будинку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"Слово" -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трагічна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історія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але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вона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також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історією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українського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культурного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відродження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Будинок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символом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української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культури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свободи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продовжуватиме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таким бути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в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майбутньому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400422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19599" y="1987510"/>
            <a:ext cx="7477601" cy="24995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Харківський театр української драми Тараса Шевченка</a:t>
            </a:r>
            <a:endParaRPr lang="en-US" sz="5249" dirty="0"/>
          </a:p>
        </p:txBody>
      </p:sp>
      <p:sp>
        <p:nvSpPr>
          <p:cNvPr id="6" name="Text 3"/>
          <p:cNvSpPr/>
          <p:nvPr/>
        </p:nvSpPr>
        <p:spPr>
          <a:xfrm>
            <a:off x="6319599" y="4820364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Харківський театр української драми Тараса Шевченка - один з провідних театрів України, який заснували у 1920-х роках. Його розташуванням є мальовничий Дергачівський парк, що знаходиться на околиці міста Харків.</a:t>
            </a:r>
            <a:endParaRPr lang="en-US" sz="175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sp>
        <p:nvSpPr>
          <p:cNvPr id="4" name="Text 2"/>
          <p:cNvSpPr/>
          <p:nvPr/>
        </p:nvSpPr>
        <p:spPr>
          <a:xfrm>
            <a:off x="2348389" y="923449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Історія театру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89" y="2062163"/>
            <a:ext cx="3088958" cy="19090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348389" y="4248864"/>
            <a:ext cx="25984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Створення театру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348389" y="4818221"/>
            <a:ext cx="3088958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 було створено 1926 року на основі існуючої трупи. Уперше на сцені його з'явилося сучасне українське драматичне мистецтво.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770602" y="424886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Театр до війни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5770602" y="4818221"/>
            <a:ext cx="3088958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30-і роки театром керував Володимир Близнюк - талановитий режисер і людина, яка зуміла зберегти рідкісні авторські права на більшість творів з української класики.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192816" y="4248983"/>
            <a:ext cx="27889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Театр під час війни</a:t>
            </a:r>
            <a:endParaRPr lang="en-US" sz="2187" dirty="0"/>
          </a:p>
        </p:txBody>
      </p:sp>
      <p:sp>
        <p:nvSpPr>
          <p:cNvPr id="13" name="Text 8"/>
          <p:cNvSpPr/>
          <p:nvPr/>
        </p:nvSpPr>
        <p:spPr>
          <a:xfrm>
            <a:off x="9192816" y="4818340"/>
            <a:ext cx="3089077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 час Великої Вітчизняної війни, театр надавав концерти та вистави для військовослужбовців та робітників збройних заводів.</a:t>
            </a:r>
            <a:endParaRPr lang="en-US" sz="1750" dirty="0"/>
          </a:p>
        </p:txBody>
      </p:sp>
      <p:pic>
        <p:nvPicPr>
          <p:cNvPr id="22532" name="Picture 4" descr="Файл:Харківський академічний український драматичний театр імені Тараса  Шевченка 3.jpg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0602" y="2004663"/>
            <a:ext cx="2950611" cy="1966548"/>
          </a:xfrm>
          <a:prstGeom prst="rect">
            <a:avLst/>
          </a:prstGeom>
          <a:noFill/>
        </p:spPr>
      </p:pic>
      <p:pic>
        <p:nvPicPr>
          <p:cNvPr id="22534" name="Picture 6" descr="Драматичний театр ім. Шевченко Харко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92816" y="1911825"/>
            <a:ext cx="3089077" cy="205938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614363"/>
            <a:ext cx="55397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Архітектура театру</a:t>
            </a:r>
            <a:endParaRPr lang="en-US" sz="4374" dirty="0"/>
          </a:p>
        </p:txBody>
      </p:sp>
      <p:sp>
        <p:nvSpPr>
          <p:cNvPr id="6" name="Shape 3"/>
          <p:cNvSpPr/>
          <p:nvPr/>
        </p:nvSpPr>
        <p:spPr>
          <a:xfrm>
            <a:off x="833199" y="1641991"/>
            <a:ext cx="9306401" cy="1724501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7" name="Text 4"/>
          <p:cNvSpPr/>
          <p:nvPr/>
        </p:nvSpPr>
        <p:spPr>
          <a:xfrm>
            <a:off x="1055370" y="1864162"/>
            <a:ext cx="2674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Загальний вигляд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055370" y="2433518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 є гордістю Харкова і високопрофесійним культурним центром. Його архітектура відображає сучасні тенденції конструктивізму, що були характерні для того часу.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33199" y="3588663"/>
            <a:ext cx="9306401" cy="2079903"/>
          </a:xfrm>
          <a:prstGeom prst="roundRect">
            <a:avLst>
              <a:gd name="adj" fmla="val 3205"/>
            </a:avLst>
          </a:prstGeom>
          <a:solidFill>
            <a:srgbClr val="171542"/>
          </a:solidFill>
          <a:ln/>
        </p:spPr>
      </p:sp>
      <p:sp>
        <p:nvSpPr>
          <p:cNvPr id="10" name="Text 7"/>
          <p:cNvSpPr/>
          <p:nvPr/>
        </p:nvSpPr>
        <p:spPr>
          <a:xfrm>
            <a:off x="1055370" y="3810833"/>
            <a:ext cx="41681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Фасад з парковою доріжкою</a:t>
            </a:r>
            <a:endParaRPr lang="en-US" sz="2187" dirty="0"/>
          </a:p>
        </p:txBody>
      </p:sp>
      <p:sp>
        <p:nvSpPr>
          <p:cNvPr id="11" name="Text 8"/>
          <p:cNvSpPr/>
          <p:nvPr/>
        </p:nvSpPr>
        <p:spPr>
          <a:xfrm>
            <a:off x="1055370" y="4380190"/>
            <a:ext cx="886206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Фасад театру має величезні вікна, які розділяють театр і природу. Є також створена спеціальна доріжка, на якій можна гуляти і насолоджуватися красою мальовничої природи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833199" y="5890736"/>
            <a:ext cx="9306401" cy="1724501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13" name="Text 10"/>
          <p:cNvSpPr/>
          <p:nvPr/>
        </p:nvSpPr>
        <p:spPr>
          <a:xfrm>
            <a:off x="1055370" y="6112907"/>
            <a:ext cx="272796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Рельєфи на фасаді</a:t>
            </a:r>
            <a:endParaRPr lang="en-US" sz="2187" dirty="0"/>
          </a:p>
        </p:txBody>
      </p:sp>
      <p:sp>
        <p:nvSpPr>
          <p:cNvPr id="14" name="Text 11"/>
          <p:cNvSpPr/>
          <p:nvPr/>
        </p:nvSpPr>
        <p:spPr>
          <a:xfrm>
            <a:off x="1055370" y="6682264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 фасаді театру розташовані рельєфи з бронзи, які символізують головні теми актуальних вистав та світові літературні шедеври.</a:t>
            </a:r>
            <a:endParaRPr lang="en-US" sz="1750" dirty="0"/>
          </a:p>
        </p:txBody>
      </p:sp>
      <p:pic>
        <p:nvPicPr>
          <p:cNvPr id="20482" name="Picture 2" descr="Драматичний театр ім. Шевченко Харк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6639" y="614363"/>
            <a:ext cx="2395479" cy="159698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614363"/>
            <a:ext cx="55397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 smtClean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Історична пам’ятка</a:t>
            </a:r>
            <a:endParaRPr lang="en-US" sz="4374" dirty="0"/>
          </a:p>
        </p:txBody>
      </p:sp>
      <p:sp>
        <p:nvSpPr>
          <p:cNvPr id="6" name="Shape 3"/>
          <p:cNvSpPr/>
          <p:nvPr/>
        </p:nvSpPr>
        <p:spPr>
          <a:xfrm>
            <a:off x="833199" y="1641991"/>
            <a:ext cx="9306401" cy="1724501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8" name="Text 5"/>
          <p:cNvSpPr/>
          <p:nvPr/>
        </p:nvSpPr>
        <p:spPr>
          <a:xfrm>
            <a:off x="1055370" y="1682353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Харківський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академічний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український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драматичний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театр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імені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Тараса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Шевченка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історичною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пам'яткою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побудований</a:t>
            </a:r>
            <a:r>
              <a:rPr lang="ru-RU" sz="175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 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за проектом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українського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архітектора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Андрія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Тона. Театр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одним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із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найкрасивіших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і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найвідоміших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театрів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України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має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унікальний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архітектурний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стиль,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який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поєднує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в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собі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елементи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українського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бароко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 та </a:t>
            </a:r>
            <a:r>
              <a:rPr lang="ru-RU" sz="1750" dirty="0" err="1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модернізму</a:t>
            </a:r>
            <a:r>
              <a:rPr lang="ru-RU" sz="1750" dirty="0" smtClean="0">
                <a:solidFill>
                  <a:srgbClr val="D9E1FF"/>
                </a:solidFill>
                <a:latin typeface="Arimo"/>
                <a:ea typeface="Arimo"/>
                <a:cs typeface="Arimo" pitchFamily="34" charset="-120"/>
              </a:rPr>
              <a:t>.</a:t>
            </a:r>
            <a:endParaRPr lang="en-US" sz="1750" dirty="0">
              <a:latin typeface="Arimo"/>
              <a:ea typeface="Arimo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33199" y="3588663"/>
            <a:ext cx="9306401" cy="2079903"/>
          </a:xfrm>
          <a:prstGeom prst="roundRect">
            <a:avLst>
              <a:gd name="adj" fmla="val 3205"/>
            </a:avLst>
          </a:prstGeom>
          <a:solidFill>
            <a:srgbClr val="171542"/>
          </a:solidFill>
          <a:ln/>
        </p:spPr>
      </p:sp>
      <p:sp>
        <p:nvSpPr>
          <p:cNvPr id="11" name="Text 8"/>
          <p:cNvSpPr/>
          <p:nvPr/>
        </p:nvSpPr>
        <p:spPr>
          <a:xfrm>
            <a:off x="1055370" y="3746090"/>
            <a:ext cx="886206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також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важливим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культурним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центром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Харкова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домом для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багатьох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відомих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театральних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колективів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представляють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широкий спектр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драматичних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вистав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Театр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також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популярним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місцем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проведення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концертів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фестивалів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інших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культурних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заходів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833199" y="5890736"/>
            <a:ext cx="9306401" cy="1724501"/>
          </a:xfrm>
          <a:prstGeom prst="roundRect">
            <a:avLst>
              <a:gd name="adj" fmla="val 3865"/>
            </a:avLst>
          </a:prstGeom>
          <a:solidFill>
            <a:srgbClr val="171542"/>
          </a:solidFill>
          <a:ln/>
        </p:spPr>
      </p:sp>
      <p:sp>
        <p:nvSpPr>
          <p:cNvPr id="14" name="Text 11"/>
          <p:cNvSpPr/>
          <p:nvPr/>
        </p:nvSpPr>
        <p:spPr>
          <a:xfrm>
            <a:off x="1055370" y="6204155"/>
            <a:ext cx="886206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2008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році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Харківський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академічний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драматичний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театр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імені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Тараса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Шевченка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був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внесений до Державного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реєстру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нерухомих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пам'яток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Він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має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статус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пам'ятки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архітектури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національного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ru-RU" sz="175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значення</a:t>
            </a:r>
            <a:r>
              <a:rPr lang="ru-RU" sz="175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pic>
        <p:nvPicPr>
          <p:cNvPr id="25602" name="Picture 2" descr="Харьковский драматический театр им. Шевченко: с чего все начиналось -  Харьков Vgorode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939" y="170634"/>
            <a:ext cx="1984479" cy="132387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1028</Words>
  <Application>Microsoft Office PowerPoint</Application>
  <PresentationFormat>Произвольный</PresentationFormat>
  <Paragraphs>128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HP</cp:lastModifiedBy>
  <cp:revision>30</cp:revision>
  <dcterms:created xsi:type="dcterms:W3CDTF">2023-12-04T13:09:42Z</dcterms:created>
  <dcterms:modified xsi:type="dcterms:W3CDTF">2024-04-06T11:23:49Z</dcterms:modified>
</cp:coreProperties>
</file>