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Halant Bold" panose="020B0604020202020204" charset="0"/>
      <p:regular r:id="rId12"/>
    </p:embeddedFon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Open Sans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Roboto" panose="020B0604020202020204" charset="0"/>
      <p:regular r:id="rId22"/>
    </p:embeddedFont>
    <p:embeddedFont>
      <p:font typeface="Open Sans Bold" panose="020B0604020202020204" charset="0"/>
      <p:regular r:id="rId23"/>
    </p:embeddedFont>
    <p:embeddedFont>
      <p:font typeface="Roboto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274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1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7.png"/><Relationship Id="rId7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B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352439" y="-4880420"/>
            <a:ext cx="10122169" cy="28255869"/>
          </a:xfrm>
          <a:custGeom>
            <a:avLst/>
            <a:gdLst/>
            <a:ahLst/>
            <a:cxnLst/>
            <a:rect l="l" t="t" r="r" b="b"/>
            <a:pathLst>
              <a:path w="10122169" h="28255869">
                <a:moveTo>
                  <a:pt x="0" y="0"/>
                </a:moveTo>
                <a:lnTo>
                  <a:pt x="10122169" y="0"/>
                </a:lnTo>
                <a:lnTo>
                  <a:pt x="10122169" y="28255869"/>
                </a:lnTo>
                <a:lnTo>
                  <a:pt x="0" y="282558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731" r="-47685" b="-85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1011" y="318026"/>
            <a:ext cx="4815547" cy="926067"/>
          </a:xfrm>
          <a:custGeom>
            <a:avLst/>
            <a:gdLst/>
            <a:ahLst/>
            <a:cxnLst/>
            <a:rect l="l" t="t" r="r" b="b"/>
            <a:pathLst>
              <a:path w="4815547" h="926067">
                <a:moveTo>
                  <a:pt x="0" y="0"/>
                </a:moveTo>
                <a:lnTo>
                  <a:pt x="4815547" y="0"/>
                </a:lnTo>
                <a:lnTo>
                  <a:pt x="4815547" y="926066"/>
                </a:lnTo>
                <a:lnTo>
                  <a:pt x="0" y="926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55087" y="318026"/>
            <a:ext cx="3717129" cy="926067"/>
          </a:xfrm>
          <a:custGeom>
            <a:avLst/>
            <a:gdLst/>
            <a:ahLst/>
            <a:cxnLst/>
            <a:rect l="l" t="t" r="r" b="b"/>
            <a:pathLst>
              <a:path w="3717129" h="926067">
                <a:moveTo>
                  <a:pt x="0" y="0"/>
                </a:moveTo>
                <a:lnTo>
                  <a:pt x="3717128" y="0"/>
                </a:lnTo>
                <a:lnTo>
                  <a:pt x="3717128" y="926066"/>
                </a:lnTo>
                <a:lnTo>
                  <a:pt x="0" y="926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53265" y="318026"/>
            <a:ext cx="3098762" cy="926067"/>
          </a:xfrm>
          <a:custGeom>
            <a:avLst/>
            <a:gdLst/>
            <a:ahLst/>
            <a:cxnLst/>
            <a:rect l="l" t="t" r="r" b="b"/>
            <a:pathLst>
              <a:path w="3098762" h="926067">
                <a:moveTo>
                  <a:pt x="0" y="0"/>
                </a:moveTo>
                <a:lnTo>
                  <a:pt x="3098762" y="0"/>
                </a:lnTo>
                <a:lnTo>
                  <a:pt x="3098762" y="926066"/>
                </a:lnTo>
                <a:lnTo>
                  <a:pt x="0" y="9260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33077" y="318026"/>
            <a:ext cx="2810505" cy="926067"/>
          </a:xfrm>
          <a:custGeom>
            <a:avLst/>
            <a:gdLst/>
            <a:ahLst/>
            <a:cxnLst/>
            <a:rect l="l" t="t" r="r" b="b"/>
            <a:pathLst>
              <a:path w="2810505" h="926067">
                <a:moveTo>
                  <a:pt x="0" y="0"/>
                </a:moveTo>
                <a:lnTo>
                  <a:pt x="2810505" y="0"/>
                </a:lnTo>
                <a:lnTo>
                  <a:pt x="2810505" y="926066"/>
                </a:lnTo>
                <a:lnTo>
                  <a:pt x="0" y="9260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48665" y="7380413"/>
            <a:ext cx="8755679" cy="1821232"/>
          </a:xfrm>
          <a:custGeom>
            <a:avLst/>
            <a:gdLst/>
            <a:ahLst/>
            <a:cxnLst/>
            <a:rect l="l" t="t" r="r" b="b"/>
            <a:pathLst>
              <a:path w="8755679" h="1821232">
                <a:moveTo>
                  <a:pt x="0" y="0"/>
                </a:moveTo>
                <a:lnTo>
                  <a:pt x="8755678" y="0"/>
                </a:lnTo>
                <a:lnTo>
                  <a:pt x="8755678" y="1821232"/>
                </a:lnTo>
                <a:lnTo>
                  <a:pt x="0" y="182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676" t="-15010" r="-1973" b="-857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1011" y="4948803"/>
            <a:ext cx="7152513" cy="1771222"/>
          </a:xfrm>
          <a:custGeom>
            <a:avLst/>
            <a:gdLst/>
            <a:ahLst/>
            <a:cxnLst/>
            <a:rect l="l" t="t" r="r" b="b"/>
            <a:pathLst>
              <a:path w="7152513" h="1771222">
                <a:moveTo>
                  <a:pt x="0" y="0"/>
                </a:moveTo>
                <a:lnTo>
                  <a:pt x="7152512" y="0"/>
                </a:lnTo>
                <a:lnTo>
                  <a:pt x="7152512" y="1771222"/>
                </a:lnTo>
                <a:lnTo>
                  <a:pt x="0" y="17712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02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302844" y="4948803"/>
            <a:ext cx="6866471" cy="1771222"/>
          </a:xfrm>
          <a:custGeom>
            <a:avLst/>
            <a:gdLst/>
            <a:ahLst/>
            <a:cxnLst/>
            <a:rect l="l" t="t" r="r" b="b"/>
            <a:pathLst>
              <a:path w="6866471" h="1771222">
                <a:moveTo>
                  <a:pt x="0" y="0"/>
                </a:moveTo>
                <a:lnTo>
                  <a:pt x="6866472" y="0"/>
                </a:lnTo>
                <a:lnTo>
                  <a:pt x="6866472" y="1771222"/>
                </a:lnTo>
                <a:lnTo>
                  <a:pt x="0" y="17712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340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0" y="2297853"/>
            <a:ext cx="17781322" cy="1761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4"/>
              </a:lnSpc>
            </a:pPr>
            <a:r>
              <a:rPr lang="en-US" sz="4530" b="1" dirty="0" smtClean="0">
                <a:solidFill>
                  <a:srgbClr val="040302"/>
                </a:solidFill>
                <a:latin typeface="Halant Bold"/>
              </a:rPr>
              <a:t>Біоіндикація </a:t>
            </a:r>
            <a:r>
              <a:rPr lang="en-US" sz="4530" b="1" dirty="0" err="1" smtClean="0">
                <a:solidFill>
                  <a:srgbClr val="040302"/>
                </a:solidFill>
                <a:latin typeface="Halant Bold"/>
              </a:rPr>
              <a:t>шумового</a:t>
            </a:r>
            <a:r>
              <a:rPr lang="en-US" sz="4530" b="1" dirty="0" smtClean="0">
                <a:solidFill>
                  <a:srgbClr val="040302"/>
                </a:solidFill>
                <a:latin typeface="Halant Bold"/>
              </a:rPr>
              <a:t> </a:t>
            </a:r>
            <a:r>
              <a:rPr lang="en-US" sz="4530" b="1" dirty="0" err="1" smtClean="0">
                <a:solidFill>
                  <a:srgbClr val="040302"/>
                </a:solidFill>
                <a:latin typeface="Halant Bold"/>
              </a:rPr>
              <a:t>забруднення</a:t>
            </a:r>
            <a:r>
              <a:rPr lang="en-US" sz="4530" b="1" dirty="0" smtClean="0">
                <a:solidFill>
                  <a:srgbClr val="040302"/>
                </a:solidFill>
                <a:latin typeface="Halant Bold"/>
              </a:rPr>
              <a:t> </a:t>
            </a:r>
            <a:r>
              <a:rPr lang="en-US" sz="4530" b="1" dirty="0" err="1" smtClean="0">
                <a:solidFill>
                  <a:srgbClr val="040302"/>
                </a:solidFill>
                <a:latin typeface="Halant Bold"/>
              </a:rPr>
              <a:t>внаслідок</a:t>
            </a:r>
            <a:r>
              <a:rPr lang="en-US" sz="4530" b="1" dirty="0" smtClean="0">
                <a:solidFill>
                  <a:srgbClr val="040302"/>
                </a:solidFill>
                <a:latin typeface="Halant Bold"/>
              </a:rPr>
              <a:t> </a:t>
            </a:r>
            <a:r>
              <a:rPr lang="en-US" sz="4530" b="1" dirty="0" err="1" smtClean="0">
                <a:solidFill>
                  <a:srgbClr val="040302"/>
                </a:solidFill>
                <a:latin typeface="Halant Bold"/>
              </a:rPr>
              <a:t>війни</a:t>
            </a:r>
            <a:r>
              <a:rPr lang="en-US" sz="4530" b="1" dirty="0" smtClean="0">
                <a:solidFill>
                  <a:srgbClr val="040302"/>
                </a:solidFill>
                <a:latin typeface="Halant Bold"/>
              </a:rPr>
              <a:t> </a:t>
            </a:r>
            <a:endParaRPr lang="uk-UA" sz="4530" b="1" dirty="0" smtClean="0">
              <a:solidFill>
                <a:srgbClr val="040302"/>
              </a:solidFill>
              <a:latin typeface="Halant Bold"/>
            </a:endParaRPr>
          </a:p>
          <a:p>
            <a:pPr algn="ctr">
              <a:lnSpc>
                <a:spcPts val="4484"/>
              </a:lnSpc>
            </a:pPr>
            <a:r>
              <a:rPr lang="en-US" sz="4530" b="1" dirty="0" err="1" smtClean="0">
                <a:solidFill>
                  <a:srgbClr val="040302"/>
                </a:solidFill>
                <a:latin typeface="Halant Bold"/>
              </a:rPr>
              <a:t>за</a:t>
            </a:r>
            <a:r>
              <a:rPr lang="en-US" sz="4530" b="1" dirty="0" smtClean="0">
                <a:solidFill>
                  <a:srgbClr val="040302"/>
                </a:solidFill>
                <a:latin typeface="Halant Bold"/>
              </a:rPr>
              <a:t> </a:t>
            </a:r>
            <a:r>
              <a:rPr lang="en-US" sz="4530" b="1" dirty="0" err="1" smtClean="0">
                <a:solidFill>
                  <a:srgbClr val="040302"/>
                </a:solidFill>
                <a:latin typeface="Halant Bold"/>
              </a:rPr>
              <a:t>допомогою</a:t>
            </a:r>
            <a:r>
              <a:rPr lang="en-US" sz="4530" b="1" dirty="0" smtClean="0">
                <a:solidFill>
                  <a:srgbClr val="040302"/>
                </a:solidFill>
                <a:latin typeface="Halant Bold"/>
              </a:rPr>
              <a:t> </a:t>
            </a:r>
            <a:r>
              <a:rPr lang="en-US" sz="4530" b="1" dirty="0" err="1" smtClean="0">
                <a:solidFill>
                  <a:srgbClr val="040302"/>
                </a:solidFill>
                <a:latin typeface="Halant Bold"/>
              </a:rPr>
              <a:t>Gromphadorhina</a:t>
            </a:r>
            <a:r>
              <a:rPr lang="en-US" sz="4530" b="1" dirty="0" smtClean="0">
                <a:solidFill>
                  <a:srgbClr val="040302"/>
                </a:solidFill>
                <a:latin typeface="Halant Bold"/>
              </a:rPr>
              <a:t> </a:t>
            </a:r>
            <a:r>
              <a:rPr lang="en-US" sz="4530" b="1" dirty="0" err="1" smtClean="0">
                <a:solidFill>
                  <a:srgbClr val="040302"/>
                </a:solidFill>
                <a:latin typeface="Halant Bold"/>
              </a:rPr>
              <a:t>portentosa</a:t>
            </a:r>
            <a:endParaRPr lang="en-US" sz="4530" b="1" dirty="0" smtClean="0">
              <a:solidFill>
                <a:srgbClr val="040302"/>
              </a:solidFill>
              <a:latin typeface="Halant Bold"/>
            </a:endParaRPr>
          </a:p>
          <a:p>
            <a:pPr algn="ctr">
              <a:lnSpc>
                <a:spcPts val="4484"/>
              </a:lnSpc>
            </a:pPr>
            <a:r>
              <a:rPr lang="en-US" sz="4530" b="1" dirty="0" err="1" smtClean="0">
                <a:solidFill>
                  <a:srgbClr val="040302"/>
                </a:solidFill>
                <a:latin typeface="Halant Bold"/>
              </a:rPr>
              <a:t>Schaum</a:t>
            </a:r>
            <a:r>
              <a:rPr lang="en-US" sz="4530" b="1" dirty="0" smtClean="0">
                <a:solidFill>
                  <a:srgbClr val="040302"/>
                </a:solidFill>
                <a:latin typeface="Halant Bold"/>
              </a:rPr>
              <a:t>, 1853</a:t>
            </a:r>
            <a:endParaRPr lang="en-US" sz="4530" b="1" dirty="0">
              <a:solidFill>
                <a:srgbClr val="040302"/>
              </a:solidFill>
              <a:latin typeface="Halant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B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32653" y="-4000500"/>
            <a:ext cx="8525548" cy="18288000"/>
          </a:xfrm>
          <a:custGeom>
            <a:avLst/>
            <a:gdLst/>
            <a:ahLst/>
            <a:cxnLst/>
            <a:rect l="l" t="t" r="r" b="b"/>
            <a:pathLst>
              <a:path w="8525548" h="18288000">
                <a:moveTo>
                  <a:pt x="0" y="0"/>
                </a:moveTo>
                <a:lnTo>
                  <a:pt x="8525549" y="0"/>
                </a:lnTo>
                <a:lnTo>
                  <a:pt x="8525549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230" r="-57414" b="-1523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89123" y="-460613"/>
            <a:ext cx="15200795" cy="14998944"/>
          </a:xfrm>
          <a:custGeom>
            <a:avLst/>
            <a:gdLst/>
            <a:ahLst/>
            <a:cxnLst/>
            <a:rect l="l" t="t" r="r" b="b"/>
            <a:pathLst>
              <a:path w="15200795" h="14998944">
                <a:moveTo>
                  <a:pt x="0" y="0"/>
                </a:moveTo>
                <a:lnTo>
                  <a:pt x="15200796" y="0"/>
                </a:lnTo>
                <a:lnTo>
                  <a:pt x="15200796" y="14998944"/>
                </a:lnTo>
                <a:lnTo>
                  <a:pt x="0" y="149989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735" t="-54081" b="-14092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43125" y="5464855"/>
            <a:ext cx="8816913" cy="1574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5"/>
              </a:lnSpc>
              <a:spcBef>
                <a:spcPct val="0"/>
              </a:spcBef>
            </a:pPr>
            <a:r>
              <a:rPr lang="en-US" sz="9282">
                <a:solidFill>
                  <a:srgbClr val="000000"/>
                </a:solidFill>
                <a:latin typeface="Open Sans"/>
              </a:rPr>
              <a:t>Дякую за увагу!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3942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6442300"/>
            <a:ext cx="18605775" cy="3844700"/>
            <a:chOff x="0" y="0"/>
            <a:chExt cx="4900287" cy="10125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0287" cy="1012596"/>
            </a:xfrm>
            <a:custGeom>
              <a:avLst/>
              <a:gdLst/>
              <a:ahLst/>
              <a:cxnLst/>
              <a:rect l="l" t="t" r="r" b="b"/>
              <a:pathLst>
                <a:path w="4900287" h="1012596">
                  <a:moveTo>
                    <a:pt x="0" y="0"/>
                  </a:moveTo>
                  <a:lnTo>
                    <a:pt x="4900287" y="0"/>
                  </a:lnTo>
                  <a:lnTo>
                    <a:pt x="4900287" y="1012596"/>
                  </a:lnTo>
                  <a:lnTo>
                    <a:pt x="0" y="1012596"/>
                  </a:lnTo>
                  <a:close/>
                </a:path>
              </a:pathLst>
            </a:custGeom>
            <a:solidFill>
              <a:srgbClr val="C7C9C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00287" cy="10506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60613" y="4135715"/>
            <a:ext cx="5282793" cy="1944635"/>
            <a:chOff x="0" y="0"/>
            <a:chExt cx="1391353" cy="5121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91353" cy="512167"/>
            </a:xfrm>
            <a:custGeom>
              <a:avLst/>
              <a:gdLst/>
              <a:ahLst/>
              <a:cxnLst/>
              <a:rect l="l" t="t" r="r" b="b"/>
              <a:pathLst>
                <a:path w="1391353" h="512167">
                  <a:moveTo>
                    <a:pt x="74740" y="0"/>
                  </a:moveTo>
                  <a:lnTo>
                    <a:pt x="1316612" y="0"/>
                  </a:lnTo>
                  <a:cubicBezTo>
                    <a:pt x="1357890" y="0"/>
                    <a:pt x="1391353" y="33462"/>
                    <a:pt x="1391353" y="74740"/>
                  </a:cubicBezTo>
                  <a:lnTo>
                    <a:pt x="1391353" y="437427"/>
                  </a:lnTo>
                  <a:cubicBezTo>
                    <a:pt x="1391353" y="478705"/>
                    <a:pt x="1357890" y="512167"/>
                    <a:pt x="1316612" y="512167"/>
                  </a:cubicBezTo>
                  <a:lnTo>
                    <a:pt x="74740" y="512167"/>
                  </a:lnTo>
                  <a:cubicBezTo>
                    <a:pt x="33462" y="512167"/>
                    <a:pt x="0" y="478705"/>
                    <a:pt x="0" y="437427"/>
                  </a:cubicBezTo>
                  <a:lnTo>
                    <a:pt x="0" y="74740"/>
                  </a:lnTo>
                  <a:cubicBezTo>
                    <a:pt x="0" y="33462"/>
                    <a:pt x="33462" y="0"/>
                    <a:pt x="74740" y="0"/>
                  </a:cubicBezTo>
                  <a:close/>
                </a:path>
              </a:pathLst>
            </a:custGeom>
            <a:solidFill>
              <a:srgbClr val="88BB4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91353" cy="550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985010" y="257175"/>
            <a:ext cx="6302990" cy="2368521"/>
            <a:chOff x="0" y="0"/>
            <a:chExt cx="1660047" cy="6238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60047" cy="623808"/>
            </a:xfrm>
            <a:custGeom>
              <a:avLst/>
              <a:gdLst/>
              <a:ahLst/>
              <a:cxnLst/>
              <a:rect l="l" t="t" r="r" b="b"/>
              <a:pathLst>
                <a:path w="1660047" h="623808">
                  <a:moveTo>
                    <a:pt x="62643" y="0"/>
                  </a:moveTo>
                  <a:lnTo>
                    <a:pt x="1597404" y="0"/>
                  </a:lnTo>
                  <a:cubicBezTo>
                    <a:pt x="1614018" y="0"/>
                    <a:pt x="1629951" y="6600"/>
                    <a:pt x="1641699" y="18348"/>
                  </a:cubicBezTo>
                  <a:cubicBezTo>
                    <a:pt x="1653447" y="30096"/>
                    <a:pt x="1660047" y="46029"/>
                    <a:pt x="1660047" y="62643"/>
                  </a:cubicBezTo>
                  <a:lnTo>
                    <a:pt x="1660047" y="561165"/>
                  </a:lnTo>
                  <a:cubicBezTo>
                    <a:pt x="1660047" y="577779"/>
                    <a:pt x="1653447" y="593712"/>
                    <a:pt x="1641699" y="605460"/>
                  </a:cubicBezTo>
                  <a:cubicBezTo>
                    <a:pt x="1629951" y="617208"/>
                    <a:pt x="1614018" y="623808"/>
                    <a:pt x="1597404" y="623808"/>
                  </a:cubicBezTo>
                  <a:lnTo>
                    <a:pt x="62643" y="623808"/>
                  </a:lnTo>
                  <a:cubicBezTo>
                    <a:pt x="46029" y="623808"/>
                    <a:pt x="30096" y="617208"/>
                    <a:pt x="18348" y="605460"/>
                  </a:cubicBezTo>
                  <a:cubicBezTo>
                    <a:pt x="6600" y="593712"/>
                    <a:pt x="0" y="577779"/>
                    <a:pt x="0" y="561165"/>
                  </a:cubicBezTo>
                  <a:lnTo>
                    <a:pt x="0" y="62643"/>
                  </a:lnTo>
                  <a:cubicBezTo>
                    <a:pt x="0" y="46029"/>
                    <a:pt x="6600" y="30096"/>
                    <a:pt x="18348" y="18348"/>
                  </a:cubicBezTo>
                  <a:cubicBezTo>
                    <a:pt x="30096" y="6600"/>
                    <a:pt x="46029" y="0"/>
                    <a:pt x="62643" y="0"/>
                  </a:cubicBezTo>
                  <a:close/>
                </a:path>
              </a:pathLst>
            </a:custGeom>
            <a:solidFill>
              <a:srgbClr val="88BB4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660047" cy="661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83063" y="1917697"/>
            <a:ext cx="5654630" cy="2103718"/>
            <a:chOff x="0" y="0"/>
            <a:chExt cx="1489285" cy="5540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89285" cy="554066"/>
            </a:xfrm>
            <a:custGeom>
              <a:avLst/>
              <a:gdLst/>
              <a:ahLst/>
              <a:cxnLst/>
              <a:rect l="l" t="t" r="r" b="b"/>
              <a:pathLst>
                <a:path w="1489285" h="554066">
                  <a:moveTo>
                    <a:pt x="69826" y="0"/>
                  </a:moveTo>
                  <a:lnTo>
                    <a:pt x="1419460" y="0"/>
                  </a:lnTo>
                  <a:cubicBezTo>
                    <a:pt x="1437979" y="0"/>
                    <a:pt x="1455739" y="7357"/>
                    <a:pt x="1468834" y="20451"/>
                  </a:cubicBezTo>
                  <a:cubicBezTo>
                    <a:pt x="1481929" y="33546"/>
                    <a:pt x="1489285" y="51307"/>
                    <a:pt x="1489285" y="69826"/>
                  </a:cubicBezTo>
                  <a:lnTo>
                    <a:pt x="1489285" y="484240"/>
                  </a:lnTo>
                  <a:cubicBezTo>
                    <a:pt x="1489285" y="522804"/>
                    <a:pt x="1458023" y="554066"/>
                    <a:pt x="1419460" y="554066"/>
                  </a:cubicBezTo>
                  <a:lnTo>
                    <a:pt x="69826" y="554066"/>
                  </a:lnTo>
                  <a:cubicBezTo>
                    <a:pt x="51307" y="554066"/>
                    <a:pt x="33546" y="546709"/>
                    <a:pt x="20451" y="533614"/>
                  </a:cubicBezTo>
                  <a:cubicBezTo>
                    <a:pt x="7357" y="520519"/>
                    <a:pt x="0" y="502759"/>
                    <a:pt x="0" y="484240"/>
                  </a:cubicBezTo>
                  <a:lnTo>
                    <a:pt x="0" y="69826"/>
                  </a:lnTo>
                  <a:cubicBezTo>
                    <a:pt x="0" y="31262"/>
                    <a:pt x="31262" y="0"/>
                    <a:pt x="69826" y="0"/>
                  </a:cubicBezTo>
                  <a:close/>
                </a:path>
              </a:pathLst>
            </a:custGeom>
            <a:solidFill>
              <a:srgbClr val="88BB48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89285" cy="5921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422485" y="3364588"/>
            <a:ext cx="5713260" cy="2222705"/>
            <a:chOff x="0" y="0"/>
            <a:chExt cx="1504727" cy="5854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04727" cy="585404"/>
            </a:xfrm>
            <a:custGeom>
              <a:avLst/>
              <a:gdLst/>
              <a:ahLst/>
              <a:cxnLst/>
              <a:rect l="l" t="t" r="r" b="b"/>
              <a:pathLst>
                <a:path w="1504727" h="585404">
                  <a:moveTo>
                    <a:pt x="69109" y="0"/>
                  </a:moveTo>
                  <a:lnTo>
                    <a:pt x="1435618" y="0"/>
                  </a:lnTo>
                  <a:cubicBezTo>
                    <a:pt x="1473786" y="0"/>
                    <a:pt x="1504727" y="30941"/>
                    <a:pt x="1504727" y="69109"/>
                  </a:cubicBezTo>
                  <a:lnTo>
                    <a:pt x="1504727" y="516295"/>
                  </a:lnTo>
                  <a:cubicBezTo>
                    <a:pt x="1504727" y="554462"/>
                    <a:pt x="1473786" y="585404"/>
                    <a:pt x="1435618" y="585404"/>
                  </a:cubicBezTo>
                  <a:lnTo>
                    <a:pt x="69109" y="585404"/>
                  </a:lnTo>
                  <a:cubicBezTo>
                    <a:pt x="30941" y="585404"/>
                    <a:pt x="0" y="554462"/>
                    <a:pt x="0" y="516295"/>
                  </a:cubicBezTo>
                  <a:lnTo>
                    <a:pt x="0" y="69109"/>
                  </a:lnTo>
                  <a:cubicBezTo>
                    <a:pt x="0" y="30941"/>
                    <a:pt x="30941" y="0"/>
                    <a:pt x="69109" y="0"/>
                  </a:cubicBezTo>
                  <a:close/>
                </a:path>
              </a:pathLst>
            </a:custGeom>
            <a:solidFill>
              <a:srgbClr val="88BB48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504727" cy="623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1604" y="257175"/>
            <a:ext cx="6356420" cy="1543050"/>
            <a:chOff x="0" y="0"/>
            <a:chExt cx="1674119" cy="406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74119" cy="406400"/>
            </a:xfrm>
            <a:custGeom>
              <a:avLst/>
              <a:gdLst/>
              <a:ahLst/>
              <a:cxnLst/>
              <a:rect l="l" t="t" r="r" b="b"/>
              <a:pathLst>
                <a:path w="1674119" h="406400">
                  <a:moveTo>
                    <a:pt x="1470919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470919" y="406400"/>
                  </a:lnTo>
                  <a:lnTo>
                    <a:pt x="1674119" y="203200"/>
                  </a:lnTo>
                  <a:lnTo>
                    <a:pt x="1470919" y="0"/>
                  </a:lnTo>
                  <a:close/>
                </a:path>
              </a:pathLst>
            </a:custGeom>
            <a:solidFill>
              <a:srgbClr val="C7C9C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55981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60613" y="542940"/>
            <a:ext cx="897096" cy="1022332"/>
          </a:xfrm>
          <a:custGeom>
            <a:avLst/>
            <a:gdLst/>
            <a:ahLst/>
            <a:cxnLst/>
            <a:rect l="l" t="t" r="r" b="b"/>
            <a:pathLst>
              <a:path w="897096" h="1022332">
                <a:moveTo>
                  <a:pt x="0" y="0"/>
                </a:moveTo>
                <a:lnTo>
                  <a:pt x="897097" y="0"/>
                </a:lnTo>
                <a:lnTo>
                  <a:pt x="897097" y="1022332"/>
                </a:lnTo>
                <a:lnTo>
                  <a:pt x="0" y="1022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7432821" y="9433688"/>
            <a:ext cx="211467" cy="484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6"/>
              </a:lnSpc>
              <a:spcBef>
                <a:spcPct val="0"/>
              </a:spcBef>
            </a:pPr>
            <a:r>
              <a:rPr lang="en-US" sz="2911">
                <a:solidFill>
                  <a:srgbClr val="000000"/>
                </a:solidFill>
                <a:latin typeface="Open Sans"/>
              </a:rPr>
              <a:t>1</a:t>
            </a:r>
          </a:p>
        </p:txBody>
      </p:sp>
      <p:sp>
        <p:nvSpPr>
          <p:cNvPr id="23" name="Freeform 23"/>
          <p:cNvSpPr/>
          <p:nvPr/>
        </p:nvSpPr>
        <p:spPr>
          <a:xfrm rot="-3210762">
            <a:off x="16823946" y="9086439"/>
            <a:ext cx="1217750" cy="1226671"/>
          </a:xfrm>
          <a:custGeom>
            <a:avLst/>
            <a:gdLst/>
            <a:ahLst/>
            <a:cxnLst/>
            <a:rect l="l" t="t" r="r" b="b"/>
            <a:pathLst>
              <a:path w="1217750" h="1226671">
                <a:moveTo>
                  <a:pt x="0" y="0"/>
                </a:moveTo>
                <a:lnTo>
                  <a:pt x="1217750" y="0"/>
                </a:lnTo>
                <a:lnTo>
                  <a:pt x="1217750" y="1226671"/>
                </a:lnTo>
                <a:lnTo>
                  <a:pt x="0" y="1226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31604" y="6280039"/>
            <a:ext cx="17127696" cy="3478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43"/>
              </a:lnSpc>
            </a:pPr>
            <a:r>
              <a:rPr lang="en-US" sz="4745">
                <a:solidFill>
                  <a:srgbClr val="000000"/>
                </a:solidFill>
                <a:latin typeface="Roboto Bold"/>
              </a:rPr>
              <a:t>Мета:</a:t>
            </a:r>
          </a:p>
          <a:p>
            <a:pPr marL="649264" lvl="1" indent="-324632" algn="ctr">
              <a:lnSpc>
                <a:spcPts val="4210"/>
              </a:lnSpc>
              <a:buFont typeface="Arial"/>
              <a:buChar char="•"/>
            </a:pPr>
            <a:r>
              <a:rPr lang="en-US" sz="3007">
                <a:solidFill>
                  <a:srgbClr val="000000"/>
                </a:solidFill>
                <a:latin typeface="Roboto"/>
              </a:rPr>
              <a:t>з'ясувати особливості етологічних реакцій мадагаскарських тарганів (Gromphadorhina portentosa) на акустичні стимули, що імітують шумові ефекти від прольотів ракет та ударних дронів</a:t>
            </a:r>
          </a:p>
          <a:p>
            <a:pPr marL="649264" lvl="1" indent="-324632" algn="ctr">
              <a:lnSpc>
                <a:spcPts val="4210"/>
              </a:lnSpc>
              <a:buFont typeface="Arial"/>
              <a:buChar char="•"/>
            </a:pPr>
            <a:r>
              <a:rPr lang="en-US" sz="3007">
                <a:solidFill>
                  <a:srgbClr val="000000"/>
                </a:solidFill>
                <a:latin typeface="Roboto"/>
              </a:rPr>
              <a:t>оцінити можливості використання цих комах для ранньої детекції загроз в умовах війни.</a:t>
            </a:r>
          </a:p>
          <a:p>
            <a:pPr algn="ctr">
              <a:lnSpc>
                <a:spcPts val="4210"/>
              </a:lnSpc>
              <a:spcBef>
                <a:spcPct val="0"/>
              </a:spcBef>
            </a:pPr>
            <a:endParaRPr lang="en-US" sz="3007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35129" y="4225867"/>
            <a:ext cx="4758290" cy="1581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6"/>
              </a:lnSpc>
              <a:spcBef>
                <a:spcPct val="0"/>
              </a:spcBef>
            </a:pPr>
            <a:r>
              <a:rPr lang="en-US" sz="2254">
                <a:solidFill>
                  <a:srgbClr val="000000"/>
                </a:solidFill>
                <a:latin typeface="Open Sans Bold"/>
              </a:rPr>
              <a:t>Проаналізувати акустичні профілі шумів, що виникають при прольотах ракет і ударних дронів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077630" y="574040"/>
            <a:ext cx="6117750" cy="184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Open Sans Bold"/>
              </a:rPr>
              <a:t>Дослідити динаміку рухової активності, грумінгу та соціальних взаємодій 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Open Sans Bold"/>
              </a:rPr>
              <a:t>G. portentosa за впливу акустичних стимулів різної інтенсивності та спектрального складу.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583063" y="2122148"/>
            <a:ext cx="5654630" cy="165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Open Sans Bold"/>
              </a:rPr>
              <a:t>Визначити критичні параметри акустичних стимулів (інтенсивність, частотний діапазон), що викликають достовірні зміни етологічних показників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Open Sans Bold"/>
              </a:rPr>
              <a:t> G. portentosa.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99389" y="3672840"/>
            <a:ext cx="5959451" cy="1470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Open Sans Bold"/>
              </a:rPr>
              <a:t>Розробити рекомендації щодо конструювання автономних систем акустичної детекції загроз на основі етологічних реакцій тарганів.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57710" y="419115"/>
            <a:ext cx="4714706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Open Sans Bold"/>
              </a:rPr>
              <a:t>Завдання: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51560" y="1147972"/>
            <a:ext cx="5967460" cy="7705914"/>
          </a:xfrm>
          <a:custGeom>
            <a:avLst/>
            <a:gdLst/>
            <a:ahLst/>
            <a:cxnLst/>
            <a:rect l="l" t="t" r="r" b="b"/>
            <a:pathLst>
              <a:path w="5967460" h="7705914">
                <a:moveTo>
                  <a:pt x="0" y="0"/>
                </a:moveTo>
                <a:lnTo>
                  <a:pt x="5967460" y="0"/>
                </a:lnTo>
                <a:lnTo>
                  <a:pt x="5967460" y="7705914"/>
                </a:lnTo>
                <a:lnTo>
                  <a:pt x="0" y="7705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328" b="-77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76412" y="-663791"/>
            <a:ext cx="7753190" cy="7809990"/>
          </a:xfrm>
          <a:custGeom>
            <a:avLst/>
            <a:gdLst/>
            <a:ahLst/>
            <a:cxnLst/>
            <a:rect l="l" t="t" r="r" b="b"/>
            <a:pathLst>
              <a:path w="7753190" h="7809990">
                <a:moveTo>
                  <a:pt x="0" y="0"/>
                </a:moveTo>
                <a:lnTo>
                  <a:pt x="7753190" y="0"/>
                </a:lnTo>
                <a:lnTo>
                  <a:pt x="7753190" y="7809990"/>
                </a:lnTo>
                <a:lnTo>
                  <a:pt x="0" y="7809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96777" y="587110"/>
            <a:ext cx="8747223" cy="3781583"/>
            <a:chOff x="0" y="0"/>
            <a:chExt cx="2303795" cy="9959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3795" cy="995972"/>
            </a:xfrm>
            <a:custGeom>
              <a:avLst/>
              <a:gdLst/>
              <a:ahLst/>
              <a:cxnLst/>
              <a:rect l="l" t="t" r="r" b="b"/>
              <a:pathLst>
                <a:path w="2303795" h="995972">
                  <a:moveTo>
                    <a:pt x="0" y="0"/>
                  </a:moveTo>
                  <a:lnTo>
                    <a:pt x="2303795" y="0"/>
                  </a:lnTo>
                  <a:lnTo>
                    <a:pt x="2303795" y="995972"/>
                  </a:lnTo>
                  <a:lnTo>
                    <a:pt x="0" y="995972"/>
                  </a:lnTo>
                  <a:close/>
                </a:path>
              </a:pathLst>
            </a:custGeom>
            <a:solidFill>
              <a:srgbClr val="88BB4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03795" cy="1034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234085" y="4610240"/>
            <a:ext cx="7406588" cy="5509102"/>
            <a:chOff x="0" y="0"/>
            <a:chExt cx="1950706" cy="14509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50706" cy="1450957"/>
            </a:xfrm>
            <a:custGeom>
              <a:avLst/>
              <a:gdLst/>
              <a:ahLst/>
              <a:cxnLst/>
              <a:rect l="l" t="t" r="r" b="b"/>
              <a:pathLst>
                <a:path w="1950706" h="1450957">
                  <a:moveTo>
                    <a:pt x="53309" y="0"/>
                  </a:moveTo>
                  <a:lnTo>
                    <a:pt x="1897397" y="0"/>
                  </a:lnTo>
                  <a:cubicBezTo>
                    <a:pt x="1926839" y="0"/>
                    <a:pt x="1950706" y="23867"/>
                    <a:pt x="1950706" y="53309"/>
                  </a:cubicBezTo>
                  <a:lnTo>
                    <a:pt x="1950706" y="1397648"/>
                  </a:lnTo>
                  <a:cubicBezTo>
                    <a:pt x="1950706" y="1427090"/>
                    <a:pt x="1926839" y="1450957"/>
                    <a:pt x="1897397" y="1450957"/>
                  </a:cubicBezTo>
                  <a:lnTo>
                    <a:pt x="53309" y="1450957"/>
                  </a:lnTo>
                  <a:cubicBezTo>
                    <a:pt x="23867" y="1450957"/>
                    <a:pt x="0" y="1427090"/>
                    <a:pt x="0" y="1397648"/>
                  </a:cubicBezTo>
                  <a:lnTo>
                    <a:pt x="0" y="53309"/>
                  </a:lnTo>
                  <a:cubicBezTo>
                    <a:pt x="0" y="23867"/>
                    <a:pt x="23867" y="0"/>
                    <a:pt x="53309" y="0"/>
                  </a:cubicBezTo>
                  <a:close/>
                </a:path>
              </a:pathLst>
            </a:custGeom>
            <a:solidFill>
              <a:srgbClr val="88BB4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950706" cy="14890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576359" y="7146199"/>
            <a:ext cx="3247647" cy="2677928"/>
          </a:xfrm>
          <a:custGeom>
            <a:avLst/>
            <a:gdLst/>
            <a:ahLst/>
            <a:cxnLst/>
            <a:rect l="l" t="t" r="r" b="b"/>
            <a:pathLst>
              <a:path w="3247647" h="2677928">
                <a:moveTo>
                  <a:pt x="0" y="0"/>
                </a:moveTo>
                <a:lnTo>
                  <a:pt x="3247647" y="0"/>
                </a:lnTo>
                <a:lnTo>
                  <a:pt x="3247647" y="2677928"/>
                </a:lnTo>
                <a:lnTo>
                  <a:pt x="0" y="267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32" r="-91701" b="-5334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501667" y="587110"/>
            <a:ext cx="1992226" cy="2165463"/>
          </a:xfrm>
          <a:custGeom>
            <a:avLst/>
            <a:gdLst/>
            <a:ahLst/>
            <a:cxnLst/>
            <a:rect l="l" t="t" r="r" b="b"/>
            <a:pathLst>
              <a:path w="1992226" h="2165463">
                <a:moveTo>
                  <a:pt x="0" y="0"/>
                </a:moveTo>
                <a:lnTo>
                  <a:pt x="1992226" y="0"/>
                </a:lnTo>
                <a:lnTo>
                  <a:pt x="1992226" y="2165463"/>
                </a:lnTo>
                <a:lnTo>
                  <a:pt x="0" y="21654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43239" y="501385"/>
            <a:ext cx="8747223" cy="3735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40302"/>
                </a:solidFill>
                <a:latin typeface="Open Sans Bold"/>
              </a:rPr>
              <a:t>Наукова новизна роботи:</a:t>
            </a:r>
          </a:p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40302"/>
                </a:solidFill>
                <a:latin typeface="Open Sans Bold"/>
              </a:rPr>
              <a:t> Вперше показано можливість використання тарганів як чутливих біоіндикаторів для ранньої детекції специфічних акустичних загроз в умовах війни.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16850" y="4778211"/>
            <a:ext cx="6574112" cy="4853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8"/>
              </a:lnSpc>
            </a:pPr>
            <a:r>
              <a:rPr lang="en-US" sz="3220" dirty="0" err="1">
                <a:solidFill>
                  <a:srgbClr val="040302"/>
                </a:solidFill>
                <a:latin typeface="Open Sans Bold"/>
              </a:rPr>
              <a:t>Практичне</a:t>
            </a:r>
            <a:r>
              <a:rPr lang="en-US" sz="3220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3220" dirty="0" err="1">
                <a:solidFill>
                  <a:srgbClr val="040302"/>
                </a:solidFill>
                <a:latin typeface="Open Sans Bold"/>
              </a:rPr>
              <a:t>значення</a:t>
            </a:r>
            <a:r>
              <a:rPr lang="en-US" sz="3220" dirty="0">
                <a:solidFill>
                  <a:srgbClr val="040302"/>
                </a:solidFill>
                <a:latin typeface="Open Sans Bold"/>
              </a:rPr>
              <a:t>  </a:t>
            </a:r>
            <a:r>
              <a:rPr lang="en-US" sz="3220" dirty="0" err="1">
                <a:solidFill>
                  <a:srgbClr val="040302"/>
                </a:solidFill>
                <a:latin typeface="Open Sans Bold"/>
              </a:rPr>
              <a:t>роботи</a:t>
            </a:r>
            <a:r>
              <a:rPr lang="en-US" sz="3220" dirty="0">
                <a:solidFill>
                  <a:srgbClr val="040302"/>
                </a:solidFill>
                <a:latin typeface="Open Sans Bold"/>
              </a:rPr>
              <a:t>:</a:t>
            </a:r>
          </a:p>
          <a:p>
            <a:pPr algn="ctr">
              <a:lnSpc>
                <a:spcPts val="3099"/>
              </a:lnSpc>
            </a:pP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визначається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можливістю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створення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на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основі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тарганів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автономних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систем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моніторингу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шумового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забруднення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і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попередження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про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загрози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з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повітря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,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які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можуть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функціонувати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в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умовах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відсутності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електропостачання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та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доступу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до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інтернету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. </a:t>
            </a:r>
          </a:p>
          <a:p>
            <a:pPr algn="ctr">
              <a:lnSpc>
                <a:spcPts val="3099"/>
              </a:lnSpc>
              <a:spcBef>
                <a:spcPct val="0"/>
              </a:spcBef>
            </a:pP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Такі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системи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дозволять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суттєво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підвищити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ефективність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цивільної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оборони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та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зменшити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ризики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для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населення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під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час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 </a:t>
            </a:r>
            <a:r>
              <a:rPr lang="en-US" sz="2213" dirty="0" err="1">
                <a:solidFill>
                  <a:srgbClr val="040302"/>
                </a:solidFill>
                <a:latin typeface="Open Sans Bold"/>
              </a:rPr>
              <a:t>війни</a:t>
            </a:r>
            <a:r>
              <a:rPr lang="en-US" sz="2213" dirty="0">
                <a:solidFill>
                  <a:srgbClr val="040302"/>
                </a:solidFill>
                <a:latin typeface="Open Sans Bold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259300" y="9492290"/>
            <a:ext cx="211467" cy="484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6"/>
              </a:lnSpc>
              <a:spcBef>
                <a:spcPct val="0"/>
              </a:spcBef>
            </a:pPr>
            <a:r>
              <a:rPr lang="en-US" sz="2911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15" name="Freeform 15"/>
          <p:cNvSpPr/>
          <p:nvPr/>
        </p:nvSpPr>
        <p:spPr>
          <a:xfrm rot="-3210762">
            <a:off x="16650425" y="9145041"/>
            <a:ext cx="1217750" cy="1226671"/>
          </a:xfrm>
          <a:custGeom>
            <a:avLst/>
            <a:gdLst/>
            <a:ahLst/>
            <a:cxnLst/>
            <a:rect l="l" t="t" r="r" b="b"/>
            <a:pathLst>
              <a:path w="1217750" h="1226671">
                <a:moveTo>
                  <a:pt x="0" y="0"/>
                </a:moveTo>
                <a:lnTo>
                  <a:pt x="1217750" y="0"/>
                </a:lnTo>
                <a:lnTo>
                  <a:pt x="1217750" y="1226671"/>
                </a:lnTo>
                <a:lnTo>
                  <a:pt x="0" y="12266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B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18121" y="3744713"/>
            <a:ext cx="12926162" cy="3450835"/>
          </a:xfrm>
          <a:custGeom>
            <a:avLst/>
            <a:gdLst/>
            <a:ahLst/>
            <a:cxnLst/>
            <a:rect l="l" t="t" r="r" b="b"/>
            <a:pathLst>
              <a:path w="12926162" h="3450835">
                <a:moveTo>
                  <a:pt x="0" y="0"/>
                </a:moveTo>
                <a:lnTo>
                  <a:pt x="12926162" y="0"/>
                </a:lnTo>
                <a:lnTo>
                  <a:pt x="12926162" y="3450836"/>
                </a:lnTo>
                <a:lnTo>
                  <a:pt x="0" y="34508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781" b="-58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54200" y="7655047"/>
            <a:ext cx="2415715" cy="2391161"/>
          </a:xfrm>
          <a:custGeom>
            <a:avLst/>
            <a:gdLst/>
            <a:ahLst/>
            <a:cxnLst/>
            <a:rect l="l" t="t" r="r" b="b"/>
            <a:pathLst>
              <a:path w="2415715" h="2391161">
                <a:moveTo>
                  <a:pt x="0" y="0"/>
                </a:moveTo>
                <a:lnTo>
                  <a:pt x="2415716" y="0"/>
                </a:lnTo>
                <a:lnTo>
                  <a:pt x="2415716" y="2391161"/>
                </a:lnTo>
                <a:lnTo>
                  <a:pt x="0" y="23911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28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3555" y="7655047"/>
            <a:ext cx="4449585" cy="2321979"/>
          </a:xfrm>
          <a:custGeom>
            <a:avLst/>
            <a:gdLst/>
            <a:ahLst/>
            <a:cxnLst/>
            <a:rect l="l" t="t" r="r" b="b"/>
            <a:pathLst>
              <a:path w="4449585" h="2321979">
                <a:moveTo>
                  <a:pt x="0" y="0"/>
                </a:moveTo>
                <a:lnTo>
                  <a:pt x="4449584" y="0"/>
                </a:lnTo>
                <a:lnTo>
                  <a:pt x="4449584" y="2321979"/>
                </a:lnTo>
                <a:lnTo>
                  <a:pt x="0" y="23219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413" t="-25204" r="-13528" b="-3528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45844" y="7655047"/>
            <a:ext cx="4269930" cy="2391161"/>
          </a:xfrm>
          <a:custGeom>
            <a:avLst/>
            <a:gdLst/>
            <a:ahLst/>
            <a:cxnLst/>
            <a:rect l="l" t="t" r="r" b="b"/>
            <a:pathLst>
              <a:path w="4269930" h="2391161">
                <a:moveTo>
                  <a:pt x="0" y="0"/>
                </a:moveTo>
                <a:lnTo>
                  <a:pt x="4269931" y="0"/>
                </a:lnTo>
                <a:lnTo>
                  <a:pt x="4269931" y="2391161"/>
                </a:lnTo>
                <a:lnTo>
                  <a:pt x="0" y="2391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259300" y="9359286"/>
            <a:ext cx="211467" cy="484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6"/>
              </a:lnSpc>
              <a:spcBef>
                <a:spcPct val="0"/>
              </a:spcBef>
            </a:pPr>
            <a:r>
              <a:rPr lang="en-US" sz="2911">
                <a:solidFill>
                  <a:srgbClr val="000000"/>
                </a:solidFill>
                <a:latin typeface="Open Sans"/>
              </a:rPr>
              <a:t>3</a:t>
            </a:r>
          </a:p>
        </p:txBody>
      </p:sp>
      <p:sp>
        <p:nvSpPr>
          <p:cNvPr id="7" name="Freeform 7"/>
          <p:cNvSpPr/>
          <p:nvPr/>
        </p:nvSpPr>
        <p:spPr>
          <a:xfrm rot="-3210762">
            <a:off x="16650425" y="9012037"/>
            <a:ext cx="1217750" cy="1226671"/>
          </a:xfrm>
          <a:custGeom>
            <a:avLst/>
            <a:gdLst/>
            <a:ahLst/>
            <a:cxnLst/>
            <a:rect l="l" t="t" r="r" b="b"/>
            <a:pathLst>
              <a:path w="1217750" h="1226671">
                <a:moveTo>
                  <a:pt x="0" y="0"/>
                </a:moveTo>
                <a:lnTo>
                  <a:pt x="1217750" y="0"/>
                </a:lnTo>
                <a:lnTo>
                  <a:pt x="1217750" y="1226671"/>
                </a:lnTo>
                <a:lnTo>
                  <a:pt x="0" y="12266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35700" y="-250310"/>
            <a:ext cx="2247201" cy="3995024"/>
          </a:xfrm>
          <a:custGeom>
            <a:avLst/>
            <a:gdLst/>
            <a:ahLst/>
            <a:cxnLst/>
            <a:rect l="l" t="t" r="r" b="b"/>
            <a:pathLst>
              <a:path w="2247201" h="3995024">
                <a:moveTo>
                  <a:pt x="0" y="0"/>
                </a:moveTo>
                <a:lnTo>
                  <a:pt x="2247200" y="0"/>
                </a:lnTo>
                <a:lnTo>
                  <a:pt x="2247200" y="3995023"/>
                </a:lnTo>
                <a:lnTo>
                  <a:pt x="0" y="39950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33555" y="204151"/>
            <a:ext cx="14636361" cy="2471949"/>
            <a:chOff x="0" y="0"/>
            <a:chExt cx="3854844" cy="6510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54844" cy="651048"/>
            </a:xfrm>
            <a:custGeom>
              <a:avLst/>
              <a:gdLst/>
              <a:ahLst/>
              <a:cxnLst/>
              <a:rect l="l" t="t" r="r" b="b"/>
              <a:pathLst>
                <a:path w="3854844" h="651048">
                  <a:moveTo>
                    <a:pt x="0" y="0"/>
                  </a:moveTo>
                  <a:lnTo>
                    <a:pt x="3854844" y="0"/>
                  </a:lnTo>
                  <a:lnTo>
                    <a:pt x="3854844" y="651048"/>
                  </a:lnTo>
                  <a:lnTo>
                    <a:pt x="0" y="651048"/>
                  </a:lnTo>
                  <a:close/>
                </a:path>
              </a:pathLst>
            </a:custGeom>
            <a:solidFill>
              <a:srgbClr val="C6864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854844" cy="689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33555" y="555354"/>
            <a:ext cx="14405687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Roboto"/>
              </a:rPr>
              <a:t>Приблизна таблиця залежності рівня шуму від відстані до ракети або ударного дрона Shahed-136 з посиланнями на наукові джерела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B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569" y="235814"/>
            <a:ext cx="5882314" cy="9815373"/>
          </a:xfrm>
          <a:custGeom>
            <a:avLst/>
            <a:gdLst/>
            <a:ahLst/>
            <a:cxnLst/>
            <a:rect l="l" t="t" r="r" b="b"/>
            <a:pathLst>
              <a:path w="5882314" h="9815373">
                <a:moveTo>
                  <a:pt x="0" y="0"/>
                </a:moveTo>
                <a:lnTo>
                  <a:pt x="5882314" y="0"/>
                </a:lnTo>
                <a:lnTo>
                  <a:pt x="5882314" y="9815372"/>
                </a:lnTo>
                <a:lnTo>
                  <a:pt x="0" y="9815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769"/>
            </a:stretch>
          </a:blipFill>
        </p:spPr>
      </p:sp>
      <p:sp>
        <p:nvSpPr>
          <p:cNvPr id="3" name="Freeform 3"/>
          <p:cNvSpPr/>
          <p:nvPr/>
        </p:nvSpPr>
        <p:spPr>
          <a:xfrm rot="-3210762">
            <a:off x="16489221" y="8825892"/>
            <a:ext cx="1496163" cy="1507123"/>
          </a:xfrm>
          <a:custGeom>
            <a:avLst/>
            <a:gdLst/>
            <a:ahLst/>
            <a:cxnLst/>
            <a:rect l="l" t="t" r="r" b="b"/>
            <a:pathLst>
              <a:path w="1496163" h="1507123">
                <a:moveTo>
                  <a:pt x="0" y="0"/>
                </a:moveTo>
                <a:lnTo>
                  <a:pt x="1496163" y="0"/>
                </a:lnTo>
                <a:lnTo>
                  <a:pt x="1496163" y="1507124"/>
                </a:lnTo>
                <a:lnTo>
                  <a:pt x="0" y="15071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284436">
            <a:off x="13320151" y="7654911"/>
            <a:ext cx="1911763" cy="2078004"/>
          </a:xfrm>
          <a:custGeom>
            <a:avLst/>
            <a:gdLst/>
            <a:ahLst/>
            <a:cxnLst/>
            <a:rect l="l" t="t" r="r" b="b"/>
            <a:pathLst>
              <a:path w="1911763" h="2078004">
                <a:moveTo>
                  <a:pt x="0" y="0"/>
                </a:moveTo>
                <a:lnTo>
                  <a:pt x="1911764" y="0"/>
                </a:lnTo>
                <a:lnTo>
                  <a:pt x="1911764" y="2078004"/>
                </a:lnTo>
                <a:lnTo>
                  <a:pt x="0" y="2078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651449">
            <a:off x="10258157" y="-514618"/>
            <a:ext cx="2005016" cy="2179365"/>
          </a:xfrm>
          <a:custGeom>
            <a:avLst/>
            <a:gdLst/>
            <a:ahLst/>
            <a:cxnLst/>
            <a:rect l="l" t="t" r="r" b="b"/>
            <a:pathLst>
              <a:path w="2005016" h="2179365">
                <a:moveTo>
                  <a:pt x="0" y="0"/>
                </a:moveTo>
                <a:lnTo>
                  <a:pt x="2005016" y="0"/>
                </a:lnTo>
                <a:lnTo>
                  <a:pt x="2005016" y="2179366"/>
                </a:lnTo>
                <a:lnTo>
                  <a:pt x="0" y="21793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29136" y="1313842"/>
            <a:ext cx="8757469" cy="6738090"/>
          </a:xfrm>
          <a:custGeom>
            <a:avLst/>
            <a:gdLst/>
            <a:ahLst/>
            <a:cxnLst/>
            <a:rect l="l" t="t" r="r" b="b"/>
            <a:pathLst>
              <a:path w="8757469" h="6738090">
                <a:moveTo>
                  <a:pt x="0" y="0"/>
                </a:moveTo>
                <a:lnTo>
                  <a:pt x="8757469" y="0"/>
                </a:lnTo>
                <a:lnTo>
                  <a:pt x="8757469" y="6738089"/>
                </a:lnTo>
                <a:lnTo>
                  <a:pt x="0" y="6738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7161" r="-25296" b="-14974"/>
            </a:stretch>
          </a:blipFill>
        </p:spPr>
      </p:sp>
      <p:sp>
        <p:nvSpPr>
          <p:cNvPr id="7" name="Freeform 7"/>
          <p:cNvSpPr/>
          <p:nvPr/>
        </p:nvSpPr>
        <p:spPr>
          <a:xfrm rot="2531067">
            <a:off x="7439874" y="8590394"/>
            <a:ext cx="1228946" cy="1335811"/>
          </a:xfrm>
          <a:custGeom>
            <a:avLst/>
            <a:gdLst/>
            <a:ahLst/>
            <a:cxnLst/>
            <a:rect l="l" t="t" r="r" b="b"/>
            <a:pathLst>
              <a:path w="1228946" h="1335811">
                <a:moveTo>
                  <a:pt x="0" y="0"/>
                </a:moveTo>
                <a:lnTo>
                  <a:pt x="1228946" y="0"/>
                </a:lnTo>
                <a:lnTo>
                  <a:pt x="1228946" y="1335812"/>
                </a:lnTo>
                <a:lnTo>
                  <a:pt x="0" y="1335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926238">
            <a:off x="16482686" y="3743253"/>
            <a:ext cx="1988223" cy="2161112"/>
          </a:xfrm>
          <a:custGeom>
            <a:avLst/>
            <a:gdLst/>
            <a:ahLst/>
            <a:cxnLst/>
            <a:rect l="l" t="t" r="r" b="b"/>
            <a:pathLst>
              <a:path w="1988223" h="2161112">
                <a:moveTo>
                  <a:pt x="0" y="0"/>
                </a:moveTo>
                <a:lnTo>
                  <a:pt x="1988222" y="0"/>
                </a:lnTo>
                <a:lnTo>
                  <a:pt x="1988222" y="2161112"/>
                </a:lnTo>
                <a:lnTo>
                  <a:pt x="0" y="21611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B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617295" cy="6156394"/>
          </a:xfrm>
          <a:custGeom>
            <a:avLst/>
            <a:gdLst/>
            <a:ahLst/>
            <a:cxnLst/>
            <a:rect l="l" t="t" r="r" b="b"/>
            <a:pathLst>
              <a:path w="4617295" h="6156394">
                <a:moveTo>
                  <a:pt x="0" y="0"/>
                </a:moveTo>
                <a:lnTo>
                  <a:pt x="4617295" y="0"/>
                </a:lnTo>
                <a:lnTo>
                  <a:pt x="4617295" y="6156394"/>
                </a:lnTo>
                <a:lnTo>
                  <a:pt x="0" y="61563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67119" y="5399389"/>
            <a:ext cx="3506193" cy="4879641"/>
          </a:xfrm>
          <a:custGeom>
            <a:avLst/>
            <a:gdLst/>
            <a:ahLst/>
            <a:cxnLst/>
            <a:rect l="l" t="t" r="r" b="b"/>
            <a:pathLst>
              <a:path w="3506193" h="4879641">
                <a:moveTo>
                  <a:pt x="0" y="0"/>
                </a:moveTo>
                <a:lnTo>
                  <a:pt x="3506192" y="0"/>
                </a:lnTo>
                <a:lnTo>
                  <a:pt x="3506192" y="4879641"/>
                </a:lnTo>
                <a:lnTo>
                  <a:pt x="0" y="48796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96980" y="206672"/>
            <a:ext cx="2442103" cy="2430014"/>
          </a:xfrm>
          <a:custGeom>
            <a:avLst/>
            <a:gdLst/>
            <a:ahLst/>
            <a:cxnLst/>
            <a:rect l="l" t="t" r="r" b="b"/>
            <a:pathLst>
              <a:path w="2442103" h="2430014">
                <a:moveTo>
                  <a:pt x="0" y="0"/>
                </a:moveTo>
                <a:lnTo>
                  <a:pt x="2442103" y="0"/>
                </a:lnTo>
                <a:lnTo>
                  <a:pt x="2442103" y="2430014"/>
                </a:lnTo>
                <a:lnTo>
                  <a:pt x="0" y="243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125" t="-9523" r="-11226" b="-1444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872796" y="101897"/>
            <a:ext cx="11041019" cy="1748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2"/>
              </a:lnSpc>
              <a:spcBef>
                <a:spcPct val="0"/>
              </a:spcBef>
            </a:pPr>
            <a:r>
              <a:rPr lang="en-US" sz="5023">
                <a:solidFill>
                  <a:srgbClr val="000000"/>
                </a:solidFill>
                <a:latin typeface="Open Sans Bold"/>
              </a:rPr>
              <a:t>Матеріали та методи дослідження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72796" y="2546346"/>
            <a:ext cx="9724184" cy="192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  <a:spcBef>
                <a:spcPct val="0"/>
              </a:spcBef>
            </a:pPr>
            <a:r>
              <a:rPr lang="en-US" sz="2770">
                <a:solidFill>
                  <a:srgbClr val="000000"/>
                </a:solidFill>
                <a:latin typeface="Open Sans"/>
              </a:rPr>
              <a:t>40 дорослих особин G. portentosa (4 групи по 10 тарганів) з лабораторної культури.Групи утримувались в ідентичних пластикових контейнерах (40х30х20 см) з кокосовим субстратом, притулками з картону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5084614"/>
            <a:ext cx="8751115" cy="1967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"/>
              </a:rPr>
              <a:t>Шумове навантаження створювали за допомогою аудіоколонок JBL 100, розташованих на відстані 20 см від контейнера, де рівень шуму контролювали шумоміром DE-3351.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30815" y="7587636"/>
            <a:ext cx="7764086" cy="2462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"/>
              </a:rPr>
              <a:t>Групи піддавали впливу білого шуму з рівнями 50, 70 і 90 дБ, ще одна група була контрольною (шум 30-40 дБ). Тривалість щоденної дії шуму - 4 години з 11:00 до 15:00.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10567" y="-904840"/>
            <a:ext cx="1062744" cy="5303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68"/>
              </a:lnSpc>
              <a:spcBef>
                <a:spcPct val="0"/>
              </a:spcBef>
            </a:pPr>
            <a:r>
              <a:rPr lang="en-US" sz="31406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887261" y="1674824"/>
            <a:ext cx="1062744" cy="5303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68"/>
              </a:lnSpc>
              <a:spcBef>
                <a:spcPct val="0"/>
              </a:spcBef>
            </a:pPr>
            <a:r>
              <a:rPr lang="en-US" sz="31406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72796" y="4298609"/>
            <a:ext cx="1062744" cy="5303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68"/>
              </a:lnSpc>
              <a:spcBef>
                <a:spcPct val="0"/>
              </a:spcBef>
            </a:pPr>
            <a:r>
              <a:rPr lang="en-US" sz="31406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447447" y="9435635"/>
            <a:ext cx="211467" cy="484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6"/>
              </a:lnSpc>
              <a:spcBef>
                <a:spcPct val="0"/>
              </a:spcBef>
            </a:pPr>
            <a:r>
              <a:rPr lang="en-US" sz="2911">
                <a:solidFill>
                  <a:srgbClr val="000000"/>
                </a:solidFill>
                <a:latin typeface="Open Sans"/>
              </a:rPr>
              <a:t>4</a:t>
            </a:r>
          </a:p>
        </p:txBody>
      </p:sp>
      <p:sp>
        <p:nvSpPr>
          <p:cNvPr id="13" name="Freeform 13"/>
          <p:cNvSpPr/>
          <p:nvPr/>
        </p:nvSpPr>
        <p:spPr>
          <a:xfrm rot="-3210762">
            <a:off x="16838572" y="9088386"/>
            <a:ext cx="1217750" cy="1226671"/>
          </a:xfrm>
          <a:custGeom>
            <a:avLst/>
            <a:gdLst/>
            <a:ahLst/>
            <a:cxnLst/>
            <a:rect l="l" t="t" r="r" b="b"/>
            <a:pathLst>
              <a:path w="1217750" h="1226671">
                <a:moveTo>
                  <a:pt x="0" y="0"/>
                </a:moveTo>
                <a:lnTo>
                  <a:pt x="1217750" y="0"/>
                </a:lnTo>
                <a:lnTo>
                  <a:pt x="1217750" y="1226671"/>
                </a:lnTo>
                <a:lnTo>
                  <a:pt x="0" y="12266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B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1041" y="3174109"/>
            <a:ext cx="21929594" cy="8372188"/>
            <a:chOff x="0" y="0"/>
            <a:chExt cx="5775696" cy="22050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75696" cy="2205021"/>
            </a:xfrm>
            <a:custGeom>
              <a:avLst/>
              <a:gdLst/>
              <a:ahLst/>
              <a:cxnLst/>
              <a:rect l="l" t="t" r="r" b="b"/>
              <a:pathLst>
                <a:path w="5775696" h="2205021">
                  <a:moveTo>
                    <a:pt x="0" y="0"/>
                  </a:moveTo>
                  <a:lnTo>
                    <a:pt x="5775696" y="0"/>
                  </a:lnTo>
                  <a:lnTo>
                    <a:pt x="5775696" y="2205021"/>
                  </a:lnTo>
                  <a:lnTo>
                    <a:pt x="0" y="2205021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775696" cy="2243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25541" y="5648377"/>
            <a:ext cx="10979611" cy="3596217"/>
          </a:xfrm>
          <a:custGeom>
            <a:avLst/>
            <a:gdLst/>
            <a:ahLst/>
            <a:cxnLst/>
            <a:rect l="l" t="t" r="r" b="b"/>
            <a:pathLst>
              <a:path w="10979611" h="3596217">
                <a:moveTo>
                  <a:pt x="0" y="0"/>
                </a:moveTo>
                <a:lnTo>
                  <a:pt x="10979611" y="0"/>
                </a:lnTo>
                <a:lnTo>
                  <a:pt x="10979611" y="3596217"/>
                </a:lnTo>
                <a:lnTo>
                  <a:pt x="0" y="35962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79" t="-43730" r="-12381" b="-3261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58480" y="3174109"/>
            <a:ext cx="5329520" cy="7112891"/>
          </a:xfrm>
          <a:custGeom>
            <a:avLst/>
            <a:gdLst/>
            <a:ahLst/>
            <a:cxnLst/>
            <a:rect l="l" t="t" r="r" b="b"/>
            <a:pathLst>
              <a:path w="5329520" h="7112891">
                <a:moveTo>
                  <a:pt x="0" y="0"/>
                </a:moveTo>
                <a:lnTo>
                  <a:pt x="5329520" y="0"/>
                </a:lnTo>
                <a:lnTo>
                  <a:pt x="5329520" y="7112891"/>
                </a:lnTo>
                <a:lnTo>
                  <a:pt x="0" y="71128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8" r="-4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99893" y="1669431"/>
            <a:ext cx="1745497" cy="1209299"/>
          </a:xfrm>
          <a:custGeom>
            <a:avLst/>
            <a:gdLst/>
            <a:ahLst/>
            <a:cxnLst/>
            <a:rect l="l" t="t" r="r" b="b"/>
            <a:pathLst>
              <a:path w="1745497" h="1209299">
                <a:moveTo>
                  <a:pt x="0" y="0"/>
                </a:moveTo>
                <a:lnTo>
                  <a:pt x="1745497" y="0"/>
                </a:lnTo>
                <a:lnTo>
                  <a:pt x="1745497" y="1209298"/>
                </a:lnTo>
                <a:lnTo>
                  <a:pt x="0" y="12092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00077">
            <a:off x="146960" y="284071"/>
            <a:ext cx="2668072" cy="2687618"/>
          </a:xfrm>
          <a:custGeom>
            <a:avLst/>
            <a:gdLst/>
            <a:ahLst/>
            <a:cxnLst/>
            <a:rect l="l" t="t" r="r" b="b"/>
            <a:pathLst>
              <a:path w="2668072" h="2687618">
                <a:moveTo>
                  <a:pt x="0" y="0"/>
                </a:moveTo>
                <a:lnTo>
                  <a:pt x="2668072" y="0"/>
                </a:lnTo>
                <a:lnTo>
                  <a:pt x="2668072" y="2687618"/>
                </a:lnTo>
                <a:lnTo>
                  <a:pt x="0" y="2687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2046875" y="4346663"/>
            <a:ext cx="4430119" cy="2603429"/>
            <a:chOff x="0" y="0"/>
            <a:chExt cx="1138728" cy="6691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38740" cy="669191"/>
            </a:xfrm>
            <a:custGeom>
              <a:avLst/>
              <a:gdLst/>
              <a:ahLst/>
              <a:cxnLst/>
              <a:rect l="l" t="t" r="r" b="b"/>
              <a:pathLst>
                <a:path w="1138740" h="669191">
                  <a:moveTo>
                    <a:pt x="850747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53000"/>
                  </a:cubicBezTo>
                  <a:cubicBezTo>
                    <a:pt x="0" y="344160"/>
                    <a:pt x="66279" y="439301"/>
                    <a:pt x="162037" y="483442"/>
                  </a:cubicBezTo>
                  <a:lnTo>
                    <a:pt x="162037" y="669191"/>
                  </a:lnTo>
                  <a:lnTo>
                    <a:pt x="353844" y="509724"/>
                  </a:lnTo>
                  <a:lnTo>
                    <a:pt x="850747" y="509724"/>
                  </a:lnTo>
                  <a:cubicBezTo>
                    <a:pt x="1012291" y="509724"/>
                    <a:pt x="1138728" y="386211"/>
                    <a:pt x="1138728" y="252997"/>
                  </a:cubicBezTo>
                  <a:cubicBezTo>
                    <a:pt x="1138740" y="123512"/>
                    <a:pt x="1012291" y="0"/>
                    <a:pt x="850747" y="0"/>
                  </a:cubicBezTo>
                  <a:close/>
                </a:path>
              </a:pathLst>
            </a:custGeom>
            <a:solidFill>
              <a:srgbClr val="88BB4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138728" cy="478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92559" y="234155"/>
            <a:ext cx="15964720" cy="2644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1"/>
              </a:lnSpc>
              <a:spcBef>
                <a:spcPct val="0"/>
              </a:spcBef>
            </a:pPr>
            <a:r>
              <a:rPr lang="en-US" sz="7636">
                <a:solidFill>
                  <a:srgbClr val="000000"/>
                </a:solidFill>
                <a:latin typeface="Open Sans Bold"/>
              </a:rPr>
              <a:t>Результати дослідження </a:t>
            </a:r>
          </a:p>
          <a:p>
            <a:pPr algn="ctr">
              <a:lnSpc>
                <a:spcPts val="10691"/>
              </a:lnSpc>
              <a:spcBef>
                <a:spcPct val="0"/>
              </a:spcBef>
            </a:pPr>
            <a:r>
              <a:rPr lang="en-US" sz="7636">
                <a:solidFill>
                  <a:srgbClr val="000000"/>
                </a:solidFill>
                <a:latin typeface="Open Sans Bold"/>
              </a:rPr>
              <a:t>та їх обговорення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8896" y="3794160"/>
            <a:ext cx="12278879" cy="1057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2"/>
              </a:lnSpc>
              <a:spcBef>
                <a:spcPct val="0"/>
              </a:spcBef>
            </a:pPr>
            <a:r>
              <a:rPr lang="en-US" sz="3094">
                <a:solidFill>
                  <a:srgbClr val="000000"/>
                </a:solidFill>
                <a:latin typeface="Open Sans Bold"/>
              </a:rPr>
              <a:t>Усереднені значення частот поведінкових актів у тарганів </a:t>
            </a:r>
          </a:p>
          <a:p>
            <a:pPr algn="ctr">
              <a:lnSpc>
                <a:spcPts val="4332"/>
              </a:lnSpc>
              <a:spcBef>
                <a:spcPct val="0"/>
              </a:spcBef>
            </a:pPr>
            <a:r>
              <a:rPr lang="en-US" sz="3094">
                <a:solidFill>
                  <a:srgbClr val="000000"/>
                </a:solidFill>
                <a:latin typeface="Open Sans Bold"/>
              </a:rPr>
              <a:t>за різного шумового навантаження: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27775" y="4630032"/>
            <a:ext cx="3583332" cy="1523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1"/>
              </a:lnSpc>
              <a:spcBef>
                <a:spcPct val="0"/>
              </a:spcBef>
            </a:pPr>
            <a:r>
              <a:rPr lang="en-US" sz="2172">
                <a:solidFill>
                  <a:srgbClr val="000000"/>
                </a:solidFill>
                <a:latin typeface="Open Sans"/>
              </a:rPr>
              <a:t>Примітка: * - p&lt;0.05, ** - p&lt;0.01 порівняно з контролем (T-критерій Стьюдента).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434772" y="9439095"/>
            <a:ext cx="215906" cy="503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1"/>
              </a:lnSpc>
              <a:spcBef>
                <a:spcPct val="0"/>
              </a:spcBef>
            </a:pPr>
            <a:r>
              <a:rPr lang="en-US" sz="2972">
                <a:solidFill>
                  <a:srgbClr val="000000"/>
                </a:solidFill>
                <a:latin typeface="Open Sans"/>
              </a:rPr>
              <a:t>5</a:t>
            </a:r>
          </a:p>
        </p:txBody>
      </p:sp>
      <p:sp>
        <p:nvSpPr>
          <p:cNvPr id="16" name="Freeform 16"/>
          <p:cNvSpPr/>
          <p:nvPr/>
        </p:nvSpPr>
        <p:spPr>
          <a:xfrm rot="-3210762">
            <a:off x="16823946" y="9086439"/>
            <a:ext cx="1217750" cy="1226671"/>
          </a:xfrm>
          <a:custGeom>
            <a:avLst/>
            <a:gdLst/>
            <a:ahLst/>
            <a:cxnLst/>
            <a:rect l="l" t="t" r="r" b="b"/>
            <a:pathLst>
              <a:path w="1217750" h="1226671">
                <a:moveTo>
                  <a:pt x="0" y="0"/>
                </a:moveTo>
                <a:lnTo>
                  <a:pt x="1217750" y="0"/>
                </a:lnTo>
                <a:lnTo>
                  <a:pt x="1217750" y="1226671"/>
                </a:lnTo>
                <a:lnTo>
                  <a:pt x="0" y="12266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4664" y="3018135"/>
            <a:ext cx="8063022" cy="2965840"/>
            <a:chOff x="0" y="0"/>
            <a:chExt cx="2123594" cy="7811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3594" cy="781127"/>
            </a:xfrm>
            <a:custGeom>
              <a:avLst/>
              <a:gdLst/>
              <a:ahLst/>
              <a:cxnLst/>
              <a:rect l="l" t="t" r="r" b="b"/>
              <a:pathLst>
                <a:path w="2123594" h="781127">
                  <a:moveTo>
                    <a:pt x="0" y="0"/>
                  </a:moveTo>
                  <a:lnTo>
                    <a:pt x="2123594" y="0"/>
                  </a:lnTo>
                  <a:lnTo>
                    <a:pt x="2123594" y="781127"/>
                  </a:lnTo>
                  <a:lnTo>
                    <a:pt x="0" y="781127"/>
                  </a:lnTo>
                  <a:close/>
                </a:path>
              </a:pathLst>
            </a:custGeom>
            <a:solidFill>
              <a:srgbClr val="D5571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23594" cy="8192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61817" y="4982026"/>
            <a:ext cx="6614279" cy="2663228"/>
            <a:chOff x="0" y="0"/>
            <a:chExt cx="1742032" cy="7014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42032" cy="701426"/>
            </a:xfrm>
            <a:custGeom>
              <a:avLst/>
              <a:gdLst/>
              <a:ahLst/>
              <a:cxnLst/>
              <a:rect l="l" t="t" r="r" b="b"/>
              <a:pathLst>
                <a:path w="1742032" h="701426">
                  <a:moveTo>
                    <a:pt x="0" y="0"/>
                  </a:moveTo>
                  <a:lnTo>
                    <a:pt x="1742032" y="0"/>
                  </a:lnTo>
                  <a:lnTo>
                    <a:pt x="1742032" y="701426"/>
                  </a:lnTo>
                  <a:lnTo>
                    <a:pt x="0" y="701426"/>
                  </a:lnTo>
                  <a:close/>
                </a:path>
              </a:pathLst>
            </a:custGeom>
            <a:solidFill>
              <a:srgbClr val="D5571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742032" cy="739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5472" y="7951159"/>
            <a:ext cx="10830718" cy="1923599"/>
            <a:chOff x="0" y="0"/>
            <a:chExt cx="2852535" cy="5066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52535" cy="506627"/>
            </a:xfrm>
            <a:custGeom>
              <a:avLst/>
              <a:gdLst/>
              <a:ahLst/>
              <a:cxnLst/>
              <a:rect l="l" t="t" r="r" b="b"/>
              <a:pathLst>
                <a:path w="2852535" h="506627">
                  <a:moveTo>
                    <a:pt x="0" y="0"/>
                  </a:moveTo>
                  <a:lnTo>
                    <a:pt x="2852535" y="0"/>
                  </a:lnTo>
                  <a:lnTo>
                    <a:pt x="2852535" y="506627"/>
                  </a:lnTo>
                  <a:lnTo>
                    <a:pt x="0" y="506627"/>
                  </a:lnTo>
                  <a:close/>
                </a:path>
              </a:pathLst>
            </a:custGeom>
            <a:solidFill>
              <a:srgbClr val="D5571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852535" cy="544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-6262150" y="-40719"/>
            <a:ext cx="20942011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40302"/>
                </a:solidFill>
                <a:latin typeface="Roboto Bold"/>
              </a:rPr>
              <a:t>Висновки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130777"/>
            <a:ext cx="7638745" cy="2853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7"/>
              </a:lnSpc>
              <a:spcBef>
                <a:spcPct val="0"/>
              </a:spcBef>
            </a:pPr>
            <a:r>
              <a:rPr lang="en-US" sz="1641">
                <a:solidFill>
                  <a:srgbClr val="040302"/>
                </a:solidFill>
                <a:latin typeface="Open Sans Bold"/>
              </a:rPr>
              <a:t>1. Шумове забруднення в діапазоні 70-90 дБ викликає значні зміни в поведінці мадагаскарських тарганів (Gromphadorhina portentosa) в лабораторних умовах:</a:t>
            </a:r>
          </a:p>
          <a:p>
            <a:pPr algn="ctr">
              <a:lnSpc>
                <a:spcPts val="2297"/>
              </a:lnSpc>
              <a:spcBef>
                <a:spcPct val="0"/>
              </a:spcBef>
            </a:pPr>
            <a:r>
              <a:rPr lang="en-US" sz="1641">
                <a:solidFill>
                  <a:srgbClr val="040302"/>
                </a:solidFill>
                <a:latin typeface="Open Sans"/>
              </a:rPr>
              <a:t>           • Достовірне зниження рухової активності та частоти соціальних взаємодій свідчить про розвиток акустичного стресу та порушення нормальної життєдіяльності комах.</a:t>
            </a:r>
          </a:p>
          <a:p>
            <a:pPr algn="ctr">
              <a:lnSpc>
                <a:spcPts val="2297"/>
              </a:lnSpc>
              <a:spcBef>
                <a:spcPct val="0"/>
              </a:spcBef>
            </a:pPr>
            <a:r>
              <a:rPr lang="en-US" sz="1641">
                <a:solidFill>
                  <a:srgbClr val="040302"/>
                </a:solidFill>
                <a:latin typeface="Open Sans"/>
              </a:rPr>
              <a:t>               • Зростання частоти грумінгу при 90 дБ, що можна розглядати як прояв стрес-індукованої компенсаторної поведінки, спрямованої на підтримання гомеостазу організму в екстремальних умовах.</a:t>
            </a:r>
          </a:p>
          <a:p>
            <a:pPr algn="ctr">
              <a:lnSpc>
                <a:spcPts val="2297"/>
              </a:lnSpc>
              <a:spcBef>
                <a:spcPct val="0"/>
              </a:spcBef>
            </a:pPr>
            <a:endParaRPr lang="en-US" sz="1641">
              <a:solidFill>
                <a:srgbClr val="040302"/>
              </a:solidFill>
              <a:latin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461817" y="4934401"/>
            <a:ext cx="6614279" cy="2710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8"/>
              </a:lnSpc>
              <a:spcBef>
                <a:spcPct val="0"/>
              </a:spcBef>
            </a:pPr>
            <a:r>
              <a:rPr lang="en-US" sz="1941">
                <a:solidFill>
                  <a:srgbClr val="040302"/>
                </a:solidFill>
                <a:latin typeface="Open Sans"/>
              </a:rPr>
              <a:t>2. Виявлені етологічні реакції G. portentosa на акустичні стимули, що імітують шуми від прольотів ракет і дронів, демонструють високу чутливість тарганів до специфічних параметрів звукових коливань (інтенсивність, частотний спектр), що підтверджує</a:t>
            </a:r>
            <a:r>
              <a:rPr lang="en-US" sz="1941">
                <a:solidFill>
                  <a:srgbClr val="040302"/>
                </a:solidFill>
                <a:latin typeface="Open Sans Bold"/>
              </a:rPr>
              <a:t> перспективність їх використання як біоіндикаторів шумового забруднення та ранньої детекції загроз в умовах війни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4664" y="8201918"/>
            <a:ext cx="10241526" cy="1383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40302"/>
                </a:solidFill>
                <a:latin typeface="Open Sans"/>
              </a:rPr>
              <a:t>3. Отримані результати розширюють уявлення про сенсорну фізіологію та поведінкові адаптації безхребетних тварин до антропогенних чинників середовища і можуть бути екстрапольовані на інші види комах в урбанізованих екосистемах та зонах військових конфліктів.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259300" y="9445444"/>
            <a:ext cx="245213" cy="429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0"/>
              </a:lnSpc>
              <a:spcBef>
                <a:spcPct val="0"/>
              </a:spcBef>
            </a:pPr>
            <a:r>
              <a:rPr lang="en-US" sz="2543">
                <a:solidFill>
                  <a:srgbClr val="000000"/>
                </a:solidFill>
                <a:latin typeface="Open Sans"/>
              </a:rPr>
              <a:t>6</a:t>
            </a:r>
          </a:p>
        </p:txBody>
      </p:sp>
      <p:sp>
        <p:nvSpPr>
          <p:cNvPr id="17" name="Freeform 17"/>
          <p:cNvSpPr/>
          <p:nvPr/>
        </p:nvSpPr>
        <p:spPr>
          <a:xfrm rot="-3210762">
            <a:off x="16650425" y="9070578"/>
            <a:ext cx="1217750" cy="1226671"/>
          </a:xfrm>
          <a:custGeom>
            <a:avLst/>
            <a:gdLst/>
            <a:ahLst/>
            <a:cxnLst/>
            <a:rect l="l" t="t" r="r" b="b"/>
            <a:pathLst>
              <a:path w="1217750" h="1226671">
                <a:moveTo>
                  <a:pt x="0" y="0"/>
                </a:moveTo>
                <a:lnTo>
                  <a:pt x="1217750" y="0"/>
                </a:lnTo>
                <a:lnTo>
                  <a:pt x="1217750" y="1226671"/>
                </a:lnTo>
                <a:lnTo>
                  <a:pt x="0" y="12266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B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3098" y="848835"/>
            <a:ext cx="4084874" cy="4114800"/>
          </a:xfrm>
          <a:custGeom>
            <a:avLst/>
            <a:gdLst/>
            <a:ahLst/>
            <a:cxnLst/>
            <a:rect l="l" t="t" r="r" b="b"/>
            <a:pathLst>
              <a:path w="4084874" h="4114800">
                <a:moveTo>
                  <a:pt x="0" y="0"/>
                </a:moveTo>
                <a:lnTo>
                  <a:pt x="4084874" y="0"/>
                </a:lnTo>
                <a:lnTo>
                  <a:pt x="40848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9953312" y="1833487"/>
            <a:ext cx="7753190" cy="7809990"/>
          </a:xfrm>
          <a:custGeom>
            <a:avLst/>
            <a:gdLst/>
            <a:ahLst/>
            <a:cxnLst/>
            <a:rect l="l" t="t" r="r" b="b"/>
            <a:pathLst>
              <a:path w="7753190" h="7809990">
                <a:moveTo>
                  <a:pt x="0" y="0"/>
                </a:moveTo>
                <a:lnTo>
                  <a:pt x="7753190" y="0"/>
                </a:lnTo>
                <a:lnTo>
                  <a:pt x="7753190" y="7809990"/>
                </a:lnTo>
                <a:lnTo>
                  <a:pt x="0" y="7809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22791" y="311541"/>
            <a:ext cx="17771519" cy="8874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5"/>
              </a:lnSpc>
            </a:pPr>
            <a:r>
              <a:rPr lang="en-US" sz="4409" b="1" dirty="0">
                <a:solidFill>
                  <a:srgbClr val="040302"/>
                </a:solidFill>
                <a:latin typeface="Halant Bold"/>
              </a:rPr>
              <a:t> </a:t>
            </a:r>
            <a:r>
              <a:rPr lang="en-US" sz="4409" b="1" dirty="0" err="1">
                <a:solidFill>
                  <a:srgbClr val="040302"/>
                </a:solidFill>
                <a:latin typeface="Halant Bold"/>
              </a:rPr>
              <a:t>Список</a:t>
            </a:r>
            <a:r>
              <a:rPr lang="en-US" sz="4409" b="1" dirty="0">
                <a:solidFill>
                  <a:srgbClr val="040302"/>
                </a:solidFill>
                <a:latin typeface="Halant Bold"/>
              </a:rPr>
              <a:t> </a:t>
            </a:r>
            <a:r>
              <a:rPr lang="en-US" sz="4409" b="1" dirty="0" err="1">
                <a:solidFill>
                  <a:srgbClr val="040302"/>
                </a:solidFill>
                <a:latin typeface="Halant Bold"/>
              </a:rPr>
              <a:t>використаних</a:t>
            </a:r>
            <a:r>
              <a:rPr lang="en-US" sz="4409" b="1" dirty="0">
                <a:solidFill>
                  <a:srgbClr val="040302"/>
                </a:solidFill>
                <a:latin typeface="Halant Bold"/>
              </a:rPr>
              <a:t> </a:t>
            </a:r>
            <a:r>
              <a:rPr lang="en-US" sz="4409" b="1" dirty="0" err="1">
                <a:solidFill>
                  <a:srgbClr val="040302"/>
                </a:solidFill>
                <a:latin typeface="Halant Bold"/>
              </a:rPr>
              <a:t>джерел</a:t>
            </a:r>
            <a:r>
              <a:rPr lang="en-US" sz="4409" b="1" dirty="0" smtClean="0">
                <a:solidFill>
                  <a:srgbClr val="040302"/>
                </a:solidFill>
                <a:latin typeface="Halant Bold"/>
              </a:rPr>
              <a:t>:</a:t>
            </a:r>
            <a:endParaRPr lang="uk-UA" sz="4409" b="1" dirty="0" smtClean="0">
              <a:solidFill>
                <a:srgbClr val="040302"/>
              </a:solidFill>
              <a:latin typeface="Halant Bold"/>
            </a:endParaRPr>
          </a:p>
          <a:p>
            <a:pPr algn="ctr">
              <a:lnSpc>
                <a:spcPts val="4365"/>
              </a:lnSpc>
            </a:pPr>
            <a:endParaRPr lang="en-US" sz="4409" b="1" dirty="0">
              <a:solidFill>
                <a:srgbClr val="040302"/>
              </a:solidFill>
              <a:latin typeface="Halant Bold"/>
            </a:endParaRPr>
          </a:p>
          <a:p>
            <a:pPr>
              <a:lnSpc>
                <a:spcPts val="3469"/>
              </a:lnSpc>
            </a:pPr>
            <a:r>
              <a:rPr lang="en-US" sz="3504" dirty="0">
                <a:solidFill>
                  <a:srgbClr val="0403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1.Duplantier, S. et al. (2018) The Madagascar hissing cockroach as a new model for studying insect behavior. Journal of Insect Behavior, 31(2): 115-125. </a:t>
            </a:r>
          </a:p>
          <a:p>
            <a:pPr>
              <a:lnSpc>
                <a:spcPts val="3469"/>
              </a:lnSpc>
            </a:pPr>
            <a:r>
              <a:rPr lang="en-US" sz="3504" dirty="0">
                <a:solidFill>
                  <a:srgbClr val="0403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2.Guedes, R.N.C. et al. (2005) Insecticide-induced </a:t>
            </a:r>
            <a:r>
              <a:rPr lang="en-US" sz="3504" dirty="0" err="1">
                <a:solidFill>
                  <a:srgbClr val="0403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hormesis</a:t>
            </a:r>
            <a:r>
              <a:rPr lang="en-US" sz="3504" dirty="0">
                <a:solidFill>
                  <a:srgbClr val="0403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an insecticide-resistant strain of the maize weevil, Sitophilus </a:t>
            </a:r>
            <a:r>
              <a:rPr lang="en-US" sz="3504" dirty="0" err="1">
                <a:solidFill>
                  <a:srgbClr val="0403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zeamais</a:t>
            </a:r>
            <a:r>
              <a:rPr lang="en-US" sz="3504" dirty="0">
                <a:solidFill>
                  <a:srgbClr val="0403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Journal of Economic Entomology, 98(3): 1369–1375.</a:t>
            </a:r>
          </a:p>
          <a:p>
            <a:pPr>
              <a:lnSpc>
                <a:spcPts val="3469"/>
              </a:lnSpc>
            </a:pPr>
            <a:r>
              <a:rPr lang="en-US" sz="3504" dirty="0">
                <a:solidFill>
                  <a:srgbClr val="0403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3.Karasov, O. et al. (2022) Acoustic characteristics of Russian missiles and their detection in the conditions of the Russian-Ukrainian war. Defense Express, 2: 25-32.</a:t>
            </a:r>
          </a:p>
          <a:p>
            <a:pPr>
              <a:lnSpc>
                <a:spcPts val="3469"/>
              </a:lnSpc>
            </a:pPr>
            <a:r>
              <a:rPr lang="en-US" sz="3504" dirty="0">
                <a:solidFill>
                  <a:srgbClr val="0403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4.Kovalenko, A. et al. (2022) Acoustic pollution in Ukraine during the Russian-Ukrainian war: new challenges for environmental safety. Environmental Pollution, 298: 118712.</a:t>
            </a:r>
          </a:p>
          <a:p>
            <a:pPr>
              <a:lnSpc>
                <a:spcPts val="3469"/>
              </a:lnSpc>
            </a:pPr>
            <a:r>
              <a:rPr lang="en-US" sz="3504" dirty="0">
                <a:solidFill>
                  <a:srgbClr val="0403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5.Marynoshenko, O. et al. (2023) Blackouts in Ukraine: the impact of power outages on civilian safety during the war. Energy Policy, 168: 113217.</a:t>
            </a:r>
          </a:p>
          <a:p>
            <a:pPr>
              <a:lnSpc>
                <a:spcPts val="3469"/>
              </a:lnSpc>
            </a:pPr>
            <a:r>
              <a:rPr lang="en-US" sz="3504" dirty="0">
                <a:solidFill>
                  <a:srgbClr val="0403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6.Morley, E.L. et al. (2013) The importance of invertebrates when considering the impacts of anthropogenic noise. Proceedings of the Royal Society B, 281(1776): 20132683.</a:t>
            </a:r>
          </a:p>
          <a:p>
            <a:pPr>
              <a:lnSpc>
                <a:spcPts val="3469"/>
              </a:lnSpc>
            </a:pPr>
            <a:r>
              <a:rPr lang="en-US" sz="3504" dirty="0">
                <a:solidFill>
                  <a:srgbClr val="0403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7.Rohozhyn, B. et al. (2023) Acoustic signatures of Iranian-made Shahed-136 kamikaze drones used by Russian forces in Ukraine. Journal of Defense Technology, 19(3): 271-279.</a:t>
            </a:r>
          </a:p>
          <a:p>
            <a:pPr>
              <a:lnSpc>
                <a:spcPts val="3469"/>
              </a:lnSpc>
            </a:pPr>
            <a:r>
              <a:rPr lang="en-US" sz="3504" dirty="0">
                <a:solidFill>
                  <a:srgbClr val="0403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8.Smith, J. et al. (2020) Noise pollution and its impact on animal behavior. Environmental Research, 188: 109832.</a:t>
            </a:r>
          </a:p>
          <a:p>
            <a:pPr algn="ctr">
              <a:lnSpc>
                <a:spcPts val="4365"/>
              </a:lnSpc>
            </a:pPr>
            <a:endParaRPr lang="en-US" sz="3504" dirty="0">
              <a:solidFill>
                <a:srgbClr val="040302"/>
              </a:solidFill>
              <a:latin typeface="Halant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778</Words>
  <Application>Microsoft Office PowerPoint</Application>
  <PresentationFormat>Произвольный</PresentationFormat>
  <Paragraphs>54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Halant Bold</vt:lpstr>
      <vt:lpstr>Cambria</vt:lpstr>
      <vt:lpstr>Open Sans</vt:lpstr>
      <vt:lpstr>Calibri</vt:lpstr>
      <vt:lpstr>Roboto</vt:lpstr>
      <vt:lpstr>Open Sans Bold</vt:lpstr>
      <vt:lpstr>Roboto Bold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таракани</dc:title>
  <dc:creator>Наталія</dc:creator>
  <cp:lastModifiedBy>Учетная запись Майкрософт</cp:lastModifiedBy>
  <cp:revision>3</cp:revision>
  <dcterms:created xsi:type="dcterms:W3CDTF">2006-08-16T00:00:00Z</dcterms:created>
  <dcterms:modified xsi:type="dcterms:W3CDTF">2024-04-14T18:22:26Z</dcterms:modified>
  <dc:identifier>DAGCUDbrCz0</dc:identifier>
</cp:coreProperties>
</file>