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0" r:id="rId5"/>
    <p:sldId id="261" r:id="rId6"/>
    <p:sldId id="265" r:id="rId7"/>
    <p:sldId id="262" r:id="rId8"/>
    <p:sldId id="263" r:id="rId9"/>
    <p:sldId id="264" r:id="rId10"/>
    <p:sldId id="266" r:id="rId11"/>
    <p:sldId id="267" r:id="rId12"/>
    <p:sldId id="273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72921D40-DE3C-4E9F-B652-E783DB6AC126}">
          <p14:sldIdLst>
            <p14:sldId id="256"/>
            <p14:sldId id="257"/>
          </p14:sldIdLst>
        </p14:section>
        <p14:section name="Розділ змісту" id="{58FF99EE-9E79-48B4-B9E5-E2174420933B}">
          <p14:sldIdLst>
            <p14:sldId id="272"/>
          </p14:sldIdLst>
        </p14:section>
        <p14:section name="Розділ 1" id="{DDBFD06C-83F3-4F16-82FF-7100771F8F3C}">
          <p14:sldIdLst>
            <p14:sldId id="260"/>
          </p14:sldIdLst>
        </p14:section>
        <p14:section name="Розділ 2" id="{F8722915-EC42-421F-806C-2EE2D3494B16}">
          <p14:sldIdLst>
            <p14:sldId id="261"/>
          </p14:sldIdLst>
        </p14:section>
        <p14:section name="Розділ 3" id="{C0819D2B-44D1-4FDA-A707-6801068DB239}">
          <p14:sldIdLst>
            <p14:sldId id="265"/>
          </p14:sldIdLst>
        </p14:section>
        <p14:section name="Розділ 4" id="{82D79CD6-E75C-4529-B553-90D71AC2D098}">
          <p14:sldIdLst>
            <p14:sldId id="262"/>
          </p14:sldIdLst>
        </p14:section>
        <p14:section name="Розділ 5" id="{C3EFAD41-C38C-4129-B328-BDD6E4EB71A1}">
          <p14:sldIdLst>
            <p14:sldId id="263"/>
          </p14:sldIdLst>
        </p14:section>
        <p14:section name="Розділ 6" id="{A8984BF4-86F4-4725-9704-EB0B991D3E8C}">
          <p14:sldIdLst>
            <p14:sldId id="264"/>
          </p14:sldIdLst>
        </p14:section>
        <p14:section name="Розділ 7" id="{D628E321-D296-4367-B2A5-1E20A5FCD733}">
          <p14:sldIdLst>
            <p14:sldId id="266"/>
            <p14:sldId id="267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D22DA-6BC3-4126-B64E-FC76A5AD7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DB1E10C-6599-49FC-81E0-5D0491BD9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878AAD-5352-400C-A3F8-16EEDB8E0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2300-AB06-457C-A72A-D4E791111BB1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76BACBE-E3C4-4A15-BFE7-087129A2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01AF8C-A35A-4B20-951B-2CD3A623F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EA7A-CF24-4869-A557-506AA0DC9F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11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32A48-5C6A-4DA7-8CB8-0DD57414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980D106-1602-4539-B123-B73CFD1C8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88C5C1-5059-460E-B6C3-3F0B547CC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2300-AB06-457C-A72A-D4E791111BB1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A1525B-C4F0-437B-85F0-8400EED8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2CEC525-8E46-4F08-A702-30D01EFBD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EA7A-CF24-4869-A557-506AA0DC9F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121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9F93AA3-A9E2-49C4-8FA0-2146CD4B1D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68EFA7D-ECC8-4855-885A-8E106E1AA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8A96C8D-FD0E-427D-AE52-0094C2ACA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2300-AB06-457C-A72A-D4E791111BB1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7D5C95C-0D34-4A54-8715-304B4E3CC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3890E2-2DA5-474E-8986-F69D686D1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EA7A-CF24-4869-A557-506AA0DC9F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984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1C825-B8FC-42D1-8E0F-55D83A254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953DF1-A64D-41BE-BA1A-DD8F0AB5D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117428-C6D1-4333-9743-88581D189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2300-AB06-457C-A72A-D4E791111BB1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DB814-A4BD-4451-B4C4-5A212DCA0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9F118E2-E45F-4363-9E24-C50A7803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EA7A-CF24-4869-A557-506AA0DC9F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781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6C1A1-178F-4C73-BDF0-77BC0ACE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F151AE-E0E5-4E67-9E3A-CC66E8A92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F0A4E0-F433-4279-BC98-96BBEC46B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2300-AB06-457C-A72A-D4E791111BB1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BF721B-4FD0-4866-90CA-A0760924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4DE60CC-833B-42D7-868A-59E731FB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EA7A-CF24-4869-A557-506AA0DC9F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81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81C92-18D1-4B89-9F5E-F3FDED2EB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09F060C-D839-4506-93EE-535881A77A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18C93A9-9348-4790-A259-B4BFA02E5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F3FD079-B74D-474A-A85A-A06596174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2300-AB06-457C-A72A-D4E791111BB1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491066-A48B-444D-9481-C98685136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DCE21DA-BFB3-432B-9ED8-3CE1650D6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EA7A-CF24-4869-A557-506AA0DC9F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373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CF41D-1CB4-4173-A12B-75209E40A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29FD0D-96D0-495E-B525-0CC80AB43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156A521-338E-4F28-A19D-879668AC2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4A3C67F-3172-45C7-A9D9-C5A403EAF8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E649F13-193F-4D87-B15D-ACC8723432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D8E7A27-878B-4D8D-AC75-EB6C1DF22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2300-AB06-457C-A72A-D4E791111BB1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138A6BA-3BCD-4831-B321-B07B70DD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FC8E676-2529-4664-BFFF-8A49D604B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EA7A-CF24-4869-A557-506AA0DC9F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712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0EDEE-FDAC-4B1D-8551-B3930CB67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C11D478-EF76-42EA-BC8D-AA6F54264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2300-AB06-457C-A72A-D4E791111BB1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3DD3677-3F54-48A8-B68C-80A9AF173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25006D0-C58A-4602-99DF-E6F47826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EA7A-CF24-4869-A557-506AA0DC9F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827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A6C8B7E-FD99-4328-A5E7-3B58D3480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2300-AB06-457C-A72A-D4E791111BB1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CCE6855-1B87-4F0D-8C97-5FF9D79AD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D04F1DD-53B5-4410-8115-C4485093C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EA7A-CF24-4869-A557-506AA0DC9F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04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8E1E1-BCFC-4244-8EFB-E97475A21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C172AF9-4084-4A91-B73D-39D7A2124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82B2CEE-D14E-4F83-8762-660DEC6AC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1FEC4AF-297D-40B7-83A7-EF78985C2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2300-AB06-457C-A72A-D4E791111BB1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B7A71A9-6C96-49DA-B48B-E012D53C1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6809E9-5D64-460F-8A61-571C9730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EA7A-CF24-4869-A557-506AA0DC9F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9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92EF1-61B4-437B-911B-F9834A12A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2239899-4F8B-4B02-A1A0-0CD387B17A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87E23BD-2C13-49FE-B23B-9A27067AE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C80D1F7-0A15-43D5-98CB-A14D116D1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2300-AB06-457C-A72A-D4E791111BB1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D294E1-A609-4207-A2BB-AF086386C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9D8C51-CC5D-4CE3-AFAF-5430BBED4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EA7A-CF24-4869-A557-506AA0DC9F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446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580D020-BDCC-43D3-B5E4-92DB43C90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C7B1EF-BD6A-4238-98CB-29A47402E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03B760B-AC90-4E85-B56D-E254CCF53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E2300-AB06-457C-A72A-D4E791111BB1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93C033A-4025-434C-807E-87C96EF47C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288F8E5-AC32-4FBA-9E7E-13A26EEF6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2EA7A-CF24-4869-A557-506AA0DC9F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042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11.xml"/><Relationship Id="rId5" Type="http://schemas.openxmlformats.org/officeDocument/2006/relationships/slide" Target="slide2.xml"/><Relationship Id="rId1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0.png"/><Relationship Id="rId1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i-vin.info/news/vinnicya-%E2%80%93-ne-tilki-pro-fontani--istoriya-stvorennya-zaliznichnogo-vokzalu-5716.html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vinnytsia-future.com.ua/uk/istoriya-zaliznychnogo-vokzalu-vinnyczi" TargetMode="External"/><Relationship Id="rId12" Type="http://schemas.openxmlformats.org/officeDocument/2006/relationships/hyperlink" Target="https://vinnitsa.info/article/za-pivtora-stolittya-vinnitsya-zminila-4-zaliznichnih-vokzali-fotofak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n.20minut.ua/Nashe-mynule/tse-bula-derevyana-budivlya-z-edinoyu-kolieyu-pro-istoriyu-vinnitskogo-11898227.html" TargetMode="External"/><Relationship Id="rId11" Type="http://schemas.openxmlformats.org/officeDocument/2006/relationships/hyperlink" Target="https://vn.20minut.ua/tests/istoriya-vinnitskoyi-zaliznichnoyi-stantsiyi-scho-vi-znaete-pro-nash-v-11458623.html" TargetMode="External"/><Relationship Id="rId5" Type="http://schemas.openxmlformats.org/officeDocument/2006/relationships/hyperlink" Target="https://vezha.ua/skoropadskyj-gajdamaky-ta-nimetskyj-poryadok-istoriya-vinnytskogo-vokzalu-v-roky-ukrayinskoyi-revolyutsiyi/" TargetMode="External"/><Relationship Id="rId10" Type="http://schemas.openxmlformats.org/officeDocument/2006/relationships/hyperlink" Target="https://myvinnitsa.com/262310-vinnytskyi-zaliznychnyi-vokzal.html" TargetMode="External"/><Relationship Id="rId4" Type="http://schemas.openxmlformats.org/officeDocument/2006/relationships/hyperlink" Target="https://suspilne.media/vinnytsia/309936-vinnicki-istoriki-pokazali-ridkisni-svitlini-zaliznicnogo-vokzalu/" TargetMode="External"/><Relationship Id="rId9" Type="http://schemas.openxmlformats.org/officeDocument/2006/relationships/hyperlink" Target="https://vinnitsa.info/article/istoryky-pokazaly-ridkisni-foto-vinnyts-koho-zaliznychnoho-vokzalu-1940-rok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6.xml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slide" Target="slide5.xml"/><Relationship Id="rId17" Type="http://schemas.openxmlformats.org/officeDocument/2006/relationships/slide" Target="slide10.xml"/><Relationship Id="rId2" Type="http://schemas.openxmlformats.org/officeDocument/2006/relationships/image" Target="../media/image7.png"/><Relationship Id="rId16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4.xml"/><Relationship Id="rId5" Type="http://schemas.openxmlformats.org/officeDocument/2006/relationships/image" Target="../media/image11.png"/><Relationship Id="rId15" Type="http://schemas.openxmlformats.org/officeDocument/2006/relationships/slide" Target="slide8.xml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Історія вінницької залізничної станції. Що ви знаєте про наш вокзал? (ТЕСТ)">
            <a:extLst>
              <a:ext uri="{FF2B5EF4-FFF2-40B4-BE49-F238E27FC236}">
                <a16:creationId xmlns:a16="http://schemas.microsoft.com/office/drawing/2014/main" id="{BF206767-8527-4A0E-B192-2B92987E2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272"/>
            <a:ext cx="12192000" cy="408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DB60FC2-4DE4-49CF-9402-DDF581F78A55}"/>
              </a:ext>
            </a:extLst>
          </p:cNvPr>
          <p:cNvSpPr/>
          <p:nvPr/>
        </p:nvSpPr>
        <p:spPr>
          <a:xfrm>
            <a:off x="0" y="2757640"/>
            <a:ext cx="121920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ТРАНСФОРМАЦІЯ КРІЗЬ ЧАС: </a:t>
            </a:r>
          </a:p>
          <a:p>
            <a:pPr algn="ctr"/>
            <a:r>
              <a:rPr lang="ru-RU" sz="2400" b="1" i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віртуальна</a:t>
            </a:r>
            <a:r>
              <a:rPr lang="ru-RU" sz="24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</a:t>
            </a:r>
            <a:r>
              <a:rPr lang="ru-RU" sz="24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b="1" i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епохи</a:t>
            </a:r>
            <a:r>
              <a:rPr lang="ru-RU" sz="24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i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прикладі</a:t>
            </a:r>
            <a:r>
              <a:rPr lang="ru-RU" sz="24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залізничного</a:t>
            </a:r>
            <a:r>
              <a:rPr lang="ru-RU" sz="24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вокзалу </a:t>
            </a:r>
            <a:r>
              <a:rPr lang="ru-RU" sz="2400" b="1" i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4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Вінниця</a:t>
            </a:r>
            <a:endParaRPr lang="uk-UA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A059E0FE-F09E-41BE-A584-970DFAF58468}"/>
              </a:ext>
            </a:extLst>
          </p:cNvPr>
          <p:cNvSpPr/>
          <p:nvPr/>
        </p:nvSpPr>
        <p:spPr>
          <a:xfrm>
            <a:off x="6486329" y="3677778"/>
            <a:ext cx="553150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ПЛАХОТНЮК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Русланівна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КЗ «ФМЛ № 17» 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ТАРАХТІЙ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Ульяна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Олексіївна,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КЗ «ФМЛ № 17» 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Герман Олександрович,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КЗ «ФМЛ № 17» 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E210BEF6-49EF-4F37-A4A0-0146D5DF116B}"/>
              </a:ext>
            </a:extLst>
          </p:cNvPr>
          <p:cNvSpPr/>
          <p:nvPr/>
        </p:nvSpPr>
        <p:spPr>
          <a:xfrm>
            <a:off x="0" y="11665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ВІННИЦЬКЕ ТЕРИТОРІАЛЬНЕ ВІДДІЛЕННЯ МАЛОЇ АКАДЕМІЇ НАУК</a:t>
            </a:r>
          </a:p>
          <a:p>
            <a:pPr algn="ctr"/>
            <a:r>
              <a:rPr lang="uk-UA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 ЗАКЛАД «ФІЗИКО-МАТЕМАТИЧНИЙ ЛІЦЕЙ № 17» МІСТА ВІННИЦЯ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DF970623-F1EF-46A4-8398-69CA750F68C6}"/>
              </a:ext>
            </a:extLst>
          </p:cNvPr>
          <p:cNvSpPr/>
          <p:nvPr/>
        </p:nvSpPr>
        <p:spPr>
          <a:xfrm>
            <a:off x="6486330" y="5800339"/>
            <a:ext cx="55315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Янкавець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Олександр Олександрович,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гуртка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68A326C8-AD6E-48CD-A3B8-26125DDD8140}"/>
              </a:ext>
            </a:extLst>
          </p:cNvPr>
          <p:cNvSpPr/>
          <p:nvPr/>
        </p:nvSpPr>
        <p:spPr>
          <a:xfrm>
            <a:off x="2362977" y="6369485"/>
            <a:ext cx="5831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Вінниця - 2024</a:t>
            </a:r>
          </a:p>
        </p:txBody>
      </p:sp>
      <p:pic>
        <p:nvPicPr>
          <p:cNvPr id="1034" name="Picture 10" descr="ВФМЛ №17">
            <a:extLst>
              <a:ext uri="{FF2B5EF4-FFF2-40B4-BE49-F238E27FC236}">
                <a16:creationId xmlns:a16="http://schemas.microsoft.com/office/drawing/2014/main" id="{33CC7526-BD10-4D39-BEC1-49A1483A1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918" y="2757640"/>
            <a:ext cx="2690327" cy="477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Швидкий перехід до слайда 10">
                <a:extLst>
                  <a:ext uri="{FF2B5EF4-FFF2-40B4-BE49-F238E27FC236}">
                    <a16:creationId xmlns:a16="http://schemas.microsoft.com/office/drawing/2014/main" id="{EE23A2FA-217F-4FFF-B244-549703F1FDC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324972"/>
                  </p:ext>
                </p:extLst>
              </p:nvPr>
            </p:nvGraphicFramePr>
            <p:xfrm>
              <a:off x="451367" y="4443066"/>
              <a:ext cx="1800000" cy="1012500"/>
            </p:xfrm>
            <a:graphic>
              <a:graphicData uri="http://schemas.microsoft.com/office/powerpoint/2016/slidezoom">
                <pslz:sldZm>
                  <pslz:sldZmObj sldId="257" cId="479594982">
                    <pslz:zmPr id="{1575ED8B-BA4B-4473-8CC6-6AFA06699B8E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00000" cy="1012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Швидкий перехід до слайда 10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EE23A2FA-217F-4FFF-B244-549703F1FDC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1367" y="4443066"/>
                <a:ext cx="1800000" cy="1012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Швидкий перехід до слайда 12">
                <a:extLst>
                  <a:ext uri="{FF2B5EF4-FFF2-40B4-BE49-F238E27FC236}">
                    <a16:creationId xmlns:a16="http://schemas.microsoft.com/office/drawing/2014/main" id="{66B34B3D-EA4E-4426-B8BC-9DC454234CB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83465939"/>
                  </p:ext>
                </p:extLst>
              </p:nvPr>
            </p:nvGraphicFramePr>
            <p:xfrm>
              <a:off x="451367" y="5522257"/>
              <a:ext cx="1800000" cy="1012500"/>
            </p:xfrm>
            <a:graphic>
              <a:graphicData uri="http://schemas.microsoft.com/office/powerpoint/2016/slidezoom">
                <pslz:sldZm>
                  <pslz:sldZmObj sldId="272" cId="3744680831">
                    <pslz:zmPr id="{8D217FAE-FD7D-4A58-BAC1-286D1871E222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00000" cy="1012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Швидкий перехід до слайда 12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66B34B3D-EA4E-4426-B8BC-9DC454234CB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1367" y="5522257"/>
                <a:ext cx="1800000" cy="1012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Швидкий перехід до слайда 14">
                <a:extLst>
                  <a:ext uri="{FF2B5EF4-FFF2-40B4-BE49-F238E27FC236}">
                    <a16:creationId xmlns:a16="http://schemas.microsoft.com/office/drawing/2014/main" id="{D679E313-CE52-4146-8D78-988C3667007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7462039"/>
                  </p:ext>
                </p:extLst>
              </p:nvPr>
            </p:nvGraphicFramePr>
            <p:xfrm>
              <a:off x="2568848" y="4418308"/>
              <a:ext cx="1800000" cy="1012500"/>
            </p:xfrm>
            <a:graphic>
              <a:graphicData uri="http://schemas.microsoft.com/office/powerpoint/2016/slidezoom">
                <pslz:sldZm>
                  <pslz:sldZmObj sldId="267" cId="3944674431">
                    <pslz:zmPr id="{B099834E-E2E0-4C02-800C-361637D25E89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00000" cy="1012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Швидкий перехід до слайда 1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D679E313-CE52-4146-8D78-988C3667007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68848" y="4418308"/>
                <a:ext cx="1800000" cy="1012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Швидкий перехід до слайда 16">
                <a:extLst>
                  <a:ext uri="{FF2B5EF4-FFF2-40B4-BE49-F238E27FC236}">
                    <a16:creationId xmlns:a16="http://schemas.microsoft.com/office/drawing/2014/main" id="{47CD23E3-7B4B-4CC1-AECC-CD0BC03F236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43670478"/>
                  </p:ext>
                </p:extLst>
              </p:nvPr>
            </p:nvGraphicFramePr>
            <p:xfrm>
              <a:off x="2568848" y="5497724"/>
              <a:ext cx="1800000" cy="1012500"/>
            </p:xfrm>
            <a:graphic>
              <a:graphicData uri="http://schemas.microsoft.com/office/powerpoint/2016/slidezoom">
                <pslz:sldZm>
                  <pslz:sldZmObj sldId="273" cId="263946638">
                    <pslz:zmPr id="{536BD47F-C146-43AE-AA3B-921223344906}" returnToParent="0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00000" cy="1012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Швидкий перехід до слайда 16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47CD23E3-7B4B-4CC1-AECC-CD0BC03F236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68848" y="5497724"/>
                <a:ext cx="1800000" cy="1012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5600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З Мукачево запустять новий потяг до Європи - Радіо Незламних">
            <a:extLst>
              <a:ext uri="{FF2B5EF4-FFF2-40B4-BE49-F238E27FC236}">
                <a16:creationId xmlns:a16="http://schemas.microsoft.com/office/drawing/2014/main" id="{A2062E23-0C3E-44DD-A12D-008EBBC9E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66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ВФМЛ №17">
            <a:extLst>
              <a:ext uri="{FF2B5EF4-FFF2-40B4-BE49-F238E27FC236}">
                <a16:creationId xmlns:a16="http://schemas.microsoft.com/office/drawing/2014/main" id="{8D777829-050A-4A73-8804-BC1D15680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561" y="6201692"/>
            <a:ext cx="3248746" cy="57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9E3EC79-5234-4AE5-BF0C-D41208FC6A2C}"/>
              </a:ext>
            </a:extLst>
          </p:cNvPr>
          <p:cNvSpPr/>
          <p:nvPr/>
        </p:nvSpPr>
        <p:spPr>
          <a:xfrm>
            <a:off x="0" y="6439705"/>
            <a:ext cx="121920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ПЛАХОТНЮК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Надія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Русланівна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ТАРАХТІЙ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Ульяна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Олексіївна,  </a:t>
            </a:r>
            <a:r>
              <a:rPr lang="uk-U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ПРИЩЕПА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Герман Олександрович</a:t>
            </a:r>
            <a:endParaRPr lang="uk-UA" sz="1050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FFDF06E-8953-4F7E-B515-3BABD005E85A}"/>
              </a:ext>
            </a:extLst>
          </p:cNvPr>
          <p:cNvSpPr/>
          <p:nvPr/>
        </p:nvSpPr>
        <p:spPr>
          <a:xfrm>
            <a:off x="0" y="146386"/>
            <a:ext cx="12191999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ВІДКРИТТЯ ЗАЛІЗНИЧНОГО ВОКЗАЛУ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EE2DB3EE-20C1-46C3-B967-E103E63EF667}"/>
              </a:ext>
            </a:extLst>
          </p:cNvPr>
          <p:cNvSpPr/>
          <p:nvPr/>
        </p:nvSpPr>
        <p:spPr>
          <a:xfrm>
            <a:off x="6979299" y="1154537"/>
            <a:ext cx="50665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2004-05 роках тут відбулась незначна реконструкція. Наразі це залізничний вокзал бічного типу, який обслуговує пасажирів приміського, міжрегіонального та міжнародного сполучення. Мало що в його сучасному вигляді нагадує про події, які відбувались тут 100 років тому. 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img.20minut.ua/uploads/ckeditor/0033/39/e6172ed0109d1a5f8b149929329d528367f2c57f.jpeg">
            <a:extLst>
              <a:ext uri="{FF2B5EF4-FFF2-40B4-BE49-F238E27FC236}">
                <a16:creationId xmlns:a16="http://schemas.microsoft.com/office/drawing/2014/main" id="{FE38EFB0-6139-4D4F-8D42-67D828358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79" y="1210632"/>
            <a:ext cx="6686941" cy="474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За півтора століття Вінниця змінила 4 залізничних вокзали. Фотофакт - фото 12">
            <a:extLst>
              <a:ext uri="{FF2B5EF4-FFF2-40B4-BE49-F238E27FC236}">
                <a16:creationId xmlns:a16="http://schemas.microsoft.com/office/drawing/2014/main" id="{2EA8EF84-D663-4080-8352-5597E2D2D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265" y="2724197"/>
            <a:ext cx="4870579" cy="323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797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З Мукачево запустять новий потяг до Європи - Радіо Незламних">
            <a:extLst>
              <a:ext uri="{FF2B5EF4-FFF2-40B4-BE49-F238E27FC236}">
                <a16:creationId xmlns:a16="http://schemas.microsoft.com/office/drawing/2014/main" id="{A2062E23-0C3E-44DD-A12D-008EBBC9E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1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ВФМЛ №17">
            <a:extLst>
              <a:ext uri="{FF2B5EF4-FFF2-40B4-BE49-F238E27FC236}">
                <a16:creationId xmlns:a16="http://schemas.microsoft.com/office/drawing/2014/main" id="{8D777829-050A-4A73-8804-BC1D15680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561" y="6201692"/>
            <a:ext cx="3248746" cy="57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9E3EC79-5234-4AE5-BF0C-D41208FC6A2C}"/>
              </a:ext>
            </a:extLst>
          </p:cNvPr>
          <p:cNvSpPr/>
          <p:nvPr/>
        </p:nvSpPr>
        <p:spPr>
          <a:xfrm>
            <a:off x="0" y="6439705"/>
            <a:ext cx="121920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ПЛАХОТНЮК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Надія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Русланівна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ТАРАХТІЙ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Ульяна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Олексіївна,  </a:t>
            </a:r>
            <a:r>
              <a:rPr lang="uk-U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ПРИЩЕПА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Герман Олександрович</a:t>
            </a:r>
            <a:endParaRPr lang="uk-UA" sz="1050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429CA4A-6251-4460-959A-B3D1885315A0}"/>
              </a:ext>
            </a:extLst>
          </p:cNvPr>
          <p:cNvSpPr/>
          <p:nvPr/>
        </p:nvSpPr>
        <p:spPr>
          <a:xfrm>
            <a:off x="0" y="146386"/>
            <a:ext cx="12191999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E7C6B51-80B0-40DE-A160-EF1319CD2EE7}"/>
              </a:ext>
            </a:extLst>
          </p:cNvPr>
          <p:cNvSpPr/>
          <p:nvPr/>
        </p:nvSpPr>
        <p:spPr>
          <a:xfrm>
            <a:off x="175725" y="1120994"/>
            <a:ext cx="118405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Дослідження залізничного вокзалу міста Вінниця надає можливість поглибити знання з історії рідного краю через призму розвитку транспорту та архітектурних трансформацій. Аналізуючи різні епохи його існування, від початкового будівництва до сучасних модернізацій, ми бачимо не лише зміни у вигляді та функціях вокзалу, але й відображення соціокультурних, економічних та технологічних зрушень в історії міста та країни в цілому.</a:t>
            </a:r>
          </a:p>
          <a:p>
            <a:pPr algn="just"/>
            <a:endParaRPr lang="uk-UA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Зібрані цікаві факти про різні періоди існування вокзалу свідчать про його значущість у житті міста та регіону. </a:t>
            </a:r>
          </a:p>
          <a:p>
            <a:pPr algn="just"/>
            <a:endParaRPr lang="uk-UA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Порівняльний аналіз показує, як змінювалися вимоги до транспортної інфраструктури протягом років, а також як ці зміни впливають на сучасність. Враховуючи історичний контекст, ми можемо зробити висновки про перспективи майбутнього розвитку залізничного транспорту у місті Вінниця.</a:t>
            </a:r>
          </a:p>
          <a:p>
            <a:pPr algn="just"/>
            <a:endParaRPr lang="uk-UA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дослідження залізничного вокзалу міста Вінниця сприяє поглибленню знань про історію рідного краю та розвиток транспортної інфраструктури, а також дозволяє робити висновки про вплив минулого на сучасність та майбутнє міста.</a:t>
            </a:r>
          </a:p>
        </p:txBody>
      </p:sp>
    </p:spTree>
    <p:extLst>
      <p:ext uri="{BB962C8B-B14F-4D97-AF65-F5344CB8AC3E}">
        <p14:creationId xmlns:p14="http://schemas.microsoft.com/office/powerpoint/2010/main" val="3944674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З Мукачево запустять новий потяг до Європи - Радіо Незламних">
            <a:extLst>
              <a:ext uri="{FF2B5EF4-FFF2-40B4-BE49-F238E27FC236}">
                <a16:creationId xmlns:a16="http://schemas.microsoft.com/office/drawing/2014/main" id="{A2062E23-0C3E-44DD-A12D-008EBBC9E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1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ВФМЛ №17">
            <a:extLst>
              <a:ext uri="{FF2B5EF4-FFF2-40B4-BE49-F238E27FC236}">
                <a16:creationId xmlns:a16="http://schemas.microsoft.com/office/drawing/2014/main" id="{8D777829-050A-4A73-8804-BC1D15680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561" y="6201692"/>
            <a:ext cx="3248746" cy="57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9E3EC79-5234-4AE5-BF0C-D41208FC6A2C}"/>
              </a:ext>
            </a:extLst>
          </p:cNvPr>
          <p:cNvSpPr/>
          <p:nvPr/>
        </p:nvSpPr>
        <p:spPr>
          <a:xfrm>
            <a:off x="0" y="6439705"/>
            <a:ext cx="121920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ПЛАХОТНЮК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Надія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Русланівна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ТАРАХТІЙ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Ульяна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Олексіївна,  </a:t>
            </a:r>
            <a:r>
              <a:rPr lang="uk-U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ПРИЩЕПА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Герман Олександрович</a:t>
            </a:r>
            <a:endParaRPr lang="uk-UA" sz="1050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8D5EDC0D-586B-4648-89F6-441713760453}"/>
              </a:ext>
            </a:extLst>
          </p:cNvPr>
          <p:cNvSpPr/>
          <p:nvPr/>
        </p:nvSpPr>
        <p:spPr>
          <a:xfrm>
            <a:off x="0" y="146386"/>
            <a:ext cx="12191999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386D403-0858-4C56-8A8E-FDEB8BDBAECE}"/>
              </a:ext>
            </a:extLst>
          </p:cNvPr>
          <p:cNvSpPr/>
          <p:nvPr/>
        </p:nvSpPr>
        <p:spPr>
          <a:xfrm>
            <a:off x="220824" y="1738043"/>
            <a:ext cx="117503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https://suspilne.media/vinnytsia/309936-vinnicki-istoriki-pokazali-ridkisni-svitlini-zaliznicnogo-vokzalu/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https://vezha.ua/skoropadskyj-gajdamaky-ta-nimetskyj-poryadok-istoriya-vinnytskogo-vokzalu-v-roky-ukrayinskoyi-revolyutsiyi/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https://vn.20minut.ua/Nashe-mynule/tse-bula-derevyana-budivlya-z-edinoyu-kolieyu-pro-istoriyu-vinnitskogo-11898227.html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https://vinnytsia-future.com.ua/uk/istoriya-zaliznychnogo-vokzalu-vinnyczi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https://i-vin.info/news/vinnicya-%E2%80%93-ne-tilki-pro-fontani--istoriya-stvorennya-zaliznichnogo-vokzalu-5716.html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https://vinnitsa.info/article/istoryky-pokazaly-ridkisni-foto-vinnyts-koho-zaliznychnoho-vokzalu-1940-roku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https://myvinnitsa.com/262310-vinnytskyi-zaliznychnyi-vokzal.html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https://vn.20minut.ua/tests/istoriya-vinnitskoyi-zaliznichnoyi-stantsiyi-scho-vi-znaete-pro-nash-v-11458623.html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https://vinnitsa.info/article/za-pivtora-stolittya-vinnitsya-zminila-4-zaliznichnih-vokzali-fotofakt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З Мукачево запустять новий потяг до Європи - Радіо Незламних">
            <a:extLst>
              <a:ext uri="{FF2B5EF4-FFF2-40B4-BE49-F238E27FC236}">
                <a16:creationId xmlns:a16="http://schemas.microsoft.com/office/drawing/2014/main" id="{D8ADE3F3-CA22-4175-8C4C-C98D622C4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1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ВФМЛ №17">
            <a:extLst>
              <a:ext uri="{FF2B5EF4-FFF2-40B4-BE49-F238E27FC236}">
                <a16:creationId xmlns:a16="http://schemas.microsoft.com/office/drawing/2014/main" id="{8D777829-050A-4A73-8804-BC1D15680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820" y="6350647"/>
            <a:ext cx="2432180" cy="4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9E3EC79-5234-4AE5-BF0C-D41208FC6A2C}"/>
              </a:ext>
            </a:extLst>
          </p:cNvPr>
          <p:cNvSpPr/>
          <p:nvPr/>
        </p:nvSpPr>
        <p:spPr>
          <a:xfrm>
            <a:off x="0" y="6439705"/>
            <a:ext cx="121920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ПЛАХОТНЮК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Надія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Русланівна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ТАРАХТІЙ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Ульяна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Олексіївна,  </a:t>
            </a:r>
            <a:r>
              <a:rPr lang="uk-U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ПРИЩЕПА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Герман Олександрович</a:t>
            </a:r>
            <a:endParaRPr lang="uk-UA" sz="1050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5044E4A-186D-48C2-AA49-362930AA1635}"/>
              </a:ext>
            </a:extLst>
          </p:cNvPr>
          <p:cNvSpPr/>
          <p:nvPr/>
        </p:nvSpPr>
        <p:spPr>
          <a:xfrm>
            <a:off x="213297" y="2127126"/>
            <a:ext cx="43200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поглибити</a:t>
            </a:r>
            <a:r>
              <a:rPr lang="ru-RU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рідного</a:t>
            </a:r>
            <a:r>
              <a:rPr lang="ru-RU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краю на </a:t>
            </a:r>
            <a:r>
              <a:rPr lang="ru-RU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прикладі</a:t>
            </a:r>
            <a:r>
              <a:rPr lang="ru-RU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залізничного</a:t>
            </a:r>
            <a:r>
              <a:rPr lang="ru-RU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вокзалу </a:t>
            </a:r>
            <a:r>
              <a:rPr lang="ru-RU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Вінниця</a:t>
            </a:r>
            <a:r>
              <a:rPr lang="ru-RU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6E8123A3-4F6E-4151-A953-2631EB9411AB}"/>
              </a:ext>
            </a:extLst>
          </p:cNvPr>
          <p:cNvSpPr/>
          <p:nvPr/>
        </p:nvSpPr>
        <p:spPr>
          <a:xfrm>
            <a:off x="213297" y="1520042"/>
            <a:ext cx="432000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 ДОСЛІДЖЕННЯ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8B1424F8-1E77-403A-838A-65CE62E6246B}"/>
              </a:ext>
            </a:extLst>
          </p:cNvPr>
          <p:cNvSpPr/>
          <p:nvPr/>
        </p:nvSpPr>
        <p:spPr>
          <a:xfrm>
            <a:off x="7599820" y="1516414"/>
            <a:ext cx="432000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ДОСЛІДЖЕННЯ </a:t>
            </a:r>
            <a:endParaRPr lang="uk-UA" dirty="0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48ACDA65-7688-4B16-980E-5077CCACD026}"/>
              </a:ext>
            </a:extLst>
          </p:cNvPr>
          <p:cNvSpPr/>
          <p:nvPr/>
        </p:nvSpPr>
        <p:spPr>
          <a:xfrm>
            <a:off x="7599820" y="2054937"/>
            <a:ext cx="4320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епохи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i-vin.info/media/news_imgs/vinnicya-%E2%80%93-ne-tilki-pro-fontani--istoriya-stvorennya-zaliznichnogo-vokzalu-1_8d3c9cc9.jpg">
            <a:extLst>
              <a:ext uri="{FF2B5EF4-FFF2-40B4-BE49-F238E27FC236}">
                <a16:creationId xmlns:a16="http://schemas.microsoft.com/office/drawing/2014/main" id="{FC25F965-E0C2-4FCA-9B45-70E50AD9C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97" y="3307644"/>
            <a:ext cx="4320000" cy="2679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Залізничний вокзал Вінниця | Вокзалы Украины">
            <a:extLst>
              <a:ext uri="{FF2B5EF4-FFF2-40B4-BE49-F238E27FC236}">
                <a16:creationId xmlns:a16="http://schemas.microsoft.com/office/drawing/2014/main" id="{8A542A57-73FD-469A-8C1B-CB242B24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20" y="3307644"/>
            <a:ext cx="4320000" cy="264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5CA9EC4C-1EB6-492B-8E58-F4B4032D06EA}"/>
              </a:ext>
            </a:extLst>
          </p:cNvPr>
          <p:cNvSpPr/>
          <p:nvPr/>
        </p:nvSpPr>
        <p:spPr>
          <a:xfrm>
            <a:off x="0" y="362338"/>
            <a:ext cx="12191999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МЕТОДИЧНИЙ АППАРАТ ДОСЛІДЖЕННЯ</a:t>
            </a:r>
            <a:endParaRPr lang="uk-U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9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2CE83-3002-48E1-9662-C2192F18B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Picture 6" descr="З Мукачево запустять новий потяг до Європи - Радіо Незламних">
            <a:extLst>
              <a:ext uri="{FF2B5EF4-FFF2-40B4-BE49-F238E27FC236}">
                <a16:creationId xmlns:a16="http://schemas.microsoft.com/office/drawing/2014/main" id="{5BECC3A6-7A01-4772-AE81-B530E4035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ВФМЛ №17">
            <a:extLst>
              <a:ext uri="{FF2B5EF4-FFF2-40B4-BE49-F238E27FC236}">
                <a16:creationId xmlns:a16="http://schemas.microsoft.com/office/drawing/2014/main" id="{FA798123-378F-4318-BE57-932E3375E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561" y="6201692"/>
            <a:ext cx="3248746" cy="57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C557206-E511-479C-A4D6-CF5A44B5DC1B}"/>
              </a:ext>
            </a:extLst>
          </p:cNvPr>
          <p:cNvSpPr/>
          <p:nvPr/>
        </p:nvSpPr>
        <p:spPr>
          <a:xfrm>
            <a:off x="0" y="6439705"/>
            <a:ext cx="121920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ПЛАХОТНЮК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Надія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Русланівна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ТАРАХТІЙ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Ульяна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Олексіївна,  </a:t>
            </a:r>
            <a:r>
              <a:rPr lang="uk-U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ПРИЩЕПА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Герман Олександрович</a:t>
            </a:r>
            <a:endParaRPr lang="uk-UA" sz="1050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D4F8E29-AC98-413A-A447-2B79F07273F7}"/>
              </a:ext>
            </a:extLst>
          </p:cNvPr>
          <p:cNvSpPr/>
          <p:nvPr/>
        </p:nvSpPr>
        <p:spPr>
          <a:xfrm>
            <a:off x="0" y="146386"/>
            <a:ext cx="12191999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ВІДКРИТТЯ ЗАЛІЗНИЧНОГО ВОКЗАЛУ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258495B-C873-48CF-BDD6-ACCA37ADB844}"/>
              </a:ext>
            </a:extLst>
          </p:cNvPr>
          <p:cNvSpPr/>
          <p:nvPr/>
        </p:nvSpPr>
        <p:spPr>
          <a:xfrm>
            <a:off x="99524" y="805379"/>
            <a:ext cx="11983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початку ХІХ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Великій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Британії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з’явились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паровози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невдовзі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почала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перша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залізниця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 транспорту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популярним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поширився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всьому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другій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ХІХ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залізниця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нарешті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дісталася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до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Інтерактивний зміст 4">
                <a:extLst>
                  <a:ext uri="{FF2B5EF4-FFF2-40B4-BE49-F238E27FC236}">
                    <a16:creationId xmlns:a16="http://schemas.microsoft.com/office/drawing/2014/main" id="{11E4CC55-AB67-4314-B50D-6DB8B2E3F3D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65998007"/>
                  </p:ext>
                </p:extLst>
              </p:nvPr>
            </p:nvGraphicFramePr>
            <p:xfrm>
              <a:off x="838200" y="1825625"/>
              <a:ext cx="10515600" cy="4351338"/>
            </p:xfrm>
            <a:graphic>
              <a:graphicData uri="http://schemas.microsoft.com/office/powerpoint/2016/summaryzoom">
                <psuz:summaryZm>
                  <psuz:summaryZmObj sectionId="{DDBFD06C-83F3-4F16-82FF-7100771F8F3C}">
                    <psuz:zmPr id="{D2DC4EDB-ED63-42CB-BBD1-875DD099B252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2692" y="800426"/>
                          <a:ext cx="2366010" cy="133088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F8722915-EC42-421F-806C-2EE2D3494B16}">
                    <psuz:zmPr id="{F161B301-9220-4005-A519-AAADA64E9143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847427" y="800426"/>
                          <a:ext cx="2366010" cy="133088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C0819D2B-44D1-4FDA-A707-6801068DB239}">
                    <psuz:zmPr id="{084E9D48-EDAF-4D98-B2A9-070F1D88F148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302162" y="800426"/>
                          <a:ext cx="2366010" cy="133088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82D79CD6-E75C-4529-B553-90D71AC2D098}">
                    <psuz:zmPr id="{B7723F15-54A5-4927-90F8-AC97A26C3385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756897" y="800426"/>
                          <a:ext cx="2366010" cy="133088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C3EFAD41-C38C-4129-B328-BDD6E4EB71A1}">
                    <psuz:zmPr id="{1904F0EA-33DF-4F03-AEB8-F12914943FBB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2692" y="2220031"/>
                          <a:ext cx="2366010" cy="133088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A8984BF4-86F4-4725-9704-EB0B991D3E8C}">
                    <psuz:zmPr id="{0370023F-9956-4F7E-8690-E3A497F97AF5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847427" y="2220031"/>
                          <a:ext cx="2366010" cy="133088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D628E321-D296-4367-B2A5-1E20A5FCD733}">
                    <psuz:zmPr id="{9E13366E-3B5B-412A-89D0-221AD00C2DB7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302162" y="2220031"/>
                          <a:ext cx="2366010" cy="133088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Інтерактивний зміст 4">
                <a:extLst>
                  <a:ext uri="{FF2B5EF4-FFF2-40B4-BE49-F238E27FC236}">
                    <a16:creationId xmlns:a16="http://schemas.microsoft.com/office/drawing/2014/main" id="{11E4CC55-AB67-4314-B50D-6DB8B2E3F3DB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838200" y="1825625"/>
                <a:ext cx="10515600" cy="4351338"/>
                <a:chOff x="838200" y="1825625"/>
                <a:chExt cx="10515600" cy="4351338"/>
              </a:xfrm>
            </p:grpSpPr>
            <p:pic>
              <p:nvPicPr>
                <p:cNvPr id="3" name="Рисунок 3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30892" y="2626051"/>
                  <a:ext cx="2366010" cy="133088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Рисунок 4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85627" y="2626051"/>
                  <a:ext cx="2366010" cy="133088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1" name="Рисунок 11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40362" y="2626051"/>
                  <a:ext cx="2366010" cy="133088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2" name="Рисунок 12">
                  <a:hlinkClick r:id="rId1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95097" y="2626051"/>
                  <a:ext cx="2366010" cy="133088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3" name="Рисунок 13">
                  <a:hlinkClick r:id="rId1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30892" y="4045656"/>
                  <a:ext cx="2366010" cy="133088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4" name="Рисунок 14">
                  <a:hlinkClick r:id="rId1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85627" y="4045656"/>
                  <a:ext cx="2366010" cy="133088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5" name="Рисунок 15">
                  <a:hlinkClick r:id="rId1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40362" y="4045656"/>
                  <a:ext cx="2366010" cy="133088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374468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З Мукачево запустять новий потяг до Європи - Радіо Незламних">
            <a:extLst>
              <a:ext uri="{FF2B5EF4-FFF2-40B4-BE49-F238E27FC236}">
                <a16:creationId xmlns:a16="http://schemas.microsoft.com/office/drawing/2014/main" id="{A2062E23-0C3E-44DD-A12D-008EBBC9E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1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ВФМЛ №17">
            <a:extLst>
              <a:ext uri="{FF2B5EF4-FFF2-40B4-BE49-F238E27FC236}">
                <a16:creationId xmlns:a16="http://schemas.microsoft.com/office/drawing/2014/main" id="{8D777829-050A-4A73-8804-BC1D15680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561" y="6201692"/>
            <a:ext cx="3248746" cy="57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9E3EC79-5234-4AE5-BF0C-D41208FC6A2C}"/>
              </a:ext>
            </a:extLst>
          </p:cNvPr>
          <p:cNvSpPr/>
          <p:nvPr/>
        </p:nvSpPr>
        <p:spPr>
          <a:xfrm>
            <a:off x="0" y="6439705"/>
            <a:ext cx="121920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ПЛАХОТНЮК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Надія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Русланівна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ТАРАХТІЙ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Ульяна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Олексіївна,  </a:t>
            </a:r>
            <a:r>
              <a:rPr lang="uk-U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ПРИЩЕПА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Герман Олександрович</a:t>
            </a:r>
            <a:endParaRPr lang="uk-UA" sz="1050" dirty="0"/>
          </a:p>
        </p:txBody>
      </p:sp>
      <p:pic>
        <p:nvPicPr>
          <p:cNvPr id="6" name="Picture 4" descr="https://img.20minut.ua/uploads/ckeditor/0033/39/f35985214087859064fe65e3aa6b493b0c4bdc41.jpeg">
            <a:extLst>
              <a:ext uri="{FF2B5EF4-FFF2-40B4-BE49-F238E27FC236}">
                <a16:creationId xmlns:a16="http://schemas.microsoft.com/office/drawing/2014/main" id="{6985B556-F90D-41E7-B85E-4ED74E3C7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04" y="1159052"/>
            <a:ext cx="7785744" cy="504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CBDE359-3BEB-476A-9A14-E91A2992DD83}"/>
              </a:ext>
            </a:extLst>
          </p:cNvPr>
          <p:cNvSpPr/>
          <p:nvPr/>
        </p:nvSpPr>
        <p:spPr>
          <a:xfrm>
            <a:off x="8136152" y="1159052"/>
            <a:ext cx="39469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1870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з’явилась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невеличка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дерев’яна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єдиною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той момент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колією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Про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прибуття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потягів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сповіщали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дзвоном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 почав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вінницький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вокзал –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проміжна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-Балта-Одеса.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1880 роках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будывлю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перебудували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вона стала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цегляною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двоповерховою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у 1899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неподалік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вокзалу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відкрили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першу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сільськогосподарську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виставку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ярмарок.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vezha.ua/wp-content/uploads/2020/02/86776625_557237715135114_862666210288861184_n.jpg">
            <a:extLst>
              <a:ext uri="{FF2B5EF4-FFF2-40B4-BE49-F238E27FC236}">
                <a16:creationId xmlns:a16="http://schemas.microsoft.com/office/drawing/2014/main" id="{E1D3E006-97C3-42BE-AD96-2FFFF8482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144" y="3713597"/>
            <a:ext cx="3793652" cy="245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C848FF0-836E-4C0F-AD45-7BABBA67BBEF}"/>
              </a:ext>
            </a:extLst>
          </p:cNvPr>
          <p:cNvSpPr/>
          <p:nvPr/>
        </p:nvSpPr>
        <p:spPr>
          <a:xfrm>
            <a:off x="0" y="277017"/>
            <a:ext cx="12191999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ВІДКРИТТЯ ЗАЛІЗНИЧНОГО ВОКЗАЛУ</a:t>
            </a:r>
            <a:endParaRPr lang="uk-U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16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З Мукачево запустять новий потяг до Європи - Радіо Незламних">
            <a:extLst>
              <a:ext uri="{FF2B5EF4-FFF2-40B4-BE49-F238E27FC236}">
                <a16:creationId xmlns:a16="http://schemas.microsoft.com/office/drawing/2014/main" id="{A2062E23-0C3E-44DD-A12D-008EBBC9E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1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ВФМЛ №17">
            <a:extLst>
              <a:ext uri="{FF2B5EF4-FFF2-40B4-BE49-F238E27FC236}">
                <a16:creationId xmlns:a16="http://schemas.microsoft.com/office/drawing/2014/main" id="{8D777829-050A-4A73-8804-BC1D15680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561" y="6201692"/>
            <a:ext cx="3248746" cy="57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9E3EC79-5234-4AE5-BF0C-D41208FC6A2C}"/>
              </a:ext>
            </a:extLst>
          </p:cNvPr>
          <p:cNvSpPr/>
          <p:nvPr/>
        </p:nvSpPr>
        <p:spPr>
          <a:xfrm>
            <a:off x="0" y="6439705"/>
            <a:ext cx="121920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ПЛАХОТНЮК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Надія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Русланівна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ТАРАХТІЙ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Ульяна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Олексіївна,  </a:t>
            </a:r>
            <a:r>
              <a:rPr lang="uk-U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ПРИЩЕПА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Герман Олександрович</a:t>
            </a:r>
            <a:endParaRPr lang="uk-UA" sz="1050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C2A8521-627F-4082-9CAF-3AD270EB83FF}"/>
              </a:ext>
            </a:extLst>
          </p:cNvPr>
          <p:cNvSpPr/>
          <p:nvPr/>
        </p:nvSpPr>
        <p:spPr>
          <a:xfrm>
            <a:off x="0" y="146386"/>
            <a:ext cx="12191999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ВІДКРИТТЯ ЗАЛІЗНИЧНОГО ВОКЗАЛУ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7680B46-A0A8-4217-8E3B-EAFE72BB87A6}"/>
              </a:ext>
            </a:extLst>
          </p:cNvPr>
          <p:cNvSpPr/>
          <p:nvPr/>
        </p:nvSpPr>
        <p:spPr>
          <a:xfrm>
            <a:off x="7657322" y="1259262"/>
            <a:ext cx="44538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1913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проклали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першу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трамвайну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лінію</a:t>
            </a:r>
            <a:r>
              <a:rPr lang="uk-UA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Тоді транспорт курсував до жіночої гімназії (теперішня КЗ «ВЛ №2»). </a:t>
            </a: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Цей вокзал був свідком Жовтневої революції 1917 року. Під час громадянської війни в ньому був штаб дивізії, якою командував Н.А. Щорс.</a:t>
            </a:r>
          </a:p>
          <a:p>
            <a:pPr algn="just"/>
            <a:r>
              <a:rPr lang="uk-UA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1918 році приміщення вокзалу зайняли німці, які прибували до Вінниці аби звільнити території від більшовиків. За рік, армія Української Народної Республіки разом із Галицькою армією швидко звільнили Вінницю й залізничний вокзал.</a:t>
            </a:r>
          </a:p>
        </p:txBody>
      </p:sp>
      <p:pic>
        <p:nvPicPr>
          <p:cNvPr id="15362" name="Picture 2" descr="Вінницький залізничний вокзал">
            <a:extLst>
              <a:ext uri="{FF2B5EF4-FFF2-40B4-BE49-F238E27FC236}">
                <a16:creationId xmlns:a16="http://schemas.microsoft.com/office/drawing/2014/main" id="{F3A4AC79-68FF-4DBB-BA02-2309CC4AD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" y="1259262"/>
            <a:ext cx="7327641" cy="406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655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З Мукачево запустять новий потяг до Європи - Радіо Незламних">
            <a:extLst>
              <a:ext uri="{FF2B5EF4-FFF2-40B4-BE49-F238E27FC236}">
                <a16:creationId xmlns:a16="http://schemas.microsoft.com/office/drawing/2014/main" id="{A2062E23-0C3E-44DD-A12D-008EBBC9E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ВФМЛ №17">
            <a:extLst>
              <a:ext uri="{FF2B5EF4-FFF2-40B4-BE49-F238E27FC236}">
                <a16:creationId xmlns:a16="http://schemas.microsoft.com/office/drawing/2014/main" id="{8D777829-050A-4A73-8804-BC1D15680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561" y="6201692"/>
            <a:ext cx="3248746" cy="57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9E3EC79-5234-4AE5-BF0C-D41208FC6A2C}"/>
              </a:ext>
            </a:extLst>
          </p:cNvPr>
          <p:cNvSpPr/>
          <p:nvPr/>
        </p:nvSpPr>
        <p:spPr>
          <a:xfrm>
            <a:off x="0" y="6439705"/>
            <a:ext cx="121920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ПЛАХОТНЮК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Надія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Русланівна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ТАРАХТІЙ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Ульяна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Олексіївна,  </a:t>
            </a:r>
            <a:r>
              <a:rPr lang="uk-U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ПРИЩЕПА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Герман Олександрович</a:t>
            </a:r>
            <a:endParaRPr lang="uk-UA" sz="1050" dirty="0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84D9A8F-F0E8-4FDE-B50C-EBDAA58211FA}"/>
              </a:ext>
            </a:extLst>
          </p:cNvPr>
          <p:cNvSpPr/>
          <p:nvPr/>
        </p:nvSpPr>
        <p:spPr>
          <a:xfrm>
            <a:off x="5346444" y="839347"/>
            <a:ext cx="664961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ті часи у Києві був популярним анекдот про те, що єдиними, кому було діло до чистоти вокзалу були німці. Власне, у Вінниці вийшло щось подібне. Це прибирання, організоване німецькими військовими, стало одним з важливих символів порядку, який союзники УНР хотіли продемонструвати своїми діями.</a:t>
            </a: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 німецькій фотографії 1918 року, відомо, що біля вокзалу вже тоді працював стихійний ринок. </a:t>
            </a: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вересні з вінницького вокзалу від’їжджала родина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Ґрохольських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Цей давній польський рід мешкав на Поділлі ще з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століття, а в 1919 році подільська частина їхньої історії завершилась.</a:t>
            </a:r>
          </a:p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Восени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взимку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1919 року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лютувала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епідемія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плямистого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тифу. Одним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 і вокзал,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перетворився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імпровізований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шпиталь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F06FBFB-9866-4CC7-967E-6981F64EBAFD}"/>
              </a:ext>
            </a:extLst>
          </p:cNvPr>
          <p:cNvSpPr/>
          <p:nvPr/>
        </p:nvSpPr>
        <p:spPr>
          <a:xfrm>
            <a:off x="0" y="146386"/>
            <a:ext cx="12191999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ВІДКРИТТЯ ЗАЛІЗНИЧНОГО ВОКЗАЛУ</a:t>
            </a:r>
            <a:endParaRPr lang="uk-UA" sz="28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s://vezha.ua/wp-content/uploads/2020/02/86725102_229010394926374_3988565647658319872_n.jpg">
            <a:extLst>
              <a:ext uri="{FF2B5EF4-FFF2-40B4-BE49-F238E27FC236}">
                <a16:creationId xmlns:a16="http://schemas.microsoft.com/office/drawing/2014/main" id="{FDFB55EF-5153-46C7-A8EC-94A717BAF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5" y="867079"/>
            <a:ext cx="5057192" cy="339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vezha.ua/wp-content/uploads/2020/02/Rodyna-vyyizdyt-z-Vinnytsi-1919-r.-Z-kolektsiyi-G.-Groholskogo.jpg">
            <a:extLst>
              <a:ext uri="{FF2B5EF4-FFF2-40B4-BE49-F238E27FC236}">
                <a16:creationId xmlns:a16="http://schemas.microsoft.com/office/drawing/2014/main" id="{E1E8154A-92CB-4E89-A73B-A853D982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26" y="3549804"/>
            <a:ext cx="4388913" cy="280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vezha.ua/wp-content/uploads/2020/02/67618414_2539563256068105_3724336102807437312_n.jpg">
            <a:extLst>
              <a:ext uri="{FF2B5EF4-FFF2-40B4-BE49-F238E27FC236}">
                <a16:creationId xmlns:a16="http://schemas.microsoft.com/office/drawing/2014/main" id="{BF58C242-982C-45C0-876D-92821EB7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82" y="4208930"/>
            <a:ext cx="1690720" cy="17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vezha.ua/wp-content/uploads/2020/02/86802369_636360823819523_878224123728232448_n.jpg">
            <a:extLst>
              <a:ext uri="{FF2B5EF4-FFF2-40B4-BE49-F238E27FC236}">
                <a16:creationId xmlns:a16="http://schemas.microsoft.com/office/drawing/2014/main" id="{B722322A-694A-448C-817F-7852CE16B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70" y="4193778"/>
            <a:ext cx="1918313" cy="17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5CB57913-4585-4CAF-898A-50662577AB89}"/>
              </a:ext>
            </a:extLst>
          </p:cNvPr>
          <p:cNvSpPr/>
          <p:nvPr/>
        </p:nvSpPr>
        <p:spPr>
          <a:xfrm>
            <a:off x="7139802" y="4154060"/>
            <a:ext cx="2335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Печатка коменданта </a:t>
            </a:r>
            <a:r>
              <a:rPr lang="ru-RU" sz="12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вінницької</a:t>
            </a:r>
            <a:r>
              <a:rPr lang="ru-RU" sz="12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вокзальної</a:t>
            </a:r>
            <a:r>
              <a:rPr lang="ru-RU" sz="12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залоги </a:t>
            </a:r>
            <a:r>
              <a:rPr lang="ru-RU" sz="12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12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УНР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7CE5D6C-2954-4B94-B9F9-A795404C7403}"/>
              </a:ext>
            </a:extLst>
          </p:cNvPr>
          <p:cNvSpPr/>
          <p:nvPr/>
        </p:nvSpPr>
        <p:spPr>
          <a:xfrm>
            <a:off x="7805520" y="5487690"/>
            <a:ext cx="2246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Печатка </a:t>
            </a:r>
            <a:r>
              <a:rPr lang="ru-RU" sz="12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вінницької</a:t>
            </a:r>
            <a:r>
              <a:rPr lang="ru-RU" sz="12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вокзальної</a:t>
            </a:r>
            <a:r>
              <a:rPr lang="ru-RU" sz="12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залоги </a:t>
            </a:r>
            <a:r>
              <a:rPr lang="ru-RU" sz="12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12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УНР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568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З Мукачево запустять новий потяг до Європи - Радіо Незламних">
            <a:extLst>
              <a:ext uri="{FF2B5EF4-FFF2-40B4-BE49-F238E27FC236}">
                <a16:creationId xmlns:a16="http://schemas.microsoft.com/office/drawing/2014/main" id="{A2062E23-0C3E-44DD-A12D-008EBBC9E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1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ВФМЛ №17">
            <a:extLst>
              <a:ext uri="{FF2B5EF4-FFF2-40B4-BE49-F238E27FC236}">
                <a16:creationId xmlns:a16="http://schemas.microsoft.com/office/drawing/2014/main" id="{8D777829-050A-4A73-8804-BC1D15680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561" y="6201692"/>
            <a:ext cx="3248746" cy="57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9E3EC79-5234-4AE5-BF0C-D41208FC6A2C}"/>
              </a:ext>
            </a:extLst>
          </p:cNvPr>
          <p:cNvSpPr/>
          <p:nvPr/>
        </p:nvSpPr>
        <p:spPr>
          <a:xfrm>
            <a:off x="0" y="6439705"/>
            <a:ext cx="121920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ПЛАХОТНЮК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Надія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Русланівна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ТАРАХТІЙ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Ульяна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Олексіївна,  </a:t>
            </a:r>
            <a:r>
              <a:rPr lang="uk-U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ПРИЩЕПА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Герман Олександрович</a:t>
            </a:r>
            <a:endParaRPr lang="uk-UA" sz="1050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FE63502-68B7-432A-911D-8094706C31DE}"/>
              </a:ext>
            </a:extLst>
          </p:cNvPr>
          <p:cNvSpPr/>
          <p:nvPr/>
        </p:nvSpPr>
        <p:spPr>
          <a:xfrm>
            <a:off x="0" y="146386"/>
            <a:ext cx="12191999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ВІДКРИТТЯ ЗАЛІЗНИЧНОГО ВОКЗАЛУ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F9898F4-B30C-4AF5-9710-EC8932ECFEB8}"/>
              </a:ext>
            </a:extLst>
          </p:cNvPr>
          <p:cNvSpPr/>
          <p:nvPr/>
        </p:nvSpPr>
        <p:spPr>
          <a:xfrm>
            <a:off x="7458852" y="1118415"/>
            <a:ext cx="4642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1932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6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Вінниця</a:t>
            </a:r>
            <a:r>
              <a:rPr lang="ru-RU" sz="16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стала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обласним</a:t>
            </a:r>
            <a:r>
              <a:rPr lang="ru-RU" sz="16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центром.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1930-х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розпочалася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проєктом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київського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архітектора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Шехоніна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1939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6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6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збудований</a:t>
            </a:r>
            <a:r>
              <a:rPr lang="ru-RU" sz="16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більший</a:t>
            </a:r>
            <a:r>
              <a:rPr lang="ru-RU" sz="16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вокзал.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залізничники">
            <a:extLst>
              <a:ext uri="{FF2B5EF4-FFF2-40B4-BE49-F238E27FC236}">
                <a16:creationId xmlns:a16="http://schemas.microsoft.com/office/drawing/2014/main" id="{3414B9AB-D2FB-4092-9497-A282135EC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52" y="2612571"/>
            <a:ext cx="4642952" cy="316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залізничники">
            <a:extLst>
              <a:ext uri="{FF2B5EF4-FFF2-40B4-BE49-F238E27FC236}">
                <a16:creationId xmlns:a16="http://schemas.microsoft.com/office/drawing/2014/main" id="{6D4A01ED-3EC6-4B12-8F38-5A6508636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4" y="1177888"/>
            <a:ext cx="3511823" cy="216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залізничники">
            <a:extLst>
              <a:ext uri="{FF2B5EF4-FFF2-40B4-BE49-F238E27FC236}">
                <a16:creationId xmlns:a16="http://schemas.microsoft.com/office/drawing/2014/main" id="{512F8CE9-E060-44DA-A032-A688B3BE9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4" y="3429000"/>
            <a:ext cx="3511823" cy="233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залізничники">
            <a:extLst>
              <a:ext uri="{FF2B5EF4-FFF2-40B4-BE49-F238E27FC236}">
                <a16:creationId xmlns:a16="http://schemas.microsoft.com/office/drawing/2014/main" id="{3771486F-6D83-450C-95EF-5A57A478E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298" y="1177888"/>
            <a:ext cx="3511823" cy="233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За півтора століття Вінниця змінила 4 залізничних вокзали. Фотофакт - фото 2">
            <a:extLst>
              <a:ext uri="{FF2B5EF4-FFF2-40B4-BE49-F238E27FC236}">
                <a16:creationId xmlns:a16="http://schemas.microsoft.com/office/drawing/2014/main" id="{8F681B1E-26D7-4EC6-93BB-B25A947BE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3"/>
          <a:stretch/>
        </p:blipFill>
        <p:spPr bwMode="auto">
          <a:xfrm>
            <a:off x="3858298" y="3591682"/>
            <a:ext cx="3507247" cy="218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010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З Мукачево запустять новий потяг до Європи - Радіо Незламних">
            <a:extLst>
              <a:ext uri="{FF2B5EF4-FFF2-40B4-BE49-F238E27FC236}">
                <a16:creationId xmlns:a16="http://schemas.microsoft.com/office/drawing/2014/main" id="{A2062E23-0C3E-44DD-A12D-008EBBC9E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1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ВФМЛ №17">
            <a:extLst>
              <a:ext uri="{FF2B5EF4-FFF2-40B4-BE49-F238E27FC236}">
                <a16:creationId xmlns:a16="http://schemas.microsoft.com/office/drawing/2014/main" id="{8D777829-050A-4A73-8804-BC1D15680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561" y="6201692"/>
            <a:ext cx="3248746" cy="57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9E3EC79-5234-4AE5-BF0C-D41208FC6A2C}"/>
              </a:ext>
            </a:extLst>
          </p:cNvPr>
          <p:cNvSpPr/>
          <p:nvPr/>
        </p:nvSpPr>
        <p:spPr>
          <a:xfrm>
            <a:off x="0" y="6439705"/>
            <a:ext cx="121920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ПЛАХОТНЮК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Надія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Русланівна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ТАРАХТІЙ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Ульяна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Олексіївна,  </a:t>
            </a:r>
            <a:r>
              <a:rPr lang="uk-U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ПРИЩЕПА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Герман Олександрович</a:t>
            </a:r>
            <a:endParaRPr lang="uk-UA" sz="1050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738A8BC-9EB8-4449-A242-CEF175B46B48}"/>
              </a:ext>
            </a:extLst>
          </p:cNvPr>
          <p:cNvSpPr/>
          <p:nvPr/>
        </p:nvSpPr>
        <p:spPr>
          <a:xfrm>
            <a:off x="0" y="146386"/>
            <a:ext cx="12191999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ВІДКРИТТЯ ЗАЛІЗНИЧНОГО ВОКЗАЛУ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2E06C1D-8166-40A5-B859-289561B3E5C5}"/>
              </a:ext>
            </a:extLst>
          </p:cNvPr>
          <p:cNvSpPr/>
          <p:nvPr/>
        </p:nvSpPr>
        <p:spPr>
          <a:xfrm>
            <a:off x="7480042" y="849036"/>
            <a:ext cx="4627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 вінницького залізничного вокзалу втретє перебудовували вже в радянський період. Протягом 1932-40 років будівля перебувала на реконструкції. Втім, її оновлена версія проіснувала недовго – в 1944 році німецькі війська, відступаючи з Вінниці, підірвали будівлю вокзалу. Тому з 1944-го відбувалось нове будівництво. Відкритий в 1952 році вокзал є майже тим, яким ми знаємо його і в наш час.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Залізничний вокзал 1945 р">
            <a:extLst>
              <a:ext uri="{FF2B5EF4-FFF2-40B4-BE49-F238E27FC236}">
                <a16:creationId xmlns:a16="http://schemas.microsoft.com/office/drawing/2014/main" id="{4B71BA77-6220-4E1E-8D42-13E571067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042" y="3317246"/>
            <a:ext cx="4627984" cy="256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img.20minut.ua/uploads/ckeditor/0033/39/c1db073d0719b9e92defe20eaf1daf1146c84980.jpeg">
            <a:extLst>
              <a:ext uri="{FF2B5EF4-FFF2-40B4-BE49-F238E27FC236}">
                <a16:creationId xmlns:a16="http://schemas.microsoft.com/office/drawing/2014/main" id="{0790519C-F55D-41F5-BD1C-9EE7BFEA4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65" y="897268"/>
            <a:ext cx="7164870" cy="503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274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З Мукачево запустять новий потяг до Європи - Радіо Незламних">
            <a:extLst>
              <a:ext uri="{FF2B5EF4-FFF2-40B4-BE49-F238E27FC236}">
                <a16:creationId xmlns:a16="http://schemas.microsoft.com/office/drawing/2014/main" id="{A2062E23-0C3E-44DD-A12D-008EBBC9E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1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ВФМЛ №17">
            <a:extLst>
              <a:ext uri="{FF2B5EF4-FFF2-40B4-BE49-F238E27FC236}">
                <a16:creationId xmlns:a16="http://schemas.microsoft.com/office/drawing/2014/main" id="{8D777829-050A-4A73-8804-BC1D15680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561" y="6201692"/>
            <a:ext cx="3248746" cy="57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9E3EC79-5234-4AE5-BF0C-D41208FC6A2C}"/>
              </a:ext>
            </a:extLst>
          </p:cNvPr>
          <p:cNvSpPr/>
          <p:nvPr/>
        </p:nvSpPr>
        <p:spPr>
          <a:xfrm>
            <a:off x="0" y="6439705"/>
            <a:ext cx="121920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ПЛАХОТНЮК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Надія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Русланівна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ТАРАХТІЙ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Ульяна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Олексіївна,  </a:t>
            </a:r>
            <a:r>
              <a:rPr lang="uk-U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ПРИЩЕПА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Герман Олександрович</a:t>
            </a:r>
            <a:endParaRPr lang="uk-UA" sz="1050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B2B97AC-8041-4634-857B-A4A666451DAD}"/>
              </a:ext>
            </a:extLst>
          </p:cNvPr>
          <p:cNvSpPr/>
          <p:nvPr/>
        </p:nvSpPr>
        <p:spPr>
          <a:xfrm>
            <a:off x="0" y="146386"/>
            <a:ext cx="12191999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ВІДКРИТТЯ ЗАЛІЗНИЧНОГО ВОКЗАЛУ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DD39ED5-FA60-44C2-857F-6BA11DABB080}"/>
              </a:ext>
            </a:extLst>
          </p:cNvPr>
          <p:cNvSpPr/>
          <p:nvPr/>
        </p:nvSpPr>
        <p:spPr>
          <a:xfrm>
            <a:off x="6708710" y="1026568"/>
            <a:ext cx="52997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0" i="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Нове</a:t>
            </a:r>
            <a:r>
              <a:rPr lang="ru-RU" sz="1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1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розпочало</a:t>
            </a:r>
            <a:r>
              <a:rPr lang="ru-RU" sz="1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свою роботу через </a:t>
            </a:r>
            <a:r>
              <a:rPr lang="ru-RU" sz="1600" b="0" i="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сім</a:t>
            </a:r>
            <a:r>
              <a:rPr lang="ru-RU" sz="1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(у 1952), а на </a:t>
            </a:r>
            <a:r>
              <a:rPr lang="ru-RU" sz="1600" b="0" i="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вході</a:t>
            </a:r>
            <a:r>
              <a:rPr lang="ru-RU" sz="1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1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зустрічала</a:t>
            </a:r>
            <a:r>
              <a:rPr lang="ru-RU" sz="1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мозаїка</a:t>
            </a:r>
            <a:r>
              <a:rPr lang="ru-RU" sz="1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 </a:t>
            </a:r>
            <a:r>
              <a:rPr lang="ru-RU" sz="1600" b="0" i="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фігурами</a:t>
            </a:r>
            <a:r>
              <a:rPr lang="ru-RU" sz="1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0" i="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1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0" i="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дівчат-колгоспниць</a:t>
            </a:r>
            <a:r>
              <a:rPr lang="ru-RU" sz="1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Навпроти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сквер й фонтан,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демонтували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21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Вінницький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вокзал,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наших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2002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img.20minut.ua/uploads/ckeditor/0033/39/0aff1c2f10caf68d18ee1136f34480b5c994a412.jpeg">
            <a:extLst>
              <a:ext uri="{FF2B5EF4-FFF2-40B4-BE49-F238E27FC236}">
                <a16:creationId xmlns:a16="http://schemas.microsoft.com/office/drawing/2014/main" id="{0EA12457-0A56-45A1-B913-50D8EBC4B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97" y="1088102"/>
            <a:ext cx="6341703" cy="46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0.wp.com/myvinnitsa.com/wp-content/uploads/2022/01/myvinnitsa.com-9.jpg?resize=480%2C266&amp;ssl=1">
            <a:extLst>
              <a:ext uri="{FF2B5EF4-FFF2-40B4-BE49-F238E27FC236}">
                <a16:creationId xmlns:a16="http://schemas.microsoft.com/office/drawing/2014/main" id="{DC8B8F4A-3C84-4D4C-8BB8-01FACCCEA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15" y="2878784"/>
            <a:ext cx="5217048" cy="289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За півтора століття Вінниця змінила 4 залізничних вокзали. Фотофакт - фото 7">
            <a:extLst>
              <a:ext uri="{FF2B5EF4-FFF2-40B4-BE49-F238E27FC236}">
                <a16:creationId xmlns:a16="http://schemas.microsoft.com/office/drawing/2014/main" id="{22174F58-DD9D-46AF-A32D-3DF5D61C1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1"/>
          <a:stretch/>
        </p:blipFill>
        <p:spPr bwMode="auto">
          <a:xfrm>
            <a:off x="4920339" y="1092307"/>
            <a:ext cx="1695061" cy="209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000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1076</Words>
  <Application>Microsoft Office PowerPoint</Application>
  <PresentationFormat>Широкий екран</PresentationFormat>
  <Paragraphs>74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21</cp:revision>
  <dcterms:created xsi:type="dcterms:W3CDTF">2024-04-15T15:19:51Z</dcterms:created>
  <dcterms:modified xsi:type="dcterms:W3CDTF">2024-04-15T19:18:00Z</dcterms:modified>
</cp:coreProperties>
</file>