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7" r:id="rId2"/>
    <p:sldId id="327" r:id="rId3"/>
    <p:sldId id="328" r:id="rId4"/>
    <p:sldId id="338" r:id="rId5"/>
    <p:sldId id="325" r:id="rId6"/>
    <p:sldId id="335" r:id="rId7"/>
    <p:sldId id="340" r:id="rId8"/>
    <p:sldId id="343" r:id="rId9"/>
    <p:sldId id="346" r:id="rId10"/>
    <p:sldId id="333" r:id="rId11"/>
    <p:sldId id="323"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68" autoAdjust="0"/>
  </p:normalViewPr>
  <p:slideViewPr>
    <p:cSldViewPr>
      <p:cViewPr varScale="1">
        <p:scale>
          <a:sx n="93" d="100"/>
          <a:sy n="93" d="100"/>
        </p:scale>
        <p:origin x="912"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375A52-5E95-42C1-81DF-62D9179CEBE1}" type="datetimeFigureOut">
              <a:rPr lang="uk-UA" smtClean="0"/>
              <a:pPr/>
              <a:t>14.04.2024</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B1FC54-7BDB-438D-B823-E30CF434FCC4}" type="slidenum">
              <a:rPr lang="uk-UA" smtClean="0"/>
              <a:pPr/>
              <a:t>‹#›</a:t>
            </a:fld>
            <a:endParaRPr lang="uk-U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fld id="{26B1FC54-7BDB-438D-B823-E30CF434FCC4}" type="slidenum">
              <a:rPr lang="uk-UA" smtClean="0"/>
              <a:pPr/>
              <a:t>1</a:t>
            </a:fld>
            <a:endParaRPr lang="uk-U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6B1FC54-7BDB-438D-B823-E30CF434FCC4}" type="slidenum">
              <a:rPr lang="uk-UA" smtClean="0"/>
              <a:pPr/>
              <a:t>3</a:t>
            </a:fld>
            <a:endParaRPr lang="uk-UA"/>
          </a:p>
        </p:txBody>
      </p:sp>
    </p:spTree>
    <p:extLst>
      <p:ext uri="{BB962C8B-B14F-4D97-AF65-F5344CB8AC3E}">
        <p14:creationId xmlns:p14="http://schemas.microsoft.com/office/powerpoint/2010/main" val="3846712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282BB8D7-BB0D-4655-A1F7-D8F5EC75F611}" type="datetimeFigureOut">
              <a:rPr lang="ru-RU" smtClean="0"/>
              <a:pPr/>
              <a:t>14.04.2024</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52F9628D-0ABF-4B40-977F-2267A2AAC505}" type="slidenum">
              <a:rPr lang="ru-RU" smtClean="0"/>
              <a:pPr/>
              <a:t>‹#›</a:t>
            </a:fld>
            <a:endParaRPr lang="ru-RU"/>
          </a:p>
        </p:txBody>
      </p:sp>
    </p:spTree>
    <p:extLst>
      <p:ext uri="{BB962C8B-B14F-4D97-AF65-F5344CB8AC3E}">
        <p14:creationId xmlns:p14="http://schemas.microsoft.com/office/powerpoint/2010/main" val="1227786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282BB8D7-BB0D-4655-A1F7-D8F5EC75F611}" type="datetimeFigureOut">
              <a:rPr lang="ru-RU" smtClean="0"/>
              <a:pPr/>
              <a:t>14.04.2024</a:t>
            </a:fld>
            <a:endParaRPr lang="ru-RU"/>
          </a:p>
        </p:txBody>
      </p:sp>
      <p:sp>
        <p:nvSpPr>
          <p:cNvPr id="5" name="Footer Placeholder 4"/>
          <p:cNvSpPr>
            <a:spLocks noGrp="1"/>
          </p:cNvSpPr>
          <p:nvPr>
            <p:ph type="ftr" sz="quarter" idx="11"/>
          </p:nvPr>
        </p:nvSpPr>
        <p:spPr/>
        <p:txBody>
          <a:bodyPr/>
          <a:lstStyle/>
          <a:p>
            <a:endParaRPr lang="ru-RU"/>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52F9628D-0ABF-4B40-977F-2267A2AAC505}" type="slidenum">
              <a:rPr lang="ru-RU" smtClean="0"/>
              <a:pPr/>
              <a:t>‹#›</a:t>
            </a:fld>
            <a:endParaRPr lang="ru-RU"/>
          </a:p>
        </p:txBody>
      </p:sp>
    </p:spTree>
    <p:extLst>
      <p:ext uri="{BB962C8B-B14F-4D97-AF65-F5344CB8AC3E}">
        <p14:creationId xmlns:p14="http://schemas.microsoft.com/office/powerpoint/2010/main" val="1191815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282BB8D7-BB0D-4655-A1F7-D8F5EC75F611}" type="datetimeFigureOut">
              <a:rPr lang="ru-RU" smtClean="0"/>
              <a:pPr/>
              <a:t>14.04.2024</a:t>
            </a:fld>
            <a:endParaRPr lang="ru-RU"/>
          </a:p>
        </p:txBody>
      </p:sp>
      <p:sp>
        <p:nvSpPr>
          <p:cNvPr id="5" name="Footer Placeholder 4"/>
          <p:cNvSpPr>
            <a:spLocks noGrp="1"/>
          </p:cNvSpPr>
          <p:nvPr>
            <p:ph type="ftr" sz="quarter" idx="11"/>
          </p:nvPr>
        </p:nvSpPr>
        <p:spPr/>
        <p:txBody>
          <a:bodyPr/>
          <a:lstStyle/>
          <a:p>
            <a:endParaRPr lang="ru-RU"/>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52F9628D-0ABF-4B40-977F-2267A2AAC505}" type="slidenum">
              <a:rPr lang="ru-RU" smtClean="0"/>
              <a:pPr/>
              <a:t>‹#›</a:t>
            </a:fld>
            <a:endParaRPr lang="ru-RU"/>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15268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282BB8D7-BB0D-4655-A1F7-D8F5EC75F611}" type="datetimeFigureOut">
              <a:rPr lang="ru-RU" smtClean="0"/>
              <a:pPr/>
              <a:t>14.04.2024</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52F9628D-0ABF-4B40-977F-2267A2AAC505}" type="slidenum">
              <a:rPr lang="ru-RU" smtClean="0"/>
              <a:pPr/>
              <a:t>‹#›</a:t>
            </a:fld>
            <a:endParaRPr lang="ru-RU"/>
          </a:p>
        </p:txBody>
      </p:sp>
    </p:spTree>
    <p:extLst>
      <p:ext uri="{BB962C8B-B14F-4D97-AF65-F5344CB8AC3E}">
        <p14:creationId xmlns:p14="http://schemas.microsoft.com/office/powerpoint/2010/main" val="1134825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282BB8D7-BB0D-4655-A1F7-D8F5EC75F611}" type="datetimeFigureOut">
              <a:rPr lang="ru-RU" smtClean="0"/>
              <a:pPr/>
              <a:t>14.04.2024</a:t>
            </a:fld>
            <a:endParaRPr lang="ru-RU"/>
          </a:p>
        </p:txBody>
      </p:sp>
      <p:sp>
        <p:nvSpPr>
          <p:cNvPr id="6" name="Footer Placeholder 5"/>
          <p:cNvSpPr>
            <a:spLocks noGrp="1"/>
          </p:cNvSpPr>
          <p:nvPr>
            <p:ph type="ftr" sz="quarter" idx="11"/>
          </p:nvPr>
        </p:nvSpPr>
        <p:spPr/>
        <p:txBody>
          <a:bodyPr/>
          <a:lstStyle/>
          <a:p>
            <a:endParaRPr lang="ru-RU"/>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52F9628D-0ABF-4B40-977F-2267A2AAC505}" type="slidenum">
              <a:rPr lang="ru-RU" smtClean="0"/>
              <a:pPr/>
              <a:t>‹#›</a:t>
            </a:fld>
            <a:endParaRPr lang="ru-RU"/>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67500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282BB8D7-BB0D-4655-A1F7-D8F5EC75F611}" type="datetimeFigureOut">
              <a:rPr lang="ru-RU" smtClean="0"/>
              <a:pPr/>
              <a:t>14.04.2024</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52F9628D-0ABF-4B40-977F-2267A2AAC505}" type="slidenum">
              <a:rPr lang="ru-RU" smtClean="0"/>
              <a:pPr/>
              <a:t>‹#›</a:t>
            </a:fld>
            <a:endParaRPr lang="ru-RU"/>
          </a:p>
        </p:txBody>
      </p:sp>
    </p:spTree>
    <p:extLst>
      <p:ext uri="{BB962C8B-B14F-4D97-AF65-F5344CB8AC3E}">
        <p14:creationId xmlns:p14="http://schemas.microsoft.com/office/powerpoint/2010/main" val="3104805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82BB8D7-BB0D-4655-A1F7-D8F5EC75F611}" type="datetimeFigureOut">
              <a:rPr lang="ru-RU" smtClean="0"/>
              <a:pPr/>
              <a:t>14.04.2024</a:t>
            </a:fld>
            <a:endParaRPr lang="ru-RU"/>
          </a:p>
        </p:txBody>
      </p:sp>
      <p:sp>
        <p:nvSpPr>
          <p:cNvPr id="5" name="Footer Placeholder 4"/>
          <p:cNvSpPr>
            <a:spLocks noGrp="1"/>
          </p:cNvSpPr>
          <p:nvPr>
            <p:ph type="ftr" sz="quarter" idx="11"/>
          </p:nvPr>
        </p:nvSpPr>
        <p:spPr/>
        <p:txBody>
          <a:bodyPr/>
          <a:lstStyle/>
          <a:p>
            <a:endParaRPr lang="ru-RU"/>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2F9628D-0ABF-4B40-977F-2267A2AAC505}" type="slidenum">
              <a:rPr lang="ru-RU" smtClean="0"/>
              <a:pPr/>
              <a:t>‹#›</a:t>
            </a:fld>
            <a:endParaRPr lang="ru-RU"/>
          </a:p>
        </p:txBody>
      </p:sp>
    </p:spTree>
    <p:extLst>
      <p:ext uri="{BB962C8B-B14F-4D97-AF65-F5344CB8AC3E}">
        <p14:creationId xmlns:p14="http://schemas.microsoft.com/office/powerpoint/2010/main" val="3666592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82BB8D7-BB0D-4655-A1F7-D8F5EC75F611}" type="datetimeFigureOut">
              <a:rPr lang="ru-RU" smtClean="0"/>
              <a:pPr/>
              <a:t>14.04.2024</a:t>
            </a:fld>
            <a:endParaRPr lang="ru-RU"/>
          </a:p>
        </p:txBody>
      </p:sp>
      <p:sp>
        <p:nvSpPr>
          <p:cNvPr id="5" name="Footer Placeholder 4"/>
          <p:cNvSpPr>
            <a:spLocks noGrp="1"/>
          </p:cNvSpPr>
          <p:nvPr>
            <p:ph type="ftr" sz="quarter" idx="11"/>
          </p:nvPr>
        </p:nvSpPr>
        <p:spPr/>
        <p:txBody>
          <a:bodyPr/>
          <a:lstStyle/>
          <a:p>
            <a:endParaRPr lang="ru-RU"/>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2F9628D-0ABF-4B40-977F-2267A2AAC505}" type="slidenum">
              <a:rPr lang="ru-RU" smtClean="0"/>
              <a:pPr/>
              <a:t>‹#›</a:t>
            </a:fld>
            <a:endParaRPr lang="ru-RU"/>
          </a:p>
        </p:txBody>
      </p:sp>
    </p:spTree>
    <p:extLst>
      <p:ext uri="{BB962C8B-B14F-4D97-AF65-F5344CB8AC3E}">
        <p14:creationId xmlns:p14="http://schemas.microsoft.com/office/powerpoint/2010/main" val="1694124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82BB8D7-BB0D-4655-A1F7-D8F5EC75F611}" type="datetimeFigureOut">
              <a:rPr lang="ru-RU" smtClean="0"/>
              <a:pPr/>
              <a:t>14.04.2024</a:t>
            </a:fld>
            <a:endParaRPr lang="ru-RU"/>
          </a:p>
        </p:txBody>
      </p:sp>
      <p:sp>
        <p:nvSpPr>
          <p:cNvPr id="5" name="Footer Placeholder 4"/>
          <p:cNvSpPr>
            <a:spLocks noGrp="1"/>
          </p:cNvSpPr>
          <p:nvPr>
            <p:ph type="ftr" sz="quarter" idx="11"/>
          </p:nvPr>
        </p:nvSpPr>
        <p:spPr/>
        <p:txBody>
          <a:bodyPr/>
          <a:lstStyle/>
          <a:p>
            <a:endParaRPr lang="ru-RU"/>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2F9628D-0ABF-4B40-977F-2267A2AAC505}" type="slidenum">
              <a:rPr lang="ru-RU" smtClean="0"/>
              <a:pPr/>
              <a:t>‹#›</a:t>
            </a:fld>
            <a:endParaRPr lang="ru-RU"/>
          </a:p>
        </p:txBody>
      </p:sp>
    </p:spTree>
    <p:extLst>
      <p:ext uri="{BB962C8B-B14F-4D97-AF65-F5344CB8AC3E}">
        <p14:creationId xmlns:p14="http://schemas.microsoft.com/office/powerpoint/2010/main" val="2677146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282BB8D7-BB0D-4655-A1F7-D8F5EC75F611}" type="datetimeFigureOut">
              <a:rPr lang="ru-RU" smtClean="0"/>
              <a:pPr/>
              <a:t>14.04.2024</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52F9628D-0ABF-4B40-977F-2267A2AAC505}" type="slidenum">
              <a:rPr lang="ru-RU" smtClean="0"/>
              <a:pPr/>
              <a:t>‹#›</a:t>
            </a:fld>
            <a:endParaRPr lang="ru-RU"/>
          </a:p>
        </p:txBody>
      </p:sp>
    </p:spTree>
    <p:extLst>
      <p:ext uri="{BB962C8B-B14F-4D97-AF65-F5344CB8AC3E}">
        <p14:creationId xmlns:p14="http://schemas.microsoft.com/office/powerpoint/2010/main" val="3439102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282BB8D7-BB0D-4655-A1F7-D8F5EC75F611}" type="datetimeFigureOut">
              <a:rPr lang="ru-RU" smtClean="0"/>
              <a:pPr/>
              <a:t>14.04.2024</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52F9628D-0ABF-4B40-977F-2267A2AAC505}" type="slidenum">
              <a:rPr lang="ru-RU" smtClean="0"/>
              <a:pPr/>
              <a:t>‹#›</a:t>
            </a:fld>
            <a:endParaRPr lang="ru-RU"/>
          </a:p>
        </p:txBody>
      </p:sp>
    </p:spTree>
    <p:extLst>
      <p:ext uri="{BB962C8B-B14F-4D97-AF65-F5344CB8AC3E}">
        <p14:creationId xmlns:p14="http://schemas.microsoft.com/office/powerpoint/2010/main" val="2050007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282BB8D7-BB0D-4655-A1F7-D8F5EC75F611}" type="datetimeFigureOut">
              <a:rPr lang="ru-RU" smtClean="0"/>
              <a:pPr/>
              <a:t>14.04.2024</a:t>
            </a:fld>
            <a:endParaRPr lang="ru-RU"/>
          </a:p>
        </p:txBody>
      </p:sp>
      <p:sp>
        <p:nvSpPr>
          <p:cNvPr id="8" name="Footer Placeholder 7"/>
          <p:cNvSpPr>
            <a:spLocks noGrp="1"/>
          </p:cNvSpPr>
          <p:nvPr>
            <p:ph type="ftr" sz="quarter" idx="11"/>
          </p:nvPr>
        </p:nvSpPr>
        <p:spPr/>
        <p:txBody>
          <a:bodyPr/>
          <a:lstStyle/>
          <a:p>
            <a:endParaRPr lang="ru-RU"/>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52F9628D-0ABF-4B40-977F-2267A2AAC505}" type="slidenum">
              <a:rPr lang="ru-RU" smtClean="0"/>
              <a:pPr/>
              <a:t>‹#›</a:t>
            </a:fld>
            <a:endParaRPr lang="ru-RU"/>
          </a:p>
        </p:txBody>
      </p:sp>
    </p:spTree>
    <p:extLst>
      <p:ext uri="{BB962C8B-B14F-4D97-AF65-F5344CB8AC3E}">
        <p14:creationId xmlns:p14="http://schemas.microsoft.com/office/powerpoint/2010/main" val="3879254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282BB8D7-BB0D-4655-A1F7-D8F5EC75F611}" type="datetimeFigureOut">
              <a:rPr lang="ru-RU" smtClean="0"/>
              <a:pPr/>
              <a:t>14.04.2024</a:t>
            </a:fld>
            <a:endParaRPr lang="ru-RU"/>
          </a:p>
        </p:txBody>
      </p:sp>
      <p:sp>
        <p:nvSpPr>
          <p:cNvPr id="4" name="Footer Placeholder 3"/>
          <p:cNvSpPr>
            <a:spLocks noGrp="1"/>
          </p:cNvSpPr>
          <p:nvPr>
            <p:ph type="ftr" sz="quarter" idx="11"/>
          </p:nvPr>
        </p:nvSpPr>
        <p:spPr/>
        <p:txBody>
          <a:bodyPr/>
          <a:lstStyle/>
          <a:p>
            <a:endParaRPr lang="ru-RU"/>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2F9628D-0ABF-4B40-977F-2267A2AAC505}" type="slidenum">
              <a:rPr lang="ru-RU" smtClean="0"/>
              <a:pPr/>
              <a:t>‹#›</a:t>
            </a:fld>
            <a:endParaRPr lang="ru-RU"/>
          </a:p>
        </p:txBody>
      </p:sp>
    </p:spTree>
    <p:extLst>
      <p:ext uri="{BB962C8B-B14F-4D97-AF65-F5344CB8AC3E}">
        <p14:creationId xmlns:p14="http://schemas.microsoft.com/office/powerpoint/2010/main" val="1431853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2BB8D7-BB0D-4655-A1F7-D8F5EC75F611}" type="datetimeFigureOut">
              <a:rPr lang="ru-RU" smtClean="0"/>
              <a:pPr/>
              <a:t>14.04.2024</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52F9628D-0ABF-4B40-977F-2267A2AAC505}" type="slidenum">
              <a:rPr lang="ru-RU" smtClean="0"/>
              <a:pPr/>
              <a:t>‹#›</a:t>
            </a:fld>
            <a:endParaRPr lang="ru-RU"/>
          </a:p>
        </p:txBody>
      </p:sp>
    </p:spTree>
    <p:extLst>
      <p:ext uri="{BB962C8B-B14F-4D97-AF65-F5344CB8AC3E}">
        <p14:creationId xmlns:p14="http://schemas.microsoft.com/office/powerpoint/2010/main" val="1246628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282BB8D7-BB0D-4655-A1F7-D8F5EC75F611}" type="datetimeFigureOut">
              <a:rPr lang="ru-RU" smtClean="0"/>
              <a:pPr/>
              <a:t>14.04.2024</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2F9628D-0ABF-4B40-977F-2267A2AAC505}" type="slidenum">
              <a:rPr lang="ru-RU" smtClean="0"/>
              <a:pPr/>
              <a:t>‹#›</a:t>
            </a:fld>
            <a:endParaRPr lang="ru-RU"/>
          </a:p>
        </p:txBody>
      </p:sp>
    </p:spTree>
    <p:extLst>
      <p:ext uri="{BB962C8B-B14F-4D97-AF65-F5344CB8AC3E}">
        <p14:creationId xmlns:p14="http://schemas.microsoft.com/office/powerpoint/2010/main" val="2055987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282BB8D7-BB0D-4655-A1F7-D8F5EC75F611}" type="datetimeFigureOut">
              <a:rPr lang="ru-RU" smtClean="0"/>
              <a:pPr/>
              <a:t>14.04.2024</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52F9628D-0ABF-4B40-977F-2267A2AAC505}" type="slidenum">
              <a:rPr lang="ru-RU" smtClean="0"/>
              <a:pPr/>
              <a:t>‹#›</a:t>
            </a:fld>
            <a:endParaRPr lang="ru-RU"/>
          </a:p>
        </p:txBody>
      </p:sp>
    </p:spTree>
    <p:extLst>
      <p:ext uri="{BB962C8B-B14F-4D97-AF65-F5344CB8AC3E}">
        <p14:creationId xmlns:p14="http://schemas.microsoft.com/office/powerpoint/2010/main" val="105779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282BB8D7-BB0D-4655-A1F7-D8F5EC75F611}" type="datetimeFigureOut">
              <a:rPr lang="ru-RU" smtClean="0"/>
              <a:pPr/>
              <a:t>14.04.2024</a:t>
            </a:fld>
            <a:endParaRPr lang="ru-RU"/>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52F9628D-0ABF-4B40-977F-2267A2AAC505}" type="slidenum">
              <a:rPr lang="ru-RU" smtClean="0"/>
              <a:pPr/>
              <a:t>‹#›</a:t>
            </a:fld>
            <a:endParaRPr lang="ru-RU"/>
          </a:p>
        </p:txBody>
      </p:sp>
    </p:spTree>
    <p:extLst>
      <p:ext uri="{BB962C8B-B14F-4D97-AF65-F5344CB8AC3E}">
        <p14:creationId xmlns:p14="http://schemas.microsoft.com/office/powerpoint/2010/main" val="3758729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hyperlink" Target="http://intour.com.ua/n-32/p-8/atc-964/" TargetMode="External"/><Relationship Id="rId2" Type="http://schemas.openxmlformats.org/officeDocument/2006/relationships/hyperlink" Target="http://ukrlit.org/slovnyk/zhaivoronok_znaky_ukrainskoi_etnokultury" TargetMode="External"/><Relationship Id="rId1" Type="http://schemas.openxmlformats.org/officeDocument/2006/relationships/slideLayout" Target="../slideLayouts/slideLayout2.xml"/><Relationship Id="rId6" Type="http://schemas.openxmlformats.org/officeDocument/2006/relationships/hyperlink" Target="http://derev.org.ua/mlyny/mlyny.htm" TargetMode="External"/><Relationship Id="rId5" Type="http://schemas.openxmlformats.org/officeDocument/2006/relationships/hyperlink" Target="http://kampod.at.ua/publ/turizm/na_mapi_kamyantsa/mlin_irafa/20-1-0-74" TargetMode="External"/><Relationship Id="rId4" Type="http://schemas.openxmlformats.org/officeDocument/2006/relationships/hyperlink" Target="https://vn.20minut.ua/Podii/perekrutitsya-peresietsya-peremeletsya---bude-voda-49611.htm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idx="1"/>
          </p:nvPr>
        </p:nvSpPr>
        <p:spPr>
          <a:xfrm>
            <a:off x="395536" y="1912014"/>
            <a:ext cx="8532440" cy="1550429"/>
          </a:xfrm>
        </p:spPr>
        <p:txBody>
          <a:bodyPr>
            <a:noAutofit/>
          </a:bodyPr>
          <a:lstStyle/>
          <a:p>
            <a:pPr algn="ctr">
              <a:buNone/>
            </a:pPr>
            <a:endParaRPr lang="uk-UA" sz="2800" b="1" dirty="0">
              <a:solidFill>
                <a:schemeClr val="accent1"/>
              </a:solidFill>
              <a:latin typeface="Times New Roman" panose="02020603050405020304" pitchFamily="18" charset="0"/>
              <a:ea typeface="Times New Roman" panose="02020603050405020304" pitchFamily="18" charset="0"/>
            </a:endParaRPr>
          </a:p>
          <a:p>
            <a:pPr algn="ctr">
              <a:buNone/>
            </a:pPr>
            <a:r>
              <a:rPr lang="uk-UA" sz="2800" b="1" dirty="0">
                <a:solidFill>
                  <a:schemeClr val="accent1"/>
                </a:solidFill>
                <a:latin typeface="Times New Roman" panose="02020603050405020304" pitchFamily="18" charset="0"/>
                <a:ea typeface="Times New Roman" panose="02020603050405020304" pitchFamily="18" charset="0"/>
              </a:rPr>
              <a:t>ВОДЯНІ МЛИНИ ДУНАЄВЕЧЧИНИ </a:t>
            </a:r>
          </a:p>
          <a:p>
            <a:pPr algn="ctr">
              <a:buNone/>
            </a:pPr>
            <a:endParaRPr lang="uk-UA" sz="2800" b="1" dirty="0">
              <a:solidFill>
                <a:schemeClr val="accent1"/>
              </a:solidFill>
              <a:latin typeface="Times New Roman" panose="02020603050405020304" pitchFamily="18" charset="0"/>
              <a:cs typeface="Times New Roman" panose="02020603050405020304" pitchFamily="18" charset="0"/>
            </a:endParaRPr>
          </a:p>
          <a:p>
            <a:pPr algn="ctr">
              <a:buNone/>
            </a:pPr>
            <a:r>
              <a:rPr lang="uk-UA" sz="2800" b="1" dirty="0">
                <a:solidFill>
                  <a:schemeClr val="accent1"/>
                </a:solidFill>
                <a:latin typeface="Times New Roman" panose="02020603050405020304" pitchFamily="18" charset="0"/>
                <a:cs typeface="Times New Roman" panose="02020603050405020304" pitchFamily="18" charset="0"/>
              </a:rPr>
              <a:t>                                                                       </a:t>
            </a:r>
            <a:r>
              <a:rPr lang="uk-UA" sz="1400" dirty="0">
                <a:solidFill>
                  <a:srgbClr val="002060"/>
                </a:solidFill>
                <a:latin typeface="Times New Roman" panose="02020603050405020304" pitchFamily="18" charset="0"/>
                <a:cs typeface="Times New Roman" panose="02020603050405020304" pitchFamily="18" charset="0"/>
              </a:rPr>
              <a:t>Робота на Всеукраїнський </a:t>
            </a:r>
          </a:p>
          <a:p>
            <a:pPr marL="0" indent="0" algn="r">
              <a:buNone/>
            </a:pPr>
            <a:r>
              <a:rPr lang="uk-UA" sz="1400" dirty="0">
                <a:solidFill>
                  <a:srgbClr val="002060"/>
                </a:solidFill>
                <a:latin typeface="Times New Roman" panose="02020603050405020304" pitchFamily="18" charset="0"/>
                <a:cs typeface="Times New Roman" panose="02020603050405020304" pitchFamily="18" charset="0"/>
              </a:rPr>
              <a:t>інтерактивний конкурс  </a:t>
            </a:r>
          </a:p>
          <a:p>
            <a:pPr marL="0" indent="0" algn="r">
              <a:buNone/>
            </a:pPr>
            <a:r>
              <a:rPr lang="uk-UA" sz="1400" dirty="0">
                <a:solidFill>
                  <a:srgbClr val="002060"/>
                </a:solidFill>
                <a:latin typeface="Times New Roman" panose="02020603050405020304" pitchFamily="18" charset="0"/>
                <a:cs typeface="Times New Roman" panose="02020603050405020304" pitchFamily="18" charset="0"/>
              </a:rPr>
              <a:t>МАН-Юніор Дослідник Історик, </a:t>
            </a:r>
          </a:p>
          <a:p>
            <a:pPr marL="0" indent="0" algn="r">
              <a:buNone/>
            </a:pPr>
            <a:r>
              <a:rPr lang="uk-UA" sz="1400" dirty="0">
                <a:solidFill>
                  <a:srgbClr val="002060"/>
                </a:solidFill>
                <a:latin typeface="Times New Roman" panose="02020603050405020304" pitchFamily="18" charset="0"/>
                <a:cs typeface="Times New Roman" panose="02020603050405020304" pitchFamily="18" charset="0"/>
              </a:rPr>
              <a:t>здобувача освіти 9-класу </a:t>
            </a:r>
            <a:r>
              <a:rPr lang="uk-UA" sz="1400" dirty="0" err="1">
                <a:solidFill>
                  <a:srgbClr val="002060"/>
                </a:solidFill>
                <a:latin typeface="Times New Roman" panose="02020603050405020304" pitchFamily="18" charset="0"/>
                <a:cs typeface="Times New Roman" panose="02020603050405020304" pitchFamily="18" charset="0"/>
              </a:rPr>
              <a:t>Січинецької</a:t>
            </a:r>
            <a:r>
              <a:rPr lang="uk-UA" sz="1400" dirty="0">
                <a:solidFill>
                  <a:srgbClr val="002060"/>
                </a:solidFill>
                <a:latin typeface="Times New Roman" panose="02020603050405020304" pitchFamily="18" charset="0"/>
                <a:cs typeface="Times New Roman" panose="02020603050405020304" pitchFamily="18" charset="0"/>
              </a:rPr>
              <a:t> гімназії</a:t>
            </a:r>
          </a:p>
          <a:p>
            <a:pPr marL="0" indent="0" algn="r">
              <a:buNone/>
            </a:pPr>
            <a:r>
              <a:rPr lang="uk-UA" sz="1400" dirty="0" err="1">
                <a:solidFill>
                  <a:srgbClr val="002060"/>
                </a:solidFill>
                <a:latin typeface="Times New Roman" panose="02020603050405020304" pitchFamily="18" charset="0"/>
                <a:cs typeface="Times New Roman" panose="02020603050405020304" pitchFamily="18" charset="0"/>
              </a:rPr>
              <a:t>Плавуцького</a:t>
            </a:r>
            <a:r>
              <a:rPr lang="uk-UA" sz="1400" dirty="0">
                <a:solidFill>
                  <a:srgbClr val="002060"/>
                </a:solidFill>
                <a:latin typeface="Times New Roman" panose="02020603050405020304" pitchFamily="18" charset="0"/>
                <a:cs typeface="Times New Roman" panose="02020603050405020304" pitchFamily="18" charset="0"/>
              </a:rPr>
              <a:t> Дмитра Петровича </a:t>
            </a:r>
          </a:p>
          <a:p>
            <a:pPr algn="ctr">
              <a:buNone/>
            </a:pPr>
            <a:endParaRPr lang="uk-UA" sz="2800" b="1" dirty="0">
              <a:solidFill>
                <a:srgbClr val="FF0000"/>
              </a:solidFill>
              <a:latin typeface="Times New Roman" panose="02020603050405020304" pitchFamily="18" charset="0"/>
              <a:ea typeface="Times New Roman" panose="02020603050405020304" pitchFamily="18" charset="0"/>
            </a:endParaRPr>
          </a:p>
          <a:p>
            <a:pPr algn="ctr">
              <a:buNone/>
            </a:pPr>
            <a:r>
              <a:rPr lang="uk-UA" sz="1400" b="1" dirty="0">
                <a:solidFill>
                  <a:schemeClr val="tx1"/>
                </a:solidFill>
                <a:latin typeface="Times New Roman" panose="02020603050405020304" pitchFamily="18" charset="0"/>
                <a:ea typeface="Times New Roman" panose="02020603050405020304" pitchFamily="18" charset="0"/>
              </a:rPr>
              <a:t>Дунаївці-2024</a:t>
            </a:r>
          </a:p>
          <a:p>
            <a:pPr algn="r">
              <a:buNone/>
            </a:pPr>
            <a:r>
              <a:rPr lang="uk-UA" sz="2800" b="1" dirty="0">
                <a:solidFill>
                  <a:srgbClr val="FF0000"/>
                </a:solidFill>
                <a:latin typeface="Times New Roman" panose="02020603050405020304" pitchFamily="18" charset="0"/>
                <a:ea typeface="Times New Roman" panose="02020603050405020304" pitchFamily="18" charset="0"/>
              </a:rPr>
              <a:t> </a:t>
            </a:r>
            <a:endParaRPr lang="uk-UA" sz="1400" b="1" dirty="0">
              <a:solidFill>
                <a:srgbClr val="FF0000"/>
              </a:solidFill>
              <a:latin typeface="Times New Roman" panose="02020603050405020304" pitchFamily="18" charset="0"/>
              <a:ea typeface="Times New Roman" panose="02020603050405020304" pitchFamily="18" charset="0"/>
            </a:endParaRPr>
          </a:p>
        </p:txBody>
      </p:sp>
      <p:sp>
        <p:nvSpPr>
          <p:cNvPr id="5" name="Содержимое 3"/>
          <p:cNvSpPr txBox="1">
            <a:spLocks/>
          </p:cNvSpPr>
          <p:nvPr/>
        </p:nvSpPr>
        <p:spPr>
          <a:xfrm>
            <a:off x="0" y="0"/>
            <a:ext cx="9144000" cy="92867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uk-UA" sz="2000" b="1" i="0" u="none" strike="noStrike" kern="1200" cap="none" spc="0" normalizeH="0" baseline="0" noProof="0" dirty="0">
              <a:ln>
                <a:noFill/>
              </a:ln>
              <a:solidFill>
                <a:srgbClr val="FFFF00"/>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uk-UA" sz="1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Хмельницьке територіальне відділення Малої академії України</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uk-UA" sz="1400" b="1" dirty="0">
                <a:latin typeface="Times New Roman" panose="02020603050405020304" pitchFamily="18" charset="0"/>
                <a:cs typeface="Times New Roman" panose="02020603050405020304" pitchFamily="18" charset="0"/>
              </a:rPr>
              <a:t>Наукове товариство «Дослідник» Дунаєвецької територіальної громади</a:t>
            </a:r>
            <a:endParaRPr kumimoji="0" lang="uk-UA" sz="1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6" name="Содержимое 3"/>
          <p:cNvSpPr txBox="1">
            <a:spLocks/>
          </p:cNvSpPr>
          <p:nvPr/>
        </p:nvSpPr>
        <p:spPr>
          <a:xfrm>
            <a:off x="0" y="5929330"/>
            <a:ext cx="9144000" cy="92867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uk-UA" sz="6000" b="1"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sp>
        <p:nvSpPr>
          <p:cNvPr id="3" name="Прямоугольник 2">
            <a:extLst>
              <a:ext uri="{FF2B5EF4-FFF2-40B4-BE49-F238E27FC236}">
                <a16:creationId xmlns:a16="http://schemas.microsoft.com/office/drawing/2014/main" id="{D0962277-41BF-419B-BDC4-D82603B530A7}"/>
              </a:ext>
            </a:extLst>
          </p:cNvPr>
          <p:cNvSpPr/>
          <p:nvPr/>
        </p:nvSpPr>
        <p:spPr>
          <a:xfrm>
            <a:off x="2699792" y="1484784"/>
            <a:ext cx="4572000" cy="646331"/>
          </a:xfrm>
          <a:prstGeom prst="rect">
            <a:avLst/>
          </a:prstGeom>
        </p:spPr>
        <p:txBody>
          <a:bodyPr>
            <a:spAutoFit/>
          </a:bodyPr>
          <a:lstStyle/>
          <a:p>
            <a:pPr algn="ctr"/>
            <a:r>
              <a:rPr lang="uk-UA" b="1" dirty="0">
                <a:latin typeface="Times New Roman" panose="02020603050405020304" pitchFamily="18" charset="0"/>
                <a:cs typeface="Times New Roman" panose="02020603050405020304" pitchFamily="18" charset="0"/>
              </a:rPr>
              <a:t>ЕКСКУРСІЙНИЙ МАРШРУТ</a:t>
            </a:r>
            <a:endParaRPr lang="ru-RU" b="1" dirty="0">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1207694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257A5A4-AA80-4317-9952-8DF5A9DFCF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22" y="3428121"/>
            <a:ext cx="3543053" cy="3305365"/>
          </a:xfrm>
          <a:prstGeom prst="rect">
            <a:avLst/>
          </a:prstGeom>
        </p:spPr>
      </p:pic>
      <p:sp>
        <p:nvSpPr>
          <p:cNvPr id="8" name="Заголовок 7">
            <a:extLst>
              <a:ext uri="{FF2B5EF4-FFF2-40B4-BE49-F238E27FC236}">
                <a16:creationId xmlns:a16="http://schemas.microsoft.com/office/drawing/2014/main" id="{76A64513-C824-4F9E-B628-3AE2A1EA51F0}"/>
              </a:ext>
            </a:extLst>
          </p:cNvPr>
          <p:cNvSpPr>
            <a:spLocks noGrp="1"/>
          </p:cNvSpPr>
          <p:nvPr>
            <p:ph type="title"/>
          </p:nvPr>
        </p:nvSpPr>
        <p:spPr>
          <a:xfrm>
            <a:off x="1277400" y="153602"/>
            <a:ext cx="6589199" cy="1280890"/>
          </a:xfrm>
        </p:spPr>
        <p:txBody>
          <a:bodyPr>
            <a:normAutofit fontScale="90000"/>
          </a:bodyPr>
          <a:lstStyle/>
          <a:p>
            <a:pPr algn="ctr"/>
            <a:r>
              <a:rPr lang="ru-RU" sz="1600" b="1" dirty="0" err="1">
                <a:solidFill>
                  <a:srgbClr val="FF0000"/>
                </a:solidFill>
                <a:latin typeface="Times New Roman" panose="02020603050405020304" pitchFamily="18" charset="0"/>
                <a:cs typeface="Times New Roman" panose="02020603050405020304" pitchFamily="18" charset="0"/>
              </a:rPr>
              <a:t>Водяний</a:t>
            </a:r>
            <a:r>
              <a:rPr lang="ru-RU" sz="1600" b="1" dirty="0">
                <a:solidFill>
                  <a:srgbClr val="FF0000"/>
                </a:solidFill>
                <a:latin typeface="Times New Roman" panose="02020603050405020304" pitchFamily="18" charset="0"/>
                <a:cs typeface="Times New Roman" panose="02020603050405020304" pitchFamily="18" charset="0"/>
              </a:rPr>
              <a:t> </a:t>
            </a:r>
            <a:r>
              <a:rPr lang="ru-RU" sz="1600" b="1" dirty="0" err="1">
                <a:solidFill>
                  <a:srgbClr val="FF0000"/>
                </a:solidFill>
                <a:latin typeface="Times New Roman" panose="02020603050405020304" pitchFamily="18" charset="0"/>
                <a:cs typeface="Times New Roman" panose="02020603050405020304" pitchFamily="18" charset="0"/>
              </a:rPr>
              <a:t>млин</a:t>
            </a:r>
            <a:r>
              <a:rPr lang="ru-RU" sz="1600" b="1" dirty="0">
                <a:solidFill>
                  <a:srgbClr val="FF0000"/>
                </a:solidFill>
                <a:latin typeface="Times New Roman" panose="02020603050405020304" pitchFamily="18" charset="0"/>
                <a:cs typeface="Times New Roman" panose="02020603050405020304" pitchFamily="18" charset="0"/>
              </a:rPr>
              <a:t> (с. </a:t>
            </a:r>
            <a:r>
              <a:rPr lang="ru-RU" sz="1600" b="1" dirty="0" err="1">
                <a:solidFill>
                  <a:srgbClr val="FF0000"/>
                </a:solidFill>
                <a:latin typeface="Times New Roman" panose="02020603050405020304" pitchFamily="18" charset="0"/>
                <a:cs typeface="Times New Roman" panose="02020603050405020304" pitchFamily="18" charset="0"/>
              </a:rPr>
              <a:t>Притулівка</a:t>
            </a:r>
            <a:r>
              <a:rPr lang="ru-RU" sz="1600" b="1" dirty="0">
                <a:solidFill>
                  <a:srgbClr val="FF0000"/>
                </a:solidFill>
                <a:latin typeface="Times New Roman" panose="02020603050405020304" pitchFamily="18" charset="0"/>
                <a:cs typeface="Times New Roman" panose="02020603050405020304" pitchFamily="18" charset="0"/>
              </a:rPr>
              <a:t>) –</a:t>
            </a:r>
            <a:r>
              <a:rPr lang="ru-RU" sz="1600" b="1" dirty="0" err="1">
                <a:solidFill>
                  <a:srgbClr val="FF0000"/>
                </a:solidFill>
                <a:latin typeface="Times New Roman" panose="02020603050405020304" pitchFamily="18" charset="0"/>
                <a:cs typeface="Times New Roman" panose="02020603050405020304" pitchFamily="18" charset="0"/>
              </a:rPr>
              <a:t>це</a:t>
            </a:r>
            <a:r>
              <a:rPr lang="ru-RU" sz="1600" b="1" dirty="0">
                <a:solidFill>
                  <a:srgbClr val="FF0000"/>
                </a:solidFill>
                <a:latin typeface="Times New Roman" panose="02020603050405020304" pitchFamily="18" charset="0"/>
                <a:cs typeface="Times New Roman" panose="02020603050405020304" pitchFamily="18" charset="0"/>
              </a:rPr>
              <a:t> </a:t>
            </a:r>
            <a:r>
              <a:rPr lang="ru-RU" sz="1600" b="1" dirty="0" err="1">
                <a:solidFill>
                  <a:srgbClr val="FF0000"/>
                </a:solidFill>
                <a:latin typeface="Times New Roman" panose="02020603050405020304" pitchFamily="18" charset="0"/>
                <a:cs typeface="Times New Roman" panose="02020603050405020304" pitchFamily="18" charset="0"/>
              </a:rPr>
              <a:t>триповерховий</a:t>
            </a:r>
            <a:r>
              <a:rPr lang="ru-RU" sz="1600" b="1" dirty="0">
                <a:solidFill>
                  <a:srgbClr val="FF0000"/>
                </a:solidFill>
                <a:latin typeface="Times New Roman" panose="02020603050405020304" pitchFamily="18" charset="0"/>
                <a:cs typeface="Times New Roman" panose="02020603050405020304" pitchFamily="18" charset="0"/>
              </a:rPr>
              <a:t> </a:t>
            </a:r>
            <a:r>
              <a:rPr lang="ru-RU" sz="1600" b="1" dirty="0" err="1">
                <a:solidFill>
                  <a:srgbClr val="FF0000"/>
                </a:solidFill>
                <a:latin typeface="Times New Roman" panose="02020603050405020304" pitchFamily="18" charset="0"/>
                <a:cs typeface="Times New Roman" panose="02020603050405020304" pitchFamily="18" charset="0"/>
              </a:rPr>
              <a:t>вальцевий</a:t>
            </a:r>
            <a:r>
              <a:rPr lang="ru-RU" sz="1600" b="1" dirty="0">
                <a:solidFill>
                  <a:srgbClr val="FF0000"/>
                </a:solidFill>
                <a:latin typeface="Times New Roman" panose="02020603050405020304" pitchFamily="18" charset="0"/>
                <a:cs typeface="Times New Roman" panose="02020603050405020304" pitchFamily="18" charset="0"/>
              </a:rPr>
              <a:t> </a:t>
            </a:r>
            <a:r>
              <a:rPr lang="ru-RU" sz="1600" b="1" dirty="0" err="1">
                <a:solidFill>
                  <a:srgbClr val="FF0000"/>
                </a:solidFill>
                <a:latin typeface="Times New Roman" panose="02020603050405020304" pitchFamily="18" charset="0"/>
                <a:cs typeface="Times New Roman" panose="02020603050405020304" pitchFamily="18" charset="0"/>
              </a:rPr>
              <a:t>млин</a:t>
            </a:r>
            <a:r>
              <a:rPr lang="ru-RU" sz="1600" b="1" dirty="0">
                <a:solidFill>
                  <a:srgbClr val="FF0000"/>
                </a:solidFill>
                <a:latin typeface="Times New Roman" panose="02020603050405020304" pitchFamily="18" charset="0"/>
                <a:cs typeface="Times New Roman" panose="02020603050405020304" pitchFamily="18" charset="0"/>
              </a:rPr>
              <a:t> на </a:t>
            </a:r>
            <a:r>
              <a:rPr lang="ru-RU" sz="1600" b="1" dirty="0" err="1">
                <a:solidFill>
                  <a:srgbClr val="FF0000"/>
                </a:solidFill>
                <a:latin typeface="Times New Roman" panose="02020603050405020304" pitchFamily="18" charset="0"/>
                <a:cs typeface="Times New Roman" panose="02020603050405020304" pitchFamily="18" charset="0"/>
              </a:rPr>
              <a:t>водяній</a:t>
            </a:r>
            <a:r>
              <a:rPr lang="ru-RU" sz="1600" b="1" dirty="0">
                <a:solidFill>
                  <a:srgbClr val="FF0000"/>
                </a:solidFill>
                <a:latin typeface="Times New Roman" panose="02020603050405020304" pitchFamily="18" charset="0"/>
                <a:cs typeface="Times New Roman" panose="02020603050405020304" pitchFamily="18" charset="0"/>
              </a:rPr>
              <a:t> </a:t>
            </a:r>
            <a:r>
              <a:rPr lang="ru-RU" sz="1600" b="1" dirty="0" err="1">
                <a:solidFill>
                  <a:srgbClr val="FF0000"/>
                </a:solidFill>
                <a:latin typeface="Times New Roman" panose="02020603050405020304" pitchFamily="18" charset="0"/>
                <a:cs typeface="Times New Roman" panose="02020603050405020304" pitchFamily="18" charset="0"/>
              </a:rPr>
              <a:t>тязі</a:t>
            </a:r>
            <a:r>
              <a:rPr lang="ru-RU" sz="1600" b="1" dirty="0">
                <a:solidFill>
                  <a:srgbClr val="FF0000"/>
                </a:solidFill>
                <a:latin typeface="Times New Roman" panose="02020603050405020304" pitchFamily="18" charset="0"/>
                <a:cs typeface="Times New Roman" panose="02020603050405020304" pitchFamily="18" charset="0"/>
              </a:rPr>
              <a:t> на </a:t>
            </a:r>
            <a:r>
              <a:rPr lang="ru-RU" sz="1600" b="1" dirty="0" err="1">
                <a:solidFill>
                  <a:srgbClr val="FF0000"/>
                </a:solidFill>
                <a:latin typeface="Times New Roman" panose="02020603050405020304" pitchFamily="18" charset="0"/>
                <a:cs typeface="Times New Roman" panose="02020603050405020304" pitchFamily="18" charset="0"/>
              </a:rPr>
              <a:t>ріці</a:t>
            </a:r>
            <a:r>
              <a:rPr lang="ru-RU" sz="1600" b="1" dirty="0">
                <a:solidFill>
                  <a:srgbClr val="FF0000"/>
                </a:solidFill>
                <a:latin typeface="Times New Roman" panose="02020603050405020304" pitchFamily="18" charset="0"/>
                <a:cs typeface="Times New Roman" panose="02020603050405020304" pitchFamily="18" charset="0"/>
              </a:rPr>
              <a:t> </a:t>
            </a:r>
            <a:r>
              <a:rPr lang="ru-RU" sz="1600" b="1" dirty="0" err="1">
                <a:solidFill>
                  <a:srgbClr val="FF0000"/>
                </a:solidFill>
                <a:latin typeface="Times New Roman" panose="02020603050405020304" pitchFamily="18" charset="0"/>
                <a:cs typeface="Times New Roman" panose="02020603050405020304" pitchFamily="18" charset="0"/>
              </a:rPr>
              <a:t>Ушиця</a:t>
            </a:r>
            <a:r>
              <a:rPr lang="ru-RU" sz="1600" b="1" dirty="0">
                <a:solidFill>
                  <a:srgbClr val="FF0000"/>
                </a:solidFill>
                <a:latin typeface="Times New Roman" panose="02020603050405020304" pitchFamily="18" charset="0"/>
                <a:cs typeface="Times New Roman" panose="02020603050405020304" pitchFamily="18" charset="0"/>
              </a:rPr>
              <a:t>, </a:t>
            </a:r>
            <a:r>
              <a:rPr lang="ru-RU" sz="1600" b="1" dirty="0" err="1">
                <a:solidFill>
                  <a:srgbClr val="FF0000"/>
                </a:solidFill>
                <a:latin typeface="Times New Roman" panose="02020603050405020304" pitchFamily="18" charset="0"/>
                <a:cs typeface="Times New Roman" panose="02020603050405020304" pitchFamily="18" charset="0"/>
              </a:rPr>
              <a:t>заснований</a:t>
            </a:r>
            <a:r>
              <a:rPr lang="ru-RU" sz="1600" b="1" dirty="0">
                <a:solidFill>
                  <a:srgbClr val="FF0000"/>
                </a:solidFill>
                <a:latin typeface="Times New Roman" panose="02020603050405020304" pitchFamily="18" charset="0"/>
                <a:cs typeface="Times New Roman" panose="02020603050405020304" pitchFamily="18" charset="0"/>
              </a:rPr>
              <a:t>  </a:t>
            </a:r>
            <a:r>
              <a:rPr lang="ru-RU" sz="1600" b="1" dirty="0" err="1">
                <a:solidFill>
                  <a:srgbClr val="FF0000"/>
                </a:solidFill>
                <a:latin typeface="Times New Roman" panose="02020603050405020304" pitchFamily="18" charset="0"/>
                <a:cs typeface="Times New Roman" panose="02020603050405020304" pitchFamily="18" charset="0"/>
              </a:rPr>
              <a:t>Ігнацієм</a:t>
            </a:r>
            <a:r>
              <a:rPr lang="ru-RU" sz="1600" b="1" dirty="0">
                <a:solidFill>
                  <a:srgbClr val="FF0000"/>
                </a:solidFill>
                <a:latin typeface="Times New Roman" panose="02020603050405020304" pitchFamily="18" charset="0"/>
                <a:cs typeface="Times New Roman" panose="02020603050405020304" pitchFamily="18" charset="0"/>
              </a:rPr>
              <a:t> </a:t>
            </a:r>
            <a:r>
              <a:rPr lang="ru-RU" sz="1600" b="1" dirty="0" err="1">
                <a:solidFill>
                  <a:srgbClr val="FF0000"/>
                </a:solidFill>
                <a:latin typeface="Times New Roman" panose="02020603050405020304" pitchFamily="18" charset="0"/>
                <a:cs typeface="Times New Roman" panose="02020603050405020304" pitchFamily="18" charset="0"/>
              </a:rPr>
              <a:t>Мархоцьким</a:t>
            </a:r>
            <a:br>
              <a:rPr lang="en-US" sz="1600" b="1" dirty="0">
                <a:solidFill>
                  <a:srgbClr val="FF0000"/>
                </a:solidFill>
                <a:latin typeface="Times New Roman" panose="02020603050405020304" pitchFamily="18" charset="0"/>
                <a:cs typeface="Times New Roman" panose="02020603050405020304" pitchFamily="18" charset="0"/>
              </a:rPr>
            </a:br>
            <a:r>
              <a:rPr lang="ru-RU" sz="1600" b="1" dirty="0" err="1">
                <a:solidFill>
                  <a:srgbClr val="FF0000"/>
                </a:solidFill>
                <a:latin typeface="Times New Roman" panose="02020603050405020304" pitchFamily="18" charset="0"/>
                <a:cs typeface="Times New Roman" panose="02020603050405020304" pitchFamily="18" charset="0"/>
              </a:rPr>
              <a:t>Його</a:t>
            </a:r>
            <a:r>
              <a:rPr lang="ru-RU" sz="1600" b="1" dirty="0">
                <a:solidFill>
                  <a:srgbClr val="FF0000"/>
                </a:solidFill>
                <a:latin typeface="Times New Roman" panose="02020603050405020304" pitchFamily="18" charset="0"/>
                <a:cs typeface="Times New Roman" panose="02020603050405020304" pitchFamily="18" charset="0"/>
              </a:rPr>
              <a:t> </a:t>
            </a:r>
            <a:r>
              <a:rPr lang="ru-RU" sz="1600" b="1" dirty="0" err="1">
                <a:solidFill>
                  <a:srgbClr val="FF0000"/>
                </a:solidFill>
                <a:latin typeface="Times New Roman" panose="02020603050405020304" pitchFamily="18" charset="0"/>
                <a:cs typeface="Times New Roman" panose="02020603050405020304" pitchFamily="18" charset="0"/>
              </a:rPr>
              <a:t>збудували</a:t>
            </a:r>
            <a:r>
              <a:rPr lang="ru-RU" sz="1600" b="1" dirty="0">
                <a:solidFill>
                  <a:srgbClr val="FF0000"/>
                </a:solidFill>
                <a:latin typeface="Times New Roman" panose="02020603050405020304" pitchFamily="18" charset="0"/>
                <a:cs typeface="Times New Roman" panose="02020603050405020304" pitchFamily="18" charset="0"/>
              </a:rPr>
              <a:t> </a:t>
            </a:r>
            <a:r>
              <a:rPr lang="ru-RU" sz="1600" b="1" dirty="0" err="1">
                <a:solidFill>
                  <a:srgbClr val="FF0000"/>
                </a:solidFill>
                <a:latin typeface="Times New Roman" panose="02020603050405020304" pitchFamily="18" charset="0"/>
                <a:cs typeface="Times New Roman" panose="02020603050405020304" pitchFamily="18" charset="0"/>
              </a:rPr>
              <a:t>чеські</a:t>
            </a:r>
            <a:r>
              <a:rPr lang="ru-RU" sz="1600" b="1" dirty="0">
                <a:solidFill>
                  <a:srgbClr val="FF0000"/>
                </a:solidFill>
                <a:latin typeface="Times New Roman" panose="02020603050405020304" pitchFamily="18" charset="0"/>
                <a:cs typeface="Times New Roman" panose="02020603050405020304" pitchFamily="18" charset="0"/>
              </a:rPr>
              <a:t> </a:t>
            </a:r>
            <a:r>
              <a:rPr lang="ru-RU" sz="1600" b="1" dirty="0" err="1">
                <a:solidFill>
                  <a:srgbClr val="FF0000"/>
                </a:solidFill>
                <a:latin typeface="Times New Roman" panose="02020603050405020304" pitchFamily="18" charset="0"/>
                <a:cs typeface="Times New Roman" panose="02020603050405020304" pitchFamily="18" charset="0"/>
              </a:rPr>
              <a:t>майстри</a:t>
            </a:r>
            <a:r>
              <a:rPr lang="ru-RU" sz="1600" b="1" dirty="0">
                <a:solidFill>
                  <a:srgbClr val="FF0000"/>
                </a:solidFill>
                <a:latin typeface="Times New Roman" panose="02020603050405020304" pitchFamily="18" charset="0"/>
                <a:cs typeface="Times New Roman" panose="02020603050405020304" pitchFamily="18" charset="0"/>
              </a:rPr>
              <a:t>, </a:t>
            </a:r>
            <a:r>
              <a:rPr lang="ru-RU" sz="1600" b="1" dirty="0" err="1">
                <a:solidFill>
                  <a:srgbClr val="FF0000"/>
                </a:solidFill>
                <a:latin typeface="Times New Roman" panose="02020603050405020304" pitchFamily="18" charset="0"/>
                <a:cs typeface="Times New Roman" panose="02020603050405020304" pitchFamily="18" charset="0"/>
              </a:rPr>
              <a:t>згодом</a:t>
            </a:r>
            <a:r>
              <a:rPr lang="ru-RU" sz="1600" b="1" dirty="0">
                <a:solidFill>
                  <a:srgbClr val="FF0000"/>
                </a:solidFill>
                <a:latin typeface="Times New Roman" panose="02020603050405020304" pitchFamily="18" charset="0"/>
                <a:cs typeface="Times New Roman" panose="02020603050405020304" pitchFamily="18" charset="0"/>
              </a:rPr>
              <a:t> продали </a:t>
            </a:r>
            <a:r>
              <a:rPr lang="ru-RU" sz="1600" b="1" dirty="0" err="1">
                <a:solidFill>
                  <a:srgbClr val="FF0000"/>
                </a:solidFill>
                <a:latin typeface="Times New Roman" panose="02020603050405020304" pitchFamily="18" charset="0"/>
                <a:cs typeface="Times New Roman" panose="02020603050405020304" pitchFamily="18" charset="0"/>
              </a:rPr>
              <a:t>своє</a:t>
            </a:r>
            <a:r>
              <a:rPr lang="ru-RU" sz="1600" b="1" dirty="0">
                <a:solidFill>
                  <a:srgbClr val="FF0000"/>
                </a:solidFill>
                <a:latin typeface="Times New Roman" panose="02020603050405020304" pitchFamily="18" charset="0"/>
                <a:cs typeface="Times New Roman" panose="02020603050405020304" pitchFamily="18" charset="0"/>
              </a:rPr>
              <a:t> </a:t>
            </a:r>
            <a:r>
              <a:rPr lang="ru-RU" sz="1600" b="1" dirty="0" err="1">
                <a:solidFill>
                  <a:srgbClr val="FF0000"/>
                </a:solidFill>
                <a:latin typeface="Times New Roman" panose="02020603050405020304" pitchFamily="18" charset="0"/>
                <a:cs typeface="Times New Roman" panose="02020603050405020304" pitchFamily="18" charset="0"/>
              </a:rPr>
              <a:t>підприємство</a:t>
            </a:r>
            <a:r>
              <a:rPr lang="ru-RU" sz="1600" b="1" dirty="0">
                <a:solidFill>
                  <a:srgbClr val="FF0000"/>
                </a:solidFill>
                <a:latin typeface="Times New Roman" panose="02020603050405020304" pitchFamily="18" charset="0"/>
                <a:cs typeface="Times New Roman" panose="02020603050405020304" pitchFamily="18" charset="0"/>
              </a:rPr>
              <a:t> </a:t>
            </a:r>
            <a:r>
              <a:rPr lang="ru-RU" sz="1600" b="1" dirty="0" err="1">
                <a:solidFill>
                  <a:srgbClr val="FF0000"/>
                </a:solidFill>
                <a:latin typeface="Times New Roman" panose="02020603050405020304" pitchFamily="18" charset="0"/>
                <a:cs typeface="Times New Roman" panose="02020603050405020304" pitchFamily="18" charset="0"/>
              </a:rPr>
              <a:t>євреям</a:t>
            </a:r>
            <a:r>
              <a:rPr lang="ru-RU" sz="1600" b="1" dirty="0">
                <a:solidFill>
                  <a:srgbClr val="FF0000"/>
                </a:solidFill>
                <a:latin typeface="Times New Roman" panose="02020603050405020304" pitchFamily="18" charset="0"/>
                <a:cs typeface="Times New Roman" panose="02020603050405020304" pitchFamily="18" charset="0"/>
              </a:rPr>
              <a:t>. То </a:t>
            </a:r>
            <a:r>
              <a:rPr lang="ru-RU" sz="1600" b="1" dirty="0" err="1">
                <a:solidFill>
                  <a:srgbClr val="FF0000"/>
                </a:solidFill>
                <a:latin typeface="Times New Roman" panose="02020603050405020304" pitchFamily="18" charset="0"/>
                <a:cs typeface="Times New Roman" panose="02020603050405020304" pitchFamily="18" charset="0"/>
              </a:rPr>
              <a:t>був</a:t>
            </a:r>
            <a:r>
              <a:rPr lang="ru-RU" sz="1600" b="1" dirty="0">
                <a:solidFill>
                  <a:srgbClr val="FF0000"/>
                </a:solidFill>
                <a:latin typeface="Times New Roman" panose="02020603050405020304" pitchFamily="18" charset="0"/>
                <a:cs typeface="Times New Roman" panose="02020603050405020304" pitchFamily="18" charset="0"/>
              </a:rPr>
              <a:t> </a:t>
            </a:r>
            <a:r>
              <a:rPr lang="ru-RU" sz="1600" b="1" dirty="0" err="1">
                <a:solidFill>
                  <a:srgbClr val="FF0000"/>
                </a:solidFill>
                <a:latin typeface="Times New Roman" panose="02020603050405020304" pitchFamily="18" charset="0"/>
                <a:cs typeface="Times New Roman" panose="02020603050405020304" pitchFamily="18" charset="0"/>
              </a:rPr>
              <a:t>чи</a:t>
            </a:r>
            <a:r>
              <a:rPr lang="ru-RU" sz="1600" b="1" dirty="0">
                <a:solidFill>
                  <a:srgbClr val="FF0000"/>
                </a:solidFill>
                <a:latin typeface="Times New Roman" panose="02020603050405020304" pitchFamily="18" charset="0"/>
                <a:cs typeface="Times New Roman" panose="02020603050405020304" pitchFamily="18" charset="0"/>
              </a:rPr>
              <a:t> не </a:t>
            </a:r>
            <a:r>
              <a:rPr lang="ru-RU" sz="1600" b="1" dirty="0" err="1">
                <a:solidFill>
                  <a:srgbClr val="FF0000"/>
                </a:solidFill>
                <a:latin typeface="Times New Roman" panose="02020603050405020304" pitchFamily="18" charset="0"/>
                <a:cs typeface="Times New Roman" panose="02020603050405020304" pitchFamily="18" charset="0"/>
              </a:rPr>
              <a:t>найпотужніший</a:t>
            </a:r>
            <a:r>
              <a:rPr lang="ru-RU" sz="1600" b="1" dirty="0">
                <a:solidFill>
                  <a:srgbClr val="FF0000"/>
                </a:solidFill>
                <a:latin typeface="Times New Roman" panose="02020603050405020304" pitchFamily="18" charset="0"/>
                <a:cs typeface="Times New Roman" panose="02020603050405020304" pitchFamily="18" charset="0"/>
              </a:rPr>
              <a:t> </a:t>
            </a:r>
            <a:r>
              <a:rPr lang="ru-RU" sz="1600" b="1" dirty="0" err="1">
                <a:solidFill>
                  <a:srgbClr val="FF0000"/>
                </a:solidFill>
                <a:latin typeface="Times New Roman" panose="02020603050405020304" pitchFamily="18" charset="0"/>
                <a:cs typeface="Times New Roman" panose="02020603050405020304" pitchFamily="18" charset="0"/>
              </a:rPr>
              <a:t>млин</a:t>
            </a:r>
            <a:r>
              <a:rPr lang="ru-RU" sz="1600" b="1" dirty="0">
                <a:solidFill>
                  <a:srgbClr val="FF0000"/>
                </a:solidFill>
                <a:latin typeface="Times New Roman" panose="02020603050405020304" pitchFamily="18" charset="0"/>
                <a:cs typeface="Times New Roman" panose="02020603050405020304" pitchFamily="18" charset="0"/>
              </a:rPr>
              <a:t>-за </a:t>
            </a:r>
            <a:r>
              <a:rPr lang="ru-RU" sz="1600" b="1" dirty="0" err="1">
                <a:solidFill>
                  <a:srgbClr val="FF0000"/>
                </a:solidFill>
                <a:latin typeface="Times New Roman" panose="02020603050405020304" pitchFamily="18" charset="0"/>
                <a:cs typeface="Times New Roman" panose="02020603050405020304" pitchFamily="18" charset="0"/>
              </a:rPr>
              <a:t>добу</a:t>
            </a:r>
            <a:r>
              <a:rPr lang="ru-RU" sz="1600" b="1" dirty="0">
                <a:solidFill>
                  <a:srgbClr val="FF0000"/>
                </a:solidFill>
                <a:latin typeface="Times New Roman" panose="02020603050405020304" pitchFamily="18" charset="0"/>
                <a:cs typeface="Times New Roman" panose="02020603050405020304" pitchFamily="18" charset="0"/>
              </a:rPr>
              <a:t> </a:t>
            </a:r>
            <a:r>
              <a:rPr lang="ru-RU" sz="1600" b="1" dirty="0" err="1">
                <a:solidFill>
                  <a:srgbClr val="FF0000"/>
                </a:solidFill>
                <a:latin typeface="Times New Roman" panose="02020603050405020304" pitchFamily="18" charset="0"/>
                <a:cs typeface="Times New Roman" panose="02020603050405020304" pitchFamily="18" charset="0"/>
              </a:rPr>
              <a:t>переробляв</a:t>
            </a:r>
            <a:r>
              <a:rPr lang="ru-RU" sz="1600" b="1" dirty="0">
                <a:solidFill>
                  <a:srgbClr val="FF0000"/>
                </a:solidFill>
                <a:latin typeface="Times New Roman" panose="02020603050405020304" pitchFamily="18" charset="0"/>
                <a:cs typeface="Times New Roman" panose="02020603050405020304" pitchFamily="18" charset="0"/>
              </a:rPr>
              <a:t> до 800 </a:t>
            </a:r>
            <a:r>
              <a:rPr lang="ru-RU" sz="1600" b="1" dirty="0" err="1">
                <a:solidFill>
                  <a:srgbClr val="FF0000"/>
                </a:solidFill>
                <a:latin typeface="Times New Roman" panose="02020603050405020304" pitchFamily="18" charset="0"/>
                <a:cs typeface="Times New Roman" panose="02020603050405020304" pitchFamily="18" charset="0"/>
              </a:rPr>
              <a:t>пудів</a:t>
            </a:r>
            <a:r>
              <a:rPr lang="ru-RU" sz="1600" b="1" dirty="0">
                <a:solidFill>
                  <a:srgbClr val="FF0000"/>
                </a:solidFill>
                <a:latin typeface="Times New Roman" panose="02020603050405020304" pitchFamily="18" charset="0"/>
                <a:cs typeface="Times New Roman" panose="02020603050405020304" pitchFamily="18" charset="0"/>
              </a:rPr>
              <a:t> зерна.</a:t>
            </a:r>
          </a:p>
        </p:txBody>
      </p:sp>
      <p:pic>
        <p:nvPicPr>
          <p:cNvPr id="10" name="Рисунок 9">
            <a:extLst>
              <a:ext uri="{FF2B5EF4-FFF2-40B4-BE49-F238E27FC236}">
                <a16:creationId xmlns:a16="http://schemas.microsoft.com/office/drawing/2014/main" id="{987CD408-1911-4C93-B291-18FE425E1526}"/>
              </a:ext>
            </a:extLst>
          </p:cNvPr>
          <p:cNvPicPr>
            <a:picLocks noChangeAspect="1"/>
          </p:cNvPicPr>
          <p:nvPr/>
        </p:nvPicPr>
        <p:blipFill>
          <a:blip r:embed="rId3"/>
          <a:stretch>
            <a:fillRect/>
          </a:stretch>
        </p:blipFill>
        <p:spPr>
          <a:xfrm>
            <a:off x="1131639" y="1430057"/>
            <a:ext cx="3008313" cy="1909666"/>
          </a:xfrm>
          <a:prstGeom prst="rect">
            <a:avLst/>
          </a:prstGeom>
        </p:spPr>
      </p:pic>
      <p:sp>
        <p:nvSpPr>
          <p:cNvPr id="9" name="Объект 8">
            <a:extLst>
              <a:ext uri="{FF2B5EF4-FFF2-40B4-BE49-F238E27FC236}">
                <a16:creationId xmlns:a16="http://schemas.microsoft.com/office/drawing/2014/main" id="{D531F3B9-30C7-492C-8E9D-C820496CBA44}"/>
              </a:ext>
            </a:extLst>
          </p:cNvPr>
          <p:cNvSpPr>
            <a:spLocks noGrp="1"/>
          </p:cNvSpPr>
          <p:nvPr>
            <p:ph idx="1"/>
          </p:nvPr>
        </p:nvSpPr>
        <p:spPr>
          <a:xfrm>
            <a:off x="2531213" y="2085979"/>
            <a:ext cx="3592060" cy="2231504"/>
          </a:xfrm>
        </p:spPr>
        <p:txBody>
          <a:bodyPr/>
          <a:lstStyle/>
          <a:p>
            <a:endParaRPr lang="ru-RU" dirty="0"/>
          </a:p>
        </p:txBody>
      </p:sp>
      <p:pic>
        <p:nvPicPr>
          <p:cNvPr id="2" name="Picture 1">
            <a:extLst>
              <a:ext uri="{FF2B5EF4-FFF2-40B4-BE49-F238E27FC236}">
                <a16:creationId xmlns:a16="http://schemas.microsoft.com/office/drawing/2014/main" id="{FF785A21-0DCA-F577-5D09-963A26F024EF}"/>
              </a:ext>
            </a:extLst>
          </p:cNvPr>
          <p:cNvPicPr>
            <a:picLocks noChangeAspect="1"/>
          </p:cNvPicPr>
          <p:nvPr/>
        </p:nvPicPr>
        <p:blipFill>
          <a:blip r:embed="rId4"/>
          <a:stretch>
            <a:fillRect/>
          </a:stretch>
        </p:blipFill>
        <p:spPr>
          <a:xfrm>
            <a:off x="4327243" y="1739382"/>
            <a:ext cx="4201902" cy="2805370"/>
          </a:xfrm>
          <a:prstGeom prst="rect">
            <a:avLst/>
          </a:prstGeom>
        </p:spPr>
      </p:pic>
      <p:sp>
        <p:nvSpPr>
          <p:cNvPr id="7" name="TextBox 6">
            <a:extLst>
              <a:ext uri="{FF2B5EF4-FFF2-40B4-BE49-F238E27FC236}">
                <a16:creationId xmlns:a16="http://schemas.microsoft.com/office/drawing/2014/main" id="{04112E9B-C5ED-E9F8-487E-625A4FC38002}"/>
              </a:ext>
            </a:extLst>
          </p:cNvPr>
          <p:cNvSpPr txBox="1"/>
          <p:nvPr/>
        </p:nvSpPr>
        <p:spPr>
          <a:xfrm>
            <a:off x="4139952" y="5118618"/>
            <a:ext cx="4769109" cy="1600438"/>
          </a:xfrm>
          <a:prstGeom prst="rect">
            <a:avLst/>
          </a:prstGeom>
          <a:noFill/>
        </p:spPr>
        <p:txBody>
          <a:bodyPr wrap="square">
            <a:spAutoFit/>
          </a:bodyPr>
          <a:lstStyle/>
          <a:p>
            <a:r>
              <a:rPr lang="ru-RU" sz="1400" b="1" dirty="0" err="1">
                <a:latin typeface="Times New Roman" panose="02020603050405020304" pitchFamily="18" charset="0"/>
                <a:cs typeface="Times New Roman" panose="02020603050405020304" pitchFamily="18" charset="0"/>
              </a:rPr>
              <a:t>Окрім</a:t>
            </a:r>
            <a:r>
              <a:rPr lang="ru-RU" sz="1400" b="1" dirty="0">
                <a:latin typeface="Times New Roman" panose="02020603050405020304" pitchFamily="18" charset="0"/>
                <a:cs typeface="Times New Roman" panose="02020603050405020304" pitchFamily="18" charset="0"/>
              </a:rPr>
              <a:t> великого, </a:t>
            </a:r>
            <a:r>
              <a:rPr lang="ru-RU" sz="1400" b="1" dirty="0" err="1">
                <a:latin typeface="Times New Roman" panose="02020603050405020304" pitchFamily="18" charset="0"/>
                <a:cs typeface="Times New Roman" panose="02020603050405020304" pitchFamily="18" charset="0"/>
              </a:rPr>
              <a:t>більш</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відомого</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млина</a:t>
            </a:r>
            <a:r>
              <a:rPr lang="ru-RU" sz="1400" b="1" dirty="0">
                <a:latin typeface="Times New Roman" panose="02020603050405020304" pitchFamily="18" charset="0"/>
                <a:cs typeface="Times New Roman" panose="02020603050405020304" pitchFamily="18" charset="0"/>
              </a:rPr>
              <a:t> в </a:t>
            </a:r>
            <a:r>
              <a:rPr lang="ru-RU" sz="1400" b="1" dirty="0" err="1">
                <a:latin typeface="Times New Roman" panose="02020603050405020304" pitchFamily="18" charset="0"/>
                <a:cs typeface="Times New Roman" panose="02020603050405020304" pitchFamily="18" charset="0"/>
              </a:rPr>
              <a:t>селі</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Притулівка</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збереглась</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будівля</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ще</a:t>
            </a:r>
            <a:r>
              <a:rPr lang="ru-RU" sz="1400" b="1" dirty="0">
                <a:latin typeface="Times New Roman" panose="02020603050405020304" pitchFamily="18" charset="0"/>
                <a:cs typeface="Times New Roman" panose="02020603050405020304" pitchFamily="18" charset="0"/>
              </a:rPr>
              <a:t> одного </a:t>
            </a:r>
            <a:r>
              <a:rPr lang="ru-RU" sz="1400" b="1" dirty="0" err="1">
                <a:latin typeface="Times New Roman" panose="02020603050405020304" pitchFamily="18" charset="0"/>
                <a:cs typeface="Times New Roman" panose="02020603050405020304" pitchFamily="18" charset="0"/>
              </a:rPr>
              <a:t>млина</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Мархоцьких</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збудованого</a:t>
            </a:r>
            <a:r>
              <a:rPr lang="ru-RU" sz="1400" b="1" dirty="0">
                <a:latin typeface="Times New Roman" panose="02020603050405020304" pitchFamily="18" charset="0"/>
                <a:cs typeface="Times New Roman" panose="02020603050405020304" pitchFamily="18" charset="0"/>
              </a:rPr>
              <a:t> внуком </a:t>
            </a:r>
            <a:r>
              <a:rPr lang="ru-RU" sz="1400" b="1" dirty="0" err="1">
                <a:latin typeface="Times New Roman" panose="02020603050405020304" pitchFamily="18" charset="0"/>
                <a:cs typeface="Times New Roman" panose="02020603050405020304" pitchFamily="18" charset="0"/>
              </a:rPr>
              <a:t>Ігнатія</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Сцибор-Мархоцького</a:t>
            </a:r>
            <a:r>
              <a:rPr lang="ru-RU" sz="1400" b="1" dirty="0">
                <a:latin typeface="Times New Roman" panose="02020603050405020304" pitchFamily="18" charset="0"/>
                <a:cs typeface="Times New Roman" panose="02020603050405020304" pitchFamily="18" charset="0"/>
              </a:rPr>
              <a:t>, Владиславом у </a:t>
            </a:r>
            <a:r>
              <a:rPr lang="ru-RU" sz="1400" b="1" dirty="0" err="1">
                <a:latin typeface="Times New Roman" panose="02020603050405020304" pitchFamily="18" charset="0"/>
                <a:cs typeface="Times New Roman" panose="02020603050405020304" pitchFamily="18" charset="0"/>
              </a:rPr>
              <a:t>ХІХст</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Міцна</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будівля</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млина</a:t>
            </a:r>
            <a:r>
              <a:rPr lang="ru-RU" sz="1400" b="1" dirty="0">
                <a:latin typeface="Times New Roman" panose="02020603050405020304" pitchFamily="18" charset="0"/>
                <a:cs typeface="Times New Roman" panose="02020603050405020304" pitchFamily="18" charset="0"/>
              </a:rPr>
              <a:t> з тесаного </a:t>
            </a:r>
            <a:r>
              <a:rPr lang="ru-RU" sz="1400" b="1" dirty="0" err="1">
                <a:latin typeface="Times New Roman" panose="02020603050405020304" pitchFamily="18" charset="0"/>
                <a:cs typeface="Times New Roman" panose="02020603050405020304" pitchFamily="18" charset="0"/>
              </a:rPr>
              <a:t>каменю</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стоїть</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пусткою</a:t>
            </a:r>
            <a:r>
              <a:rPr lang="ru-RU" sz="1400" b="1" dirty="0">
                <a:latin typeface="Times New Roman" panose="02020603050405020304" pitchFamily="18" charset="0"/>
                <a:cs typeface="Times New Roman" panose="02020603050405020304" pitchFamily="18" charset="0"/>
              </a:rPr>
              <a:t> в </a:t>
            </a:r>
            <a:r>
              <a:rPr lang="ru-RU" sz="1400" b="1" dirty="0" err="1">
                <a:latin typeface="Times New Roman" panose="02020603050405020304" pitchFamily="18" charset="0"/>
                <a:cs typeface="Times New Roman" panose="02020603050405020304" pitchFamily="18" charset="0"/>
              </a:rPr>
              <a:t>хащах</a:t>
            </a:r>
            <a:r>
              <a:rPr lang="ru-RU" sz="1400" b="1" dirty="0">
                <a:latin typeface="Times New Roman" panose="02020603050405020304" pitchFamily="18" charset="0"/>
                <a:cs typeface="Times New Roman" panose="02020603050405020304" pitchFamily="18" charset="0"/>
              </a:rPr>
              <a:t>, а </a:t>
            </a:r>
            <a:r>
              <a:rPr lang="ru-RU" sz="1400" b="1" dirty="0" err="1">
                <a:latin typeface="Times New Roman" panose="02020603050405020304" pitchFamily="18" charset="0"/>
                <a:cs typeface="Times New Roman" panose="02020603050405020304" pitchFamily="18" charset="0"/>
              </a:rPr>
              <a:t>місце</a:t>
            </a:r>
            <a:r>
              <a:rPr lang="ru-RU" sz="1400" b="1" dirty="0">
                <a:latin typeface="Times New Roman" panose="02020603050405020304" pitchFamily="18" charset="0"/>
                <a:cs typeface="Times New Roman" panose="02020603050405020304" pitchFamily="18" charset="0"/>
              </a:rPr>
              <a:t> де колись </a:t>
            </a:r>
            <a:r>
              <a:rPr lang="ru-RU" sz="1400" b="1" dirty="0" err="1">
                <a:latin typeface="Times New Roman" panose="02020603050405020304" pitchFamily="18" charset="0"/>
                <a:cs typeface="Times New Roman" panose="02020603050405020304" pitchFamily="18" charset="0"/>
              </a:rPr>
              <a:t>Ушиця</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своїми</a:t>
            </a:r>
            <a:r>
              <a:rPr lang="ru-RU" sz="1400" b="1" dirty="0">
                <a:latin typeface="Times New Roman" panose="02020603050405020304" pitchFamily="18" charset="0"/>
                <a:cs typeface="Times New Roman" panose="02020603050405020304" pitchFamily="18" charset="0"/>
              </a:rPr>
              <a:t> водами </a:t>
            </a:r>
            <a:r>
              <a:rPr lang="ru-RU" sz="1400" b="1" dirty="0" err="1">
                <a:latin typeface="Times New Roman" panose="02020603050405020304" pitchFamily="18" charset="0"/>
                <a:cs typeface="Times New Roman" panose="02020603050405020304" pitchFamily="18" charset="0"/>
              </a:rPr>
              <a:t>обертала</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турбіну</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перетворено</a:t>
            </a:r>
            <a:r>
              <a:rPr lang="ru-RU" sz="1400" b="1" dirty="0">
                <a:latin typeface="Times New Roman" panose="02020603050405020304" pitchFamily="18" charset="0"/>
                <a:cs typeface="Times New Roman" panose="02020603050405020304" pitchFamily="18" charset="0"/>
              </a:rPr>
              <a:t> на </a:t>
            </a:r>
            <a:r>
              <a:rPr lang="ru-RU" sz="1400" b="1" dirty="0" err="1">
                <a:latin typeface="Times New Roman" panose="02020603050405020304" pitchFamily="18" charset="0"/>
                <a:cs typeface="Times New Roman" panose="02020603050405020304" pitchFamily="18" charset="0"/>
              </a:rPr>
              <a:t>сміттєзвалище</a:t>
            </a:r>
            <a:r>
              <a:rPr lang="ru-RU" sz="1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63296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39050" y="337578"/>
            <a:ext cx="500066" cy="1446550"/>
          </a:xfrm>
          <a:prstGeom prst="rect">
            <a:avLst/>
          </a:prstGeom>
          <a:noFill/>
          <a:ln w="12700">
            <a:noFill/>
          </a:ln>
        </p:spPr>
        <p:txBody>
          <a:bodyPr wrap="square" rtlCol="0">
            <a:spAutoFit/>
          </a:bodyPr>
          <a:lstStyle/>
          <a:p>
            <a:endParaRPr lang="uk-UA" sz="4400" b="1" dirty="0">
              <a:solidFill>
                <a:srgbClr val="FF0000"/>
              </a:solidFill>
            </a:endParaRPr>
          </a:p>
          <a:p>
            <a:r>
              <a:rPr lang="uk-UA" sz="4400" b="1" dirty="0">
                <a:solidFill>
                  <a:srgbClr val="FF0000"/>
                </a:solidFill>
              </a:rPr>
              <a:t> </a:t>
            </a:r>
          </a:p>
        </p:txBody>
      </p:sp>
      <p:sp>
        <p:nvSpPr>
          <p:cNvPr id="27" name="Прямоугольник 26"/>
          <p:cNvSpPr/>
          <p:nvPr/>
        </p:nvSpPr>
        <p:spPr>
          <a:xfrm>
            <a:off x="2357422" y="5715016"/>
            <a:ext cx="5715040" cy="307777"/>
          </a:xfrm>
          <a:prstGeom prst="rect">
            <a:avLst/>
          </a:prstGeom>
        </p:spPr>
        <p:txBody>
          <a:bodyPr wrap="square">
            <a:spAutoFit/>
          </a:bodyPr>
          <a:lstStyle/>
          <a:p>
            <a:pPr algn="ctr">
              <a:buNone/>
            </a:pPr>
            <a:endParaRPr lang="uk-UA" sz="1400" b="1" dirty="0">
              <a:solidFill>
                <a:schemeClr val="tx2">
                  <a:lumMod val="75000"/>
                </a:schemeClr>
              </a:solidFill>
            </a:endParaRPr>
          </a:p>
        </p:txBody>
      </p:sp>
      <p:sp>
        <p:nvSpPr>
          <p:cNvPr id="31" name="Прямоугольник 30"/>
          <p:cNvSpPr/>
          <p:nvPr/>
        </p:nvSpPr>
        <p:spPr>
          <a:xfrm>
            <a:off x="2786050" y="0"/>
            <a:ext cx="4357718" cy="369332"/>
          </a:xfrm>
          <a:prstGeom prst="rect">
            <a:avLst/>
          </a:prstGeom>
        </p:spPr>
        <p:txBody>
          <a:bodyPr wrap="square">
            <a:spAutoFit/>
          </a:bodyPr>
          <a:lstStyle/>
          <a:p>
            <a:pPr algn="ctr">
              <a:buNone/>
            </a:pPr>
            <a:r>
              <a:rPr lang="uk-UA" b="1" dirty="0">
                <a:solidFill>
                  <a:srgbClr val="FF0000"/>
                </a:solidFill>
                <a:latin typeface="Times New Roman" pitchFamily="18" charset="0"/>
                <a:cs typeface="Times New Roman" pitchFamily="18" charset="0"/>
              </a:rPr>
              <a:t> </a:t>
            </a:r>
          </a:p>
        </p:txBody>
      </p:sp>
      <p:sp>
        <p:nvSpPr>
          <p:cNvPr id="10" name="Заголовок 9">
            <a:extLst>
              <a:ext uri="{FF2B5EF4-FFF2-40B4-BE49-F238E27FC236}">
                <a16:creationId xmlns:a16="http://schemas.microsoft.com/office/drawing/2014/main" id="{F5BD0929-998A-4FD5-8020-464A57CC4779}"/>
              </a:ext>
            </a:extLst>
          </p:cNvPr>
          <p:cNvSpPr>
            <a:spLocks noGrp="1"/>
          </p:cNvSpPr>
          <p:nvPr>
            <p:ph type="title"/>
          </p:nvPr>
        </p:nvSpPr>
        <p:spPr>
          <a:xfrm>
            <a:off x="457200" y="274638"/>
            <a:ext cx="8229600" cy="62940"/>
          </a:xfrm>
        </p:spPr>
        <p:txBody>
          <a:bodyPr>
            <a:noAutofit/>
          </a:bodyPr>
          <a:lstStyle/>
          <a:p>
            <a:pPr algn="ctr"/>
            <a:r>
              <a:rPr lang="ru-RU" sz="2400" b="1" dirty="0">
                <a:solidFill>
                  <a:srgbClr val="FF0000"/>
                </a:solidFill>
                <a:latin typeface="Times New Roman" panose="02020603050405020304" pitchFamily="18" charset="0"/>
                <a:cs typeface="Times New Roman" panose="02020603050405020304" pitchFamily="18" charset="0"/>
              </a:rPr>
              <a:t>Список </a:t>
            </a:r>
            <a:r>
              <a:rPr lang="ru-RU" sz="2400" b="1" dirty="0" err="1">
                <a:solidFill>
                  <a:srgbClr val="FF0000"/>
                </a:solidFill>
                <a:latin typeface="Times New Roman" panose="02020603050405020304" pitchFamily="18" charset="0"/>
                <a:cs typeface="Times New Roman" panose="02020603050405020304" pitchFamily="18" charset="0"/>
              </a:rPr>
              <a:t>використаних</a:t>
            </a:r>
            <a:r>
              <a:rPr lang="ru-RU" sz="2400" b="1" dirty="0">
                <a:solidFill>
                  <a:srgbClr val="FF0000"/>
                </a:solidFill>
                <a:latin typeface="Times New Roman" panose="02020603050405020304" pitchFamily="18" charset="0"/>
                <a:cs typeface="Times New Roman" panose="02020603050405020304" pitchFamily="18" charset="0"/>
              </a:rPr>
              <a:t> </a:t>
            </a:r>
            <a:r>
              <a:rPr lang="ru-RU" sz="2400" b="1" dirty="0" err="1">
                <a:solidFill>
                  <a:srgbClr val="FF0000"/>
                </a:solidFill>
                <a:latin typeface="Times New Roman" panose="02020603050405020304" pitchFamily="18" charset="0"/>
                <a:cs typeface="Times New Roman" panose="02020603050405020304" pitchFamily="18" charset="0"/>
              </a:rPr>
              <a:t>джерел</a:t>
            </a:r>
            <a:r>
              <a:rPr lang="ru-RU" sz="2400" b="1" dirty="0">
                <a:solidFill>
                  <a:srgbClr val="FF0000"/>
                </a:solidFill>
                <a:latin typeface="Times New Roman" panose="02020603050405020304" pitchFamily="18" charset="0"/>
                <a:cs typeface="Times New Roman" panose="02020603050405020304" pitchFamily="18" charset="0"/>
              </a:rPr>
              <a:t> та </a:t>
            </a:r>
            <a:r>
              <a:rPr lang="ru-RU" sz="2400" b="1" dirty="0" err="1">
                <a:solidFill>
                  <a:srgbClr val="FF0000"/>
                </a:solidFill>
                <a:latin typeface="Times New Roman" panose="02020603050405020304" pitchFamily="18" charset="0"/>
                <a:cs typeface="Times New Roman" panose="02020603050405020304" pitchFamily="18" charset="0"/>
              </a:rPr>
              <a:t>літератури</a:t>
            </a:r>
            <a:br>
              <a:rPr lang="ru-RU" sz="2400" dirty="0">
                <a:latin typeface="Times New Roman" panose="02020603050405020304" pitchFamily="18" charset="0"/>
                <a:cs typeface="Times New Roman" panose="02020603050405020304" pitchFamily="18" charset="0"/>
              </a:rPr>
            </a:br>
            <a:endParaRPr lang="ru-RU" sz="2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Объект 10">
            <a:extLst>
              <a:ext uri="{FF2B5EF4-FFF2-40B4-BE49-F238E27FC236}">
                <a16:creationId xmlns:a16="http://schemas.microsoft.com/office/drawing/2014/main" id="{CB94E27F-13ED-4C0C-BCF2-5A2E07681633}"/>
              </a:ext>
            </a:extLst>
          </p:cNvPr>
          <p:cNvSpPr>
            <a:spLocks noGrp="1"/>
          </p:cNvSpPr>
          <p:nvPr>
            <p:ph idx="1"/>
          </p:nvPr>
        </p:nvSpPr>
        <p:spPr>
          <a:xfrm>
            <a:off x="1403648" y="1060506"/>
            <a:ext cx="6562807" cy="5091186"/>
          </a:xfrm>
        </p:spPr>
        <p:txBody>
          <a:bodyPr>
            <a:normAutofit fontScale="25000" lnSpcReduction="20000"/>
          </a:bodyPr>
          <a:lstStyle/>
          <a:p>
            <a:pPr algn="ctr">
              <a:buNone/>
            </a:pPr>
            <a:endParaRPr lang="ru-RU" sz="2000" b="1" dirty="0">
              <a:latin typeface="Times New Roman" pitchFamily="18" charset="0"/>
              <a:cs typeface="Times New Roman" pitchFamily="18" charset="0"/>
            </a:endParaRPr>
          </a:p>
          <a:p>
            <a:pPr lvl="0"/>
            <a:r>
              <a:rPr lang="uk-UA" sz="3400" b="1"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Жайворонок В. В. Знаки української </a:t>
            </a:r>
            <a:r>
              <a:rPr lang="uk-UA" sz="3400" b="1" dirty="0" err="1">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етнокультури</a:t>
            </a:r>
            <a:r>
              <a:rPr lang="uk-UA" sz="3400" b="1"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 Словник-довідник. — К.: Довіра, 2006.</a:t>
            </a:r>
            <a:r>
              <a:rPr lang="uk-UA" sz="3400" b="1" dirty="0">
                <a:latin typeface="Times New Roman" panose="02020603050405020304" pitchFamily="18" charset="0"/>
                <a:cs typeface="Times New Roman" panose="02020603050405020304" pitchFamily="18" charset="0"/>
              </a:rPr>
              <a:t> — С. 371. </a:t>
            </a:r>
            <a:endParaRPr lang="ru-RU" sz="3400" b="1" dirty="0">
              <a:latin typeface="Times New Roman" panose="02020603050405020304" pitchFamily="18" charset="0"/>
              <a:cs typeface="Times New Roman" panose="02020603050405020304" pitchFamily="18" charset="0"/>
            </a:endParaRPr>
          </a:p>
          <a:p>
            <a:pPr lvl="0"/>
            <a:r>
              <a:rPr lang="uk-UA" sz="3400" b="1" dirty="0" err="1">
                <a:latin typeface="Times New Roman" panose="02020603050405020304" pitchFamily="18" charset="0"/>
                <a:cs typeface="Times New Roman" panose="02020603050405020304" pitchFamily="18" charset="0"/>
              </a:rPr>
              <a:t>Савчак</a:t>
            </a:r>
            <a:r>
              <a:rPr lang="uk-UA" sz="3400" b="1" dirty="0">
                <a:latin typeface="Times New Roman" panose="02020603050405020304" pitchFamily="18" charset="0"/>
                <a:cs typeface="Times New Roman" panose="02020603050405020304" pitchFamily="18" charset="0"/>
              </a:rPr>
              <a:t> Н.Г. </a:t>
            </a:r>
            <a:r>
              <a:rPr lang="uk-UA" sz="3400" b="1" dirty="0" err="1">
                <a:latin typeface="Times New Roman" panose="02020603050405020304" pitchFamily="18" charset="0"/>
                <a:cs typeface="Times New Roman" panose="02020603050405020304" pitchFamily="18" charset="0"/>
              </a:rPr>
              <a:t>Вітрякм</a:t>
            </a:r>
            <a:r>
              <a:rPr lang="uk-UA" sz="3400" b="1" dirty="0">
                <a:latin typeface="Times New Roman" panose="02020603050405020304" pitchFamily="18" charset="0"/>
                <a:cs typeface="Times New Roman" panose="02020603050405020304" pitchFamily="18" charset="0"/>
              </a:rPr>
              <a:t> і млини України: минуле і сьогодення //Молодий учений. 2015.№6(21).С.56-59.</a:t>
            </a:r>
            <a:endParaRPr lang="ru-RU" sz="3400" b="1" dirty="0">
              <a:latin typeface="Times New Roman" panose="02020603050405020304" pitchFamily="18" charset="0"/>
              <a:cs typeface="Times New Roman" panose="02020603050405020304" pitchFamily="18" charset="0"/>
            </a:endParaRPr>
          </a:p>
          <a:p>
            <a:pPr lvl="0"/>
            <a:r>
              <a:rPr lang="uk-UA" sz="3400" b="1" dirty="0">
                <a:latin typeface="Times New Roman" panose="02020603050405020304" pitchFamily="18" charset="0"/>
                <a:cs typeface="Times New Roman" panose="02020603050405020304" pitchFamily="18" charset="0"/>
              </a:rPr>
              <a:t>Борошномельні прізвища //m.my.mail.ru/</a:t>
            </a:r>
            <a:r>
              <a:rPr lang="uk-UA" sz="3400" b="1" dirty="0" err="1">
                <a:latin typeface="Times New Roman" panose="02020603050405020304" pitchFamily="18" charset="0"/>
                <a:cs typeface="Times New Roman" panose="02020603050405020304" pitchFamily="18" charset="0"/>
              </a:rPr>
              <a:t>community</a:t>
            </a:r>
            <a:r>
              <a:rPr lang="uk-UA" sz="3400" b="1" dirty="0">
                <a:latin typeface="Times New Roman" panose="02020603050405020304" pitchFamily="18" charset="0"/>
                <a:cs typeface="Times New Roman" panose="02020603050405020304" pitchFamily="18" charset="0"/>
              </a:rPr>
              <a:t>/</a:t>
            </a:r>
            <a:r>
              <a:rPr lang="uk-UA" sz="3400" b="1" dirty="0" err="1">
                <a:latin typeface="Times New Roman" panose="02020603050405020304" pitchFamily="18" charset="0"/>
                <a:cs typeface="Times New Roman" panose="02020603050405020304" pitchFamily="18" charset="0"/>
              </a:rPr>
              <a:t>allsuhomlin.ov.a</a:t>
            </a:r>
            <a:r>
              <a:rPr lang="uk-UA" sz="3400" b="1" dirty="0">
                <a:latin typeface="Times New Roman" panose="02020603050405020304" pitchFamily="18" charset="0"/>
                <a:cs typeface="Times New Roman" panose="02020603050405020304" pitchFamily="18" charset="0"/>
              </a:rPr>
              <a:t>/5078E9C37B014F83.html</a:t>
            </a:r>
            <a:endParaRPr lang="ru-RU" sz="3400" b="1" dirty="0">
              <a:latin typeface="Times New Roman" panose="02020603050405020304" pitchFamily="18" charset="0"/>
              <a:cs typeface="Times New Roman" panose="02020603050405020304" pitchFamily="18" charset="0"/>
            </a:endParaRPr>
          </a:p>
          <a:p>
            <a:pPr lvl="0"/>
            <a:r>
              <a:rPr lang="uk-UA" sz="3400" b="1" i="1" dirty="0">
                <a:latin typeface="Times New Roman" panose="02020603050405020304" pitchFamily="18" charset="0"/>
                <a:cs typeface="Times New Roman" panose="02020603050405020304" pitchFamily="18" charset="0"/>
              </a:rPr>
              <a:t>Водяний млин у с. </a:t>
            </a:r>
            <a:r>
              <a:rPr lang="uk-UA" sz="3400" b="1" i="1" dirty="0" err="1">
                <a:latin typeface="Times New Roman" panose="02020603050405020304" pitchFamily="18" charset="0"/>
                <a:cs typeface="Times New Roman" panose="02020603050405020304" pitchFamily="18" charset="0"/>
              </a:rPr>
              <a:t>Пудлівці</a:t>
            </a:r>
            <a:r>
              <a:rPr lang="uk-UA" sz="3400" b="1" i="1" dirty="0">
                <a:latin typeface="Times New Roman" panose="02020603050405020304" pitchFamily="18" charset="0"/>
                <a:cs typeface="Times New Roman" panose="02020603050405020304" pitchFamily="18" charset="0"/>
              </a:rPr>
              <a:t> // kampod.at.ua/</a:t>
            </a:r>
            <a:r>
              <a:rPr lang="uk-UA" sz="3400" b="1" i="1" dirty="0" err="1">
                <a:latin typeface="Times New Roman" panose="02020603050405020304" pitchFamily="18" charset="0"/>
                <a:cs typeface="Times New Roman" panose="02020603050405020304" pitchFamily="18" charset="0"/>
              </a:rPr>
              <a:t>publ</a:t>
            </a:r>
            <a:r>
              <a:rPr lang="uk-UA" sz="3400" b="1" i="1" dirty="0">
                <a:latin typeface="Times New Roman" panose="02020603050405020304" pitchFamily="18" charset="0"/>
                <a:cs typeface="Times New Roman" panose="02020603050405020304" pitchFamily="18" charset="0"/>
              </a:rPr>
              <a:t>/</a:t>
            </a:r>
            <a:r>
              <a:rPr lang="uk-UA" sz="3400" b="1" i="1" dirty="0" err="1">
                <a:latin typeface="Times New Roman" panose="02020603050405020304" pitchFamily="18" charset="0"/>
                <a:cs typeface="Times New Roman" panose="02020603050405020304" pitchFamily="18" charset="0"/>
              </a:rPr>
              <a:t>turizm</a:t>
            </a:r>
            <a:r>
              <a:rPr lang="uk-UA" sz="3400" b="1" i="1" dirty="0">
                <a:latin typeface="Times New Roman" panose="02020603050405020304" pitchFamily="18" charset="0"/>
                <a:cs typeface="Times New Roman" panose="02020603050405020304" pitchFamily="18" charset="0"/>
              </a:rPr>
              <a:t>/</a:t>
            </a:r>
            <a:r>
              <a:rPr lang="uk-UA" sz="3400" b="1" i="1" dirty="0" err="1">
                <a:latin typeface="Times New Roman" panose="02020603050405020304" pitchFamily="18" charset="0"/>
                <a:cs typeface="Times New Roman" panose="02020603050405020304" pitchFamily="18" charset="0"/>
              </a:rPr>
              <a:t>pishokhidni_marshruti</a:t>
            </a:r>
            <a:r>
              <a:rPr lang="uk-UA" sz="3400" b="1" i="1" dirty="0">
                <a:latin typeface="Times New Roman" panose="02020603050405020304" pitchFamily="18" charset="0"/>
                <a:cs typeface="Times New Roman" panose="02020603050405020304" pitchFamily="18" charset="0"/>
              </a:rPr>
              <a:t>/</a:t>
            </a:r>
            <a:r>
              <a:rPr lang="uk-UA" sz="3400" b="1" i="1" dirty="0" err="1">
                <a:latin typeface="Times New Roman" panose="02020603050405020304" pitchFamily="18" charset="0"/>
                <a:cs typeface="Times New Roman" panose="02020603050405020304" pitchFamily="18" charset="0"/>
              </a:rPr>
              <a:t>vodnij_mlin_u_s_pudlivci</a:t>
            </a:r>
            <a:r>
              <a:rPr lang="uk-UA" sz="3400" b="1" i="1" dirty="0">
                <a:latin typeface="Times New Roman" panose="02020603050405020304" pitchFamily="18" charset="0"/>
                <a:cs typeface="Times New Roman" panose="02020603050405020304" pitchFamily="18" charset="0"/>
              </a:rPr>
              <a:t>/8-1-0-113 </a:t>
            </a:r>
            <a:endParaRPr lang="ru-RU" sz="3400" b="1" dirty="0">
              <a:latin typeface="Times New Roman" panose="02020603050405020304" pitchFamily="18" charset="0"/>
              <a:cs typeface="Times New Roman" panose="02020603050405020304" pitchFamily="18" charset="0"/>
            </a:endParaRPr>
          </a:p>
          <a:p>
            <a:pPr lvl="0"/>
            <a:r>
              <a:rPr lang="uk-UA" sz="3400" b="1" dirty="0" err="1">
                <a:latin typeface="Times New Roman" panose="02020603050405020304" pitchFamily="18" charset="0"/>
                <a:cs typeface="Times New Roman" panose="02020603050405020304" pitchFamily="18" charset="0"/>
              </a:rPr>
              <a:t>Горбуленко</a:t>
            </a:r>
            <a:r>
              <a:rPr lang="uk-UA" sz="3400" b="1" dirty="0">
                <a:latin typeface="Times New Roman" panose="02020603050405020304" pitchFamily="18" charset="0"/>
                <a:cs typeface="Times New Roman" panose="02020603050405020304" pitchFamily="18" charset="0"/>
              </a:rPr>
              <a:t> В.  Водяне колесо життя  // podolyanin.com.ua/</a:t>
            </a:r>
            <a:r>
              <a:rPr lang="uk-UA" sz="3400" b="1" dirty="0" err="1">
                <a:latin typeface="Times New Roman" panose="02020603050405020304" pitchFamily="18" charset="0"/>
                <a:cs typeface="Times New Roman" panose="02020603050405020304" pitchFamily="18" charset="0"/>
              </a:rPr>
              <a:t>history</a:t>
            </a:r>
            <a:r>
              <a:rPr lang="uk-UA" sz="3400" b="1" dirty="0">
                <a:latin typeface="Times New Roman" panose="02020603050405020304" pitchFamily="18" charset="0"/>
                <a:cs typeface="Times New Roman" panose="02020603050405020304" pitchFamily="18" charset="0"/>
              </a:rPr>
              <a:t>/7818/</a:t>
            </a:r>
            <a:endParaRPr lang="ru-RU" sz="3400" b="1" dirty="0">
              <a:latin typeface="Times New Roman" panose="02020603050405020304" pitchFamily="18" charset="0"/>
              <a:cs typeface="Times New Roman" panose="02020603050405020304" pitchFamily="18" charset="0"/>
            </a:endParaRPr>
          </a:p>
          <a:p>
            <a:pPr lvl="0"/>
            <a:r>
              <a:rPr lang="uk-UA" sz="3400" b="1" dirty="0">
                <a:latin typeface="Times New Roman" panose="02020603050405020304" pitchFamily="18" charset="0"/>
                <a:cs typeface="Times New Roman" panose="02020603050405020304" pitchFamily="18" charset="0"/>
              </a:rPr>
              <a:t>Крушинська О. Новий оберт млина // </a:t>
            </a:r>
            <a:r>
              <a:rPr lang="uk-UA" sz="3400" b="1"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http://intour.com.ua/n-32/p-8/atc-964/</a:t>
            </a:r>
            <a:endParaRPr lang="uk-UA" sz="3400" b="1" dirty="0">
              <a:latin typeface="Times New Roman" panose="02020603050405020304" pitchFamily="18" charset="0"/>
              <a:cs typeface="Times New Roman" panose="02020603050405020304" pitchFamily="18" charset="0"/>
            </a:endParaRPr>
          </a:p>
          <a:p>
            <a:pPr lvl="0"/>
            <a:r>
              <a:rPr lang="ru-RU" sz="3400" b="1" dirty="0">
                <a:latin typeface="Times New Roman" panose="02020603050405020304" pitchFamily="18" charset="0"/>
                <a:cs typeface="Times New Roman" panose="02020603050405020304" pitchFamily="18" charset="0"/>
              </a:rPr>
              <a:t>Лаврук В.В. </a:t>
            </a:r>
            <a:r>
              <a:rPr lang="ru-RU" sz="3400" b="1" dirty="0" err="1">
                <a:latin typeface="Times New Roman" panose="02020603050405020304" pitchFamily="18" charset="0"/>
                <a:cs typeface="Times New Roman" panose="02020603050405020304" pitchFamily="18" charset="0"/>
              </a:rPr>
              <a:t>Водяні</a:t>
            </a:r>
            <a:r>
              <a:rPr lang="ru-RU" sz="3400" b="1" dirty="0">
                <a:latin typeface="Times New Roman" panose="02020603050405020304" pitchFamily="18" charset="0"/>
                <a:cs typeface="Times New Roman" panose="02020603050405020304" pitchFamily="18" charset="0"/>
              </a:rPr>
              <a:t> </a:t>
            </a:r>
            <a:r>
              <a:rPr lang="ru-RU" sz="3400" b="1" dirty="0" err="1">
                <a:latin typeface="Times New Roman" panose="02020603050405020304" pitchFamily="18" charset="0"/>
                <a:cs typeface="Times New Roman" panose="02020603050405020304" pitchFamily="18" charset="0"/>
              </a:rPr>
              <a:t>млини</a:t>
            </a:r>
            <a:r>
              <a:rPr lang="ru-RU" sz="3400" b="1" dirty="0">
                <a:latin typeface="Times New Roman" panose="02020603050405020304" pitchFamily="18" charset="0"/>
                <a:cs typeface="Times New Roman" panose="02020603050405020304" pitchFamily="18" charset="0"/>
              </a:rPr>
              <a:t> </a:t>
            </a:r>
            <a:r>
              <a:rPr lang="ru-RU" sz="3400" b="1" dirty="0" err="1">
                <a:latin typeface="Times New Roman" panose="02020603050405020304" pitchFamily="18" charset="0"/>
                <a:cs typeface="Times New Roman" panose="02020603050405020304" pitchFamily="18" charset="0"/>
              </a:rPr>
              <a:t>Поділля</a:t>
            </a:r>
            <a:r>
              <a:rPr lang="ru-RU" sz="3400" b="1" dirty="0">
                <a:latin typeface="Times New Roman" panose="02020603050405020304" pitchFamily="18" charset="0"/>
                <a:cs typeface="Times New Roman" panose="02020603050405020304" pitchFamily="18" charset="0"/>
              </a:rPr>
              <a:t> / Лаврук В.В., </a:t>
            </a:r>
            <a:r>
              <a:rPr lang="ru-RU" sz="3400" b="1" dirty="0" err="1">
                <a:latin typeface="Times New Roman" panose="02020603050405020304" pitchFamily="18" charset="0"/>
                <a:cs typeface="Times New Roman" panose="02020603050405020304" pitchFamily="18" charset="0"/>
              </a:rPr>
              <a:t>Іванець</a:t>
            </a:r>
            <a:r>
              <a:rPr lang="ru-RU" sz="3400" b="1" dirty="0">
                <a:latin typeface="Times New Roman" panose="02020603050405020304" pitchFamily="18" charset="0"/>
                <a:cs typeface="Times New Roman" panose="02020603050405020304" pitchFamily="18" charset="0"/>
              </a:rPr>
              <a:t> С.В. // Там само. – С. 60-61</a:t>
            </a:r>
          </a:p>
          <a:p>
            <a:pPr lvl="0"/>
            <a:r>
              <a:rPr lang="uk-UA" sz="3400" b="1" dirty="0">
                <a:latin typeface="Times New Roman" panose="02020603050405020304" pitchFamily="18" charset="0"/>
                <a:cs typeface="Times New Roman" panose="02020603050405020304" pitchFamily="18" charset="0"/>
              </a:rPr>
              <a:t>Млин </a:t>
            </a:r>
            <a:r>
              <a:rPr lang="uk-UA" sz="3400" b="1" u="sng"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 </a:t>
            </a:r>
            <a:r>
              <a:rPr lang="en-US" sz="3400" b="1" u="sng" dirty="0" err="1">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vn</a:t>
            </a:r>
            <a:r>
              <a:rPr lang="uk-UA" sz="3400" b="1" u="sng"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.20</a:t>
            </a:r>
            <a:r>
              <a:rPr lang="en-US" sz="3400" b="1" u="sng" dirty="0" err="1">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minut</a:t>
            </a:r>
            <a:r>
              <a:rPr lang="uk-UA" sz="3400" b="1" u="sng"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a:t>
            </a:r>
            <a:r>
              <a:rPr lang="en-US" sz="3400" b="1" u="sng" dirty="0" err="1">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ua</a:t>
            </a:r>
            <a:r>
              <a:rPr lang="uk-UA" sz="3400" b="1" u="sng"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a:t>
            </a:r>
            <a:r>
              <a:rPr lang="en-US" sz="3400" b="1" u="sng" dirty="0" err="1">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Podii</a:t>
            </a:r>
            <a:r>
              <a:rPr lang="uk-UA" sz="3400" b="1" u="sng"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a:t>
            </a:r>
            <a:r>
              <a:rPr lang="en-US" sz="3400" b="1" u="sng" dirty="0" err="1">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perekrutitsya</a:t>
            </a:r>
            <a:r>
              <a:rPr lang="uk-UA" sz="3400" b="1" u="sng"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a:t>
            </a:r>
            <a:r>
              <a:rPr lang="en-US" sz="3400" b="1" u="sng" dirty="0" err="1">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peresietsya</a:t>
            </a:r>
            <a:r>
              <a:rPr lang="uk-UA" sz="3400" b="1" u="sng"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a:t>
            </a:r>
            <a:r>
              <a:rPr lang="en-US" sz="3400" b="1" u="sng" dirty="0" err="1">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peremeletsya</a:t>
            </a:r>
            <a:r>
              <a:rPr lang="uk-UA" sz="3400" b="1" u="sng"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a:t>
            </a:r>
            <a:r>
              <a:rPr lang="en-US" sz="3400" b="1" u="sng" dirty="0" err="1">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bude</a:t>
            </a:r>
            <a:r>
              <a:rPr lang="uk-UA" sz="3400" b="1" u="sng"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a:t>
            </a:r>
            <a:r>
              <a:rPr lang="en-US" sz="3400" b="1" u="sng" dirty="0" err="1">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voda</a:t>
            </a:r>
            <a:r>
              <a:rPr lang="uk-UA" sz="3400" b="1" u="sng"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-49611.</a:t>
            </a:r>
            <a:r>
              <a:rPr lang="en-US" sz="3400" b="1" u="sng"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html</a:t>
            </a:r>
            <a:endParaRPr lang="ru-RU" sz="3400" b="1" dirty="0">
              <a:latin typeface="Times New Roman" panose="02020603050405020304" pitchFamily="18" charset="0"/>
              <a:cs typeface="Times New Roman" panose="02020603050405020304" pitchFamily="18" charset="0"/>
            </a:endParaRPr>
          </a:p>
          <a:p>
            <a:pPr lvl="0"/>
            <a:r>
              <a:rPr lang="uk-UA" sz="3400" b="1" dirty="0">
                <a:latin typeface="Times New Roman" panose="02020603050405020304" pitchFamily="18" charset="0"/>
                <a:cs typeface="Times New Roman" panose="02020603050405020304" pitchFamily="18" charset="0"/>
              </a:rPr>
              <a:t>Млини і вітряки: останні з могікан // Дерев’яні храми України //www.derev.org.ua/mlyny/mlyny.htm</a:t>
            </a:r>
            <a:endParaRPr lang="ru-RU" sz="3400" b="1" dirty="0">
              <a:latin typeface="Times New Roman" panose="02020603050405020304" pitchFamily="18" charset="0"/>
              <a:cs typeface="Times New Roman" panose="02020603050405020304" pitchFamily="18" charset="0"/>
            </a:endParaRPr>
          </a:p>
          <a:p>
            <a:pPr lvl="0"/>
            <a:r>
              <a:rPr lang="uk-UA" sz="3400" b="1" dirty="0">
                <a:latin typeface="Times New Roman" panose="02020603050405020304" pitchFamily="18" charset="0"/>
                <a:cs typeface="Times New Roman" panose="02020603050405020304" pitchFamily="18" charset="0"/>
              </a:rPr>
              <a:t>Млин </a:t>
            </a:r>
            <a:r>
              <a:rPr lang="uk-UA" sz="3400" b="1" dirty="0" err="1">
                <a:latin typeface="Times New Roman" panose="02020603050405020304" pitchFamily="18" charset="0"/>
                <a:cs typeface="Times New Roman" panose="02020603050405020304" pitchFamily="18" charset="0"/>
              </a:rPr>
              <a:t>Ірафа</a:t>
            </a:r>
            <a:r>
              <a:rPr lang="uk-UA" sz="3400" b="1" dirty="0">
                <a:latin typeface="Times New Roman" panose="02020603050405020304" pitchFamily="18" charset="0"/>
                <a:cs typeface="Times New Roman" panose="02020603050405020304" pitchFamily="18" charset="0"/>
              </a:rPr>
              <a:t> //  </a:t>
            </a:r>
            <a:r>
              <a:rPr lang="uk-UA" sz="3400" b="1" u="sng"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http://kampod.at.ua/publ/turizm/na_mapi_kamyantsa/mlin_irafa/20-1-0-74</a:t>
            </a:r>
            <a:endParaRPr lang="ru-RU" sz="3400" b="1" dirty="0">
              <a:latin typeface="Times New Roman" panose="02020603050405020304" pitchFamily="18" charset="0"/>
              <a:cs typeface="Times New Roman" panose="02020603050405020304" pitchFamily="18" charset="0"/>
            </a:endParaRPr>
          </a:p>
          <a:p>
            <a:pPr lvl="0"/>
            <a:r>
              <a:rPr lang="uk-UA" sz="3400" b="1" dirty="0">
                <a:latin typeface="Times New Roman" panose="02020603050405020304" pitchFamily="18" charset="0"/>
                <a:cs typeface="Times New Roman" panose="02020603050405020304" pitchFamily="18" charset="0"/>
              </a:rPr>
              <a:t>Найдавніший в Україні водяний млин та контрабандисти... // «Невідоме Поділля» //gorodok-region.narod.ru/mlyn.html</a:t>
            </a:r>
            <a:endParaRPr lang="ru-RU" sz="3400" b="1" dirty="0">
              <a:latin typeface="Times New Roman" panose="02020603050405020304" pitchFamily="18" charset="0"/>
              <a:cs typeface="Times New Roman" panose="02020603050405020304" pitchFamily="18" charset="0"/>
            </a:endParaRPr>
          </a:p>
          <a:p>
            <a:pPr lvl="0"/>
            <a:r>
              <a:rPr lang="uk-UA" sz="3400" b="1" dirty="0" err="1">
                <a:latin typeface="Times New Roman" panose="02020603050405020304" pitchFamily="18" charset="0"/>
                <a:cs typeface="Times New Roman" panose="02020603050405020304" pitchFamily="18" charset="0"/>
              </a:rPr>
              <a:t>Полюхович</a:t>
            </a:r>
            <a:r>
              <a:rPr lang="uk-UA" sz="3400" b="1" dirty="0">
                <a:latin typeface="Times New Roman" panose="02020603050405020304" pitchFamily="18" charset="0"/>
                <a:cs typeface="Times New Roman" panose="02020603050405020304" pitchFamily="18" charset="0"/>
              </a:rPr>
              <a:t> Д. Останній </a:t>
            </a:r>
            <a:r>
              <a:rPr lang="uk-UA" sz="3400" b="1" dirty="0" err="1">
                <a:latin typeface="Times New Roman" panose="02020603050405020304" pitchFamily="18" charset="0"/>
                <a:cs typeface="Times New Roman" panose="02020603050405020304" pitchFamily="18" charset="0"/>
              </a:rPr>
              <a:t>надзбручанський</a:t>
            </a:r>
            <a:r>
              <a:rPr lang="uk-UA" sz="3400" b="1" dirty="0">
                <a:latin typeface="Times New Roman" panose="02020603050405020304" pitchFamily="18" charset="0"/>
                <a:cs typeface="Times New Roman" panose="02020603050405020304" pitchFamily="18" charset="0"/>
              </a:rPr>
              <a:t> млин // https://zbruc.eu/node/26594</a:t>
            </a:r>
            <a:endParaRPr lang="ru-RU" sz="3400" b="1" dirty="0">
              <a:latin typeface="Times New Roman" panose="02020603050405020304" pitchFamily="18" charset="0"/>
              <a:cs typeface="Times New Roman" panose="02020603050405020304" pitchFamily="18" charset="0"/>
            </a:endParaRPr>
          </a:p>
          <a:p>
            <a:pPr lvl="0"/>
            <a:r>
              <a:rPr lang="uk-UA" sz="3400" b="1" dirty="0" err="1">
                <a:latin typeface="Times New Roman" panose="02020603050405020304" pitchFamily="18" charset="0"/>
                <a:cs typeface="Times New Roman" panose="02020603050405020304" pitchFamily="18" charset="0"/>
              </a:rPr>
              <a:t>Рихта</a:t>
            </a:r>
            <a:r>
              <a:rPr lang="uk-UA" sz="3400" b="1" dirty="0">
                <a:latin typeface="Times New Roman" panose="02020603050405020304" pitchFamily="18" charset="0"/>
                <a:cs typeface="Times New Roman" panose="02020603050405020304" pitchFamily="18" charset="0"/>
              </a:rPr>
              <a:t> відкриває свої принади // kampod.at.ua/</a:t>
            </a:r>
            <a:r>
              <a:rPr lang="uk-UA" sz="3400" b="1" dirty="0" err="1">
                <a:latin typeface="Times New Roman" panose="02020603050405020304" pitchFamily="18" charset="0"/>
                <a:cs typeface="Times New Roman" panose="02020603050405020304" pitchFamily="18" charset="0"/>
              </a:rPr>
              <a:t>publ</a:t>
            </a:r>
            <a:r>
              <a:rPr lang="uk-UA" sz="3400" b="1" dirty="0">
                <a:latin typeface="Times New Roman" panose="02020603050405020304" pitchFamily="18" charset="0"/>
                <a:cs typeface="Times New Roman" panose="02020603050405020304" pitchFamily="18" charset="0"/>
              </a:rPr>
              <a:t>/</a:t>
            </a:r>
            <a:r>
              <a:rPr lang="uk-UA" sz="3400" b="1" dirty="0" err="1">
                <a:latin typeface="Times New Roman" panose="02020603050405020304" pitchFamily="18" charset="0"/>
                <a:cs typeface="Times New Roman" panose="02020603050405020304" pitchFamily="18" charset="0"/>
              </a:rPr>
              <a:t>turizm</a:t>
            </a:r>
            <a:r>
              <a:rPr lang="uk-UA" sz="3400" b="1" dirty="0">
                <a:latin typeface="Times New Roman" panose="02020603050405020304" pitchFamily="18" charset="0"/>
                <a:cs typeface="Times New Roman" panose="02020603050405020304" pitchFamily="18" charset="0"/>
              </a:rPr>
              <a:t>/</a:t>
            </a:r>
            <a:r>
              <a:rPr lang="uk-UA" sz="3400" b="1" dirty="0" err="1">
                <a:latin typeface="Times New Roman" panose="02020603050405020304" pitchFamily="18" charset="0"/>
                <a:cs typeface="Times New Roman" panose="02020603050405020304" pitchFamily="18" charset="0"/>
              </a:rPr>
              <a:t>pishokhidni_marshruti</a:t>
            </a:r>
            <a:r>
              <a:rPr lang="uk-UA" sz="3400" b="1" dirty="0">
                <a:latin typeface="Times New Roman" panose="02020603050405020304" pitchFamily="18" charset="0"/>
                <a:cs typeface="Times New Roman" panose="02020603050405020304" pitchFamily="18" charset="0"/>
              </a:rPr>
              <a:t>/</a:t>
            </a:r>
            <a:r>
              <a:rPr lang="uk-UA" sz="3400" b="1" dirty="0" err="1">
                <a:latin typeface="Times New Roman" panose="02020603050405020304" pitchFamily="18" charset="0"/>
                <a:cs typeface="Times New Roman" panose="02020603050405020304" pitchFamily="18" charset="0"/>
              </a:rPr>
              <a:t>rikhta_vidkrivae_svoji_prinadi</a:t>
            </a:r>
            <a:r>
              <a:rPr lang="uk-UA" sz="3400" b="1" dirty="0">
                <a:latin typeface="Times New Roman" panose="02020603050405020304" pitchFamily="18" charset="0"/>
                <a:cs typeface="Times New Roman" panose="02020603050405020304" pitchFamily="18" charset="0"/>
              </a:rPr>
              <a:t>/8-1-0-43</a:t>
            </a:r>
            <a:endParaRPr lang="ru-RU" sz="3400" b="1" dirty="0">
              <a:latin typeface="Times New Roman" panose="02020603050405020304" pitchFamily="18" charset="0"/>
              <a:cs typeface="Times New Roman" panose="02020603050405020304" pitchFamily="18" charset="0"/>
            </a:endParaRPr>
          </a:p>
          <a:p>
            <a:pPr lvl="0"/>
            <a:r>
              <a:rPr lang="uk-UA" sz="3400" b="1" dirty="0">
                <a:latin typeface="Times New Roman" panose="02020603050405020304" pitchFamily="18" charset="0"/>
                <a:cs typeface="Times New Roman" panose="02020603050405020304" pitchFamily="18" charset="0"/>
              </a:rPr>
              <a:t>Чортів млин / /derevo-kazok.com.ua/chortiv-mlin-cheska-kazka.html</a:t>
            </a:r>
            <a:endParaRPr lang="ru-RU" sz="3400" b="1" dirty="0">
              <a:latin typeface="Times New Roman" panose="02020603050405020304" pitchFamily="18" charset="0"/>
              <a:cs typeface="Times New Roman" panose="02020603050405020304" pitchFamily="18" charset="0"/>
            </a:endParaRPr>
          </a:p>
          <a:p>
            <a:pPr lvl="0"/>
            <a:r>
              <a:rPr lang="uk-UA" sz="3400" b="1" dirty="0" err="1">
                <a:latin typeface="Times New Roman" panose="02020603050405020304" pitchFamily="18" charset="0"/>
                <a:cs typeface="Times New Roman" panose="02020603050405020304" pitchFamily="18" charset="0"/>
              </a:rPr>
              <a:t>Купинський</a:t>
            </a:r>
            <a:r>
              <a:rPr lang="uk-UA" sz="3400" b="1" dirty="0">
                <a:latin typeface="Times New Roman" panose="02020603050405020304" pitchFamily="18" charset="0"/>
                <a:cs typeface="Times New Roman" panose="02020603050405020304" pitchFamily="18" charset="0"/>
              </a:rPr>
              <a:t> млин  // nashgorodok.km.ua/</a:t>
            </a:r>
            <a:r>
              <a:rPr lang="uk-UA" sz="3400" b="1" dirty="0" err="1">
                <a:latin typeface="Times New Roman" panose="02020603050405020304" pitchFamily="18" charset="0"/>
                <a:cs typeface="Times New Roman" panose="02020603050405020304" pitchFamily="18" charset="0"/>
              </a:rPr>
              <a:t>index.php</a:t>
            </a:r>
            <a:r>
              <a:rPr lang="uk-UA" sz="3400" b="1" dirty="0">
                <a:latin typeface="Times New Roman" panose="02020603050405020304" pitchFamily="18" charset="0"/>
                <a:cs typeface="Times New Roman" panose="02020603050405020304" pitchFamily="18" charset="0"/>
              </a:rPr>
              <a:t>/</a:t>
            </a:r>
            <a:r>
              <a:rPr lang="uk-UA" sz="3400" b="1" dirty="0" err="1">
                <a:latin typeface="Times New Roman" panose="02020603050405020304" pitchFamily="18" charset="0"/>
                <a:cs typeface="Times New Roman" panose="02020603050405020304" pitchFamily="18" charset="0"/>
              </a:rPr>
              <a:t>chudesa-horodochchyny</a:t>
            </a:r>
            <a:r>
              <a:rPr lang="uk-UA" sz="3400" b="1" dirty="0">
                <a:latin typeface="Times New Roman" panose="02020603050405020304" pitchFamily="18" charset="0"/>
                <a:cs typeface="Times New Roman" panose="02020603050405020304" pitchFamily="18" charset="0"/>
              </a:rPr>
              <a:t>/55-kupynskyi-mlyn</a:t>
            </a:r>
            <a:endParaRPr lang="ru-RU" sz="3400" b="1" dirty="0">
              <a:latin typeface="Times New Roman" panose="02020603050405020304" pitchFamily="18" charset="0"/>
              <a:cs typeface="Times New Roman" panose="02020603050405020304" pitchFamily="18" charset="0"/>
            </a:endParaRPr>
          </a:p>
          <a:p>
            <a:r>
              <a:rPr lang="uk-UA" sz="3400" b="1" dirty="0">
                <a:latin typeface="Times New Roman" panose="02020603050405020304" pitchFamily="18" charset="0"/>
                <a:cs typeface="Times New Roman" panose="02020603050405020304" pitchFamily="18" charset="0"/>
              </a:rPr>
              <a:t>Сайти для ознайомлення з інформацією про млини: </a:t>
            </a:r>
            <a:endParaRPr lang="ru-RU" sz="3400" b="1" dirty="0">
              <a:latin typeface="Times New Roman" panose="02020603050405020304" pitchFamily="18" charset="0"/>
              <a:cs typeface="Times New Roman" panose="02020603050405020304" pitchFamily="18" charset="0"/>
            </a:endParaRPr>
          </a:p>
          <a:p>
            <a:r>
              <a:rPr lang="uk-UA" sz="3400" b="1">
                <a:latin typeface="Times New Roman" panose="02020603050405020304" pitchFamily="18" charset="0"/>
                <a:cs typeface="Times New Roman" panose="02020603050405020304" pitchFamily="18" charset="0"/>
              </a:rPr>
              <a:t> </a:t>
            </a:r>
            <a:r>
              <a:rPr lang="uk-UA" sz="3400" b="1" dirty="0">
                <a:latin typeface="Times New Roman" panose="02020603050405020304" pitchFamily="18" charset="0"/>
                <a:cs typeface="Times New Roman" panose="02020603050405020304" pitchFamily="18" charset="0"/>
              </a:rPr>
              <a:t>http://ukrainaincognita.com/ </a:t>
            </a:r>
            <a:endParaRPr lang="ru-RU" sz="3400" b="1" dirty="0">
              <a:latin typeface="Times New Roman" panose="02020603050405020304" pitchFamily="18" charset="0"/>
              <a:cs typeface="Times New Roman" panose="02020603050405020304" pitchFamily="18" charset="0"/>
            </a:endParaRPr>
          </a:p>
          <a:p>
            <a:r>
              <a:rPr lang="uk-UA" sz="3400" b="1" dirty="0">
                <a:latin typeface="Times New Roman" panose="02020603050405020304" pitchFamily="18" charset="0"/>
                <a:cs typeface="Times New Roman" panose="02020603050405020304" pitchFamily="18" charset="0"/>
              </a:rPr>
              <a:t>Сайт </a:t>
            </a:r>
            <a:r>
              <a:rPr lang="uk-UA" sz="3400" b="1" dirty="0" err="1">
                <a:latin typeface="Times New Roman" panose="02020603050405020304" pitchFamily="18" charset="0"/>
                <a:cs typeface="Times New Roman" panose="02020603050405020304" pitchFamily="18" charset="0"/>
              </a:rPr>
              <a:t>Мiжнародного</a:t>
            </a:r>
            <a:r>
              <a:rPr lang="uk-UA" sz="3400" b="1" dirty="0">
                <a:latin typeface="Times New Roman" panose="02020603050405020304" pitchFamily="18" charset="0"/>
                <a:cs typeface="Times New Roman" panose="02020603050405020304" pitchFamily="18" charset="0"/>
              </a:rPr>
              <a:t> </a:t>
            </a:r>
            <a:r>
              <a:rPr lang="uk-UA" sz="3400" b="1" dirty="0" err="1">
                <a:latin typeface="Times New Roman" panose="02020603050405020304" pitchFamily="18" charset="0"/>
                <a:cs typeface="Times New Roman" panose="02020603050405020304" pitchFamily="18" charset="0"/>
              </a:rPr>
              <a:t>млинологiчного</a:t>
            </a:r>
            <a:r>
              <a:rPr lang="uk-UA" sz="3400" b="1" dirty="0">
                <a:latin typeface="Times New Roman" panose="02020603050405020304" pitchFamily="18" charset="0"/>
                <a:cs typeface="Times New Roman" panose="02020603050405020304" pitchFamily="18" charset="0"/>
              </a:rPr>
              <a:t> товариства (TIMS): www.timsmills.info</a:t>
            </a:r>
            <a:endParaRPr lang="ru-RU" sz="3400" b="1" dirty="0">
              <a:latin typeface="Times New Roman" panose="02020603050405020304" pitchFamily="18" charset="0"/>
              <a:cs typeface="Times New Roman" panose="02020603050405020304" pitchFamily="18" charset="0"/>
            </a:endParaRPr>
          </a:p>
          <a:p>
            <a:r>
              <a:rPr lang="uk-UA" sz="3400" b="1" dirty="0">
                <a:latin typeface="Times New Roman" panose="02020603050405020304" pitchFamily="18" charset="0"/>
                <a:cs typeface="Times New Roman" panose="02020603050405020304" pitchFamily="18" charset="0"/>
              </a:rPr>
              <a:t>Сайт «Млини України»: www.mills.org.ua</a:t>
            </a:r>
            <a:endParaRPr lang="ru-RU" sz="3400" b="1" dirty="0">
              <a:latin typeface="Times New Roman" panose="02020603050405020304" pitchFamily="18" charset="0"/>
              <a:cs typeface="Times New Roman" panose="02020603050405020304" pitchFamily="18" charset="0"/>
            </a:endParaRPr>
          </a:p>
          <a:p>
            <a:r>
              <a:rPr lang="uk-UA" sz="3400" b="1" dirty="0" err="1">
                <a:latin typeface="Times New Roman" panose="02020603050405020304" pitchFamily="18" charset="0"/>
                <a:cs typeface="Times New Roman" panose="02020603050405020304" pitchFamily="18" charset="0"/>
              </a:rPr>
              <a:t>Роздiл</a:t>
            </a:r>
            <a:r>
              <a:rPr lang="uk-UA" sz="3400" b="1" dirty="0">
                <a:latin typeface="Times New Roman" panose="02020603050405020304" pitchFamily="18" charset="0"/>
                <a:cs typeface="Times New Roman" panose="02020603050405020304" pitchFamily="18" charset="0"/>
              </a:rPr>
              <a:t> «Млини» на </a:t>
            </a:r>
            <a:r>
              <a:rPr lang="uk-UA" sz="3400" b="1" dirty="0" err="1">
                <a:latin typeface="Times New Roman" panose="02020603050405020304" pitchFamily="18" charset="0"/>
                <a:cs typeface="Times New Roman" panose="02020603050405020304" pitchFamily="18" charset="0"/>
              </a:rPr>
              <a:t>сайтi</a:t>
            </a:r>
            <a:r>
              <a:rPr lang="uk-UA" sz="3400" b="1" dirty="0">
                <a:latin typeface="Times New Roman" panose="02020603050405020304" pitchFamily="18" charset="0"/>
                <a:cs typeface="Times New Roman" panose="02020603050405020304" pitchFamily="18" charset="0"/>
              </a:rPr>
              <a:t> «</a:t>
            </a:r>
            <a:r>
              <a:rPr lang="uk-UA" sz="3400" b="1" dirty="0" err="1">
                <a:latin typeface="Times New Roman" panose="02020603050405020304" pitchFamily="18" charset="0"/>
                <a:cs typeface="Times New Roman" panose="02020603050405020304" pitchFamily="18" charset="0"/>
              </a:rPr>
              <a:t>Дерев’янi</a:t>
            </a:r>
            <a:r>
              <a:rPr lang="uk-UA" sz="3400" b="1" dirty="0">
                <a:latin typeface="Times New Roman" panose="02020603050405020304" pitchFamily="18" charset="0"/>
                <a:cs typeface="Times New Roman" panose="02020603050405020304" pitchFamily="18" charset="0"/>
              </a:rPr>
              <a:t> храми України»: </a:t>
            </a:r>
            <a:r>
              <a:rPr lang="uk-UA" sz="3400" b="1" u="sng" dirty="0">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http://derev.org.ua/mlyny/mlyny.htm</a:t>
            </a:r>
            <a:endParaRPr lang="ru-RU" sz="3400" b="1" dirty="0">
              <a:latin typeface="Times New Roman" panose="02020603050405020304" pitchFamily="18" charset="0"/>
              <a:cs typeface="Times New Roman" panose="02020603050405020304" pitchFamily="18" charset="0"/>
            </a:endParaRPr>
          </a:p>
          <a:p>
            <a:br>
              <a:rPr lang="ru-RU" sz="3400" b="1" dirty="0">
                <a:latin typeface="Times New Roman" panose="02020603050405020304" pitchFamily="18" charset="0"/>
                <a:cs typeface="Times New Roman" panose="02020603050405020304" pitchFamily="18" charset="0"/>
              </a:rPr>
            </a:br>
            <a:endParaRPr lang="ru-RU" sz="3400" b="1" i="1" dirty="0">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2475485167"/>
      </p:ext>
    </p:extLst>
  </p:cSld>
  <p:clrMapOvr>
    <a:masterClrMapping/>
  </p:clrMapOvr>
  <p:transition advClick="0" advTm="20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940301E-A12B-4C71-94B7-8C24FBC7AAB8}"/>
              </a:ext>
            </a:extLst>
          </p:cNvPr>
          <p:cNvSpPr>
            <a:spLocks noGrp="1"/>
          </p:cNvSpPr>
          <p:nvPr>
            <p:ph idx="4294967295"/>
          </p:nvPr>
        </p:nvSpPr>
        <p:spPr>
          <a:xfrm>
            <a:off x="2195737" y="2424956"/>
            <a:ext cx="6696744" cy="4244404"/>
          </a:xfrm>
        </p:spPr>
        <p:txBody>
          <a:bodyPr>
            <a:normAutofit fontScale="85000" lnSpcReduction="20000"/>
          </a:bodyPr>
          <a:lstStyle/>
          <a:p>
            <a:pPr marL="0" indent="0" algn="just">
              <a:buNone/>
            </a:pPr>
            <a:endParaRPr lang="uk-UA" b="1" dirty="0">
              <a:solidFill>
                <a:schemeClr val="tx1"/>
              </a:solidFill>
              <a:latin typeface="Times New Roman" panose="02020603050405020304" pitchFamily="18" charset="0"/>
              <a:cs typeface="Times New Roman" panose="02020603050405020304" pitchFamily="18" charset="0"/>
            </a:endParaRPr>
          </a:p>
          <a:p>
            <a:pPr marL="0" indent="0" algn="just">
              <a:buNone/>
            </a:pPr>
            <a:r>
              <a:rPr lang="uk-UA" b="1" dirty="0">
                <a:solidFill>
                  <a:schemeClr val="tx1"/>
                </a:solidFill>
                <a:latin typeface="Times New Roman" panose="02020603050405020304" pitchFamily="18" charset="0"/>
                <a:cs typeface="Times New Roman" panose="02020603050405020304" pitchFamily="18" charset="0"/>
              </a:rPr>
              <a:t>Актуальність екскурсійного маршруту: </a:t>
            </a:r>
            <a:r>
              <a:rPr lang="uk-UA" dirty="0">
                <a:solidFill>
                  <a:schemeClr val="tx1"/>
                </a:solidFill>
                <a:latin typeface="Times New Roman" panose="02020603050405020304" pitchFamily="18" charset="0"/>
                <a:cs typeface="Times New Roman" panose="02020603050405020304" pitchFamily="18" charset="0"/>
              </a:rPr>
              <a:t>зацікавити</a:t>
            </a:r>
            <a:r>
              <a:rPr lang="uk-UA" b="1" dirty="0">
                <a:solidFill>
                  <a:schemeClr val="tx1"/>
                </a:solidFill>
                <a:latin typeface="Times New Roman" panose="02020603050405020304" pitchFamily="18" charset="0"/>
                <a:cs typeface="Times New Roman" panose="02020603050405020304" pitchFamily="18" charset="0"/>
              </a:rPr>
              <a:t> </a:t>
            </a:r>
            <a:r>
              <a:rPr lang="uk-UA" dirty="0">
                <a:solidFill>
                  <a:schemeClr val="tx1"/>
                </a:solidFill>
                <a:latin typeface="Times New Roman" panose="02020603050405020304" pitchFamily="18" charset="0"/>
                <a:cs typeface="Times New Roman" panose="02020603050405020304" pitchFamily="18" charset="0"/>
              </a:rPr>
              <a:t>історією водяних млинів, об’єктів промисловості Х</a:t>
            </a:r>
            <a:r>
              <a:rPr lang="en-US" dirty="0">
                <a:solidFill>
                  <a:schemeClr val="tx1"/>
                </a:solidFill>
                <a:latin typeface="Times New Roman" panose="02020603050405020304" pitchFamily="18" charset="0"/>
                <a:cs typeface="Times New Roman" panose="02020603050405020304" pitchFamily="18" charset="0"/>
              </a:rPr>
              <a:t>VIII-</a:t>
            </a:r>
            <a:r>
              <a:rPr lang="uk-UA" dirty="0">
                <a:solidFill>
                  <a:schemeClr val="tx1"/>
                </a:solidFill>
                <a:latin typeface="Times New Roman" panose="02020603050405020304" pitchFamily="18" charset="0"/>
                <a:cs typeface="Times New Roman" panose="02020603050405020304" pitchFamily="18" charset="0"/>
              </a:rPr>
              <a:t>ХІХ ст., поширених по усій території Поділля та зокрема, на </a:t>
            </a:r>
            <a:r>
              <a:rPr lang="uk-UA" dirty="0" err="1">
                <a:solidFill>
                  <a:schemeClr val="tx1"/>
                </a:solidFill>
                <a:latin typeface="Times New Roman" panose="02020603050405020304" pitchFamily="18" charset="0"/>
                <a:cs typeface="Times New Roman" panose="02020603050405020304" pitchFamily="18" charset="0"/>
              </a:rPr>
              <a:t>Дунаєвеччині</a:t>
            </a:r>
            <a:r>
              <a:rPr lang="uk-UA" dirty="0">
                <a:solidFill>
                  <a:schemeClr val="tx1"/>
                </a:solidFill>
                <a:latin typeface="Times New Roman" panose="02020603050405020304" pitchFamily="18" charset="0"/>
                <a:cs typeface="Times New Roman" panose="02020603050405020304" pitchFamily="18" charset="0"/>
              </a:rPr>
              <a:t>. Підвищення уваги громадськості до проблеми збереження первісного вигляду інтер’єрів, відновлення втрачених елементів історичної пам’ятки  та негайної реставрації водяних млинів.</a:t>
            </a:r>
          </a:p>
          <a:p>
            <a:pPr marL="0" indent="0" algn="just">
              <a:buNone/>
            </a:pPr>
            <a:r>
              <a:rPr lang="uk-UA" b="1" dirty="0">
                <a:solidFill>
                  <a:schemeClr val="tx1"/>
                </a:solidFill>
                <a:latin typeface="Times New Roman" panose="02020603050405020304" pitchFamily="18" charset="0"/>
                <a:cs typeface="Times New Roman" panose="02020603050405020304" pitchFamily="18" charset="0"/>
              </a:rPr>
              <a:t>Мета :</a:t>
            </a:r>
          </a:p>
          <a:p>
            <a:pPr marL="0" indent="0" algn="just">
              <a:buNone/>
            </a:pPr>
            <a:r>
              <a:rPr lang="uk-UA" dirty="0">
                <a:solidFill>
                  <a:schemeClr val="tx1"/>
                </a:solidFill>
                <a:latin typeface="Times New Roman" panose="02020603050405020304" pitchFamily="18" charset="0"/>
                <a:cs typeface="Times New Roman" panose="02020603050405020304" pitchFamily="18" charset="0"/>
              </a:rPr>
              <a:t> - показати млини як туристичні об’єкти в рамках промислового та «зеленого» туризму;</a:t>
            </a:r>
          </a:p>
          <a:p>
            <a:pPr marL="0" indent="0" algn="just">
              <a:buNone/>
            </a:pPr>
            <a:r>
              <a:rPr lang="uk-UA" dirty="0">
                <a:solidFill>
                  <a:schemeClr val="tx1"/>
                </a:solidFill>
                <a:latin typeface="Times New Roman" panose="02020603050405020304" pitchFamily="18" charset="0"/>
                <a:cs typeface="Times New Roman" panose="02020603050405020304" pitchFamily="18" charset="0"/>
              </a:rPr>
              <a:t>-акцентувати увагу на необхідності збереження та відновлення млинів, як пам’яток архітектури та побуту України.</a:t>
            </a:r>
          </a:p>
          <a:p>
            <a:pPr marL="0" indent="0" algn="just">
              <a:buNone/>
            </a:pPr>
            <a:r>
              <a:rPr lang="uk-UA" b="1" dirty="0">
                <a:solidFill>
                  <a:schemeClr val="tx1"/>
                </a:solidFill>
                <a:latin typeface="Times New Roman" panose="02020603050405020304" pitchFamily="18" charset="0"/>
                <a:cs typeface="Times New Roman" panose="02020603050405020304" pitchFamily="18" charset="0"/>
              </a:rPr>
              <a:t>Протяжність маршруту: </a:t>
            </a:r>
            <a:r>
              <a:rPr lang="uk-UA" dirty="0">
                <a:solidFill>
                  <a:schemeClr val="tx1"/>
                </a:solidFill>
                <a:latin typeface="Times New Roman" panose="02020603050405020304" pitchFamily="18" charset="0"/>
                <a:cs typeface="Times New Roman" panose="02020603050405020304" pitchFamily="18" charset="0"/>
              </a:rPr>
              <a:t>67 км селами </a:t>
            </a:r>
            <a:r>
              <a:rPr lang="uk-UA" dirty="0" err="1">
                <a:solidFill>
                  <a:schemeClr val="tx1"/>
                </a:solidFill>
                <a:latin typeface="Times New Roman" panose="02020603050405020304" pitchFamily="18" charset="0"/>
                <a:cs typeface="Times New Roman" panose="02020603050405020304" pitchFamily="18" charset="0"/>
              </a:rPr>
              <a:t>Дунаєвеччини</a:t>
            </a:r>
            <a:r>
              <a:rPr lang="uk-UA" dirty="0">
                <a:solidFill>
                  <a:schemeClr val="tx1"/>
                </a:solidFill>
                <a:latin typeface="Times New Roman" panose="02020603050405020304" pitchFamily="18" charset="0"/>
                <a:cs typeface="Times New Roman" panose="02020603050405020304" pitchFamily="18" charset="0"/>
              </a:rPr>
              <a:t>;</a:t>
            </a:r>
          </a:p>
          <a:p>
            <a:pPr marL="0" indent="0" algn="just">
              <a:buNone/>
            </a:pPr>
            <a:r>
              <a:rPr lang="uk-UA" dirty="0">
                <a:solidFill>
                  <a:schemeClr val="tx1"/>
                </a:solidFill>
                <a:latin typeface="Times New Roman" panose="02020603050405020304" pitchFamily="18" charset="0"/>
                <a:cs typeface="Times New Roman" panose="02020603050405020304" pitchFamily="18" charset="0"/>
              </a:rPr>
              <a:t>шлях руху екскурсійної групи від однієї локації до іншої здійснюється заздалегідь визначеним автобусним маршрутом-Дунаївці-Січинці-Гута-Блищанівська-Маків-Дунаївці-Вихрівка-Гірчична-Миньківці- </a:t>
            </a:r>
            <a:r>
              <a:rPr lang="uk-UA" dirty="0" err="1">
                <a:solidFill>
                  <a:schemeClr val="tx1"/>
                </a:solidFill>
                <a:latin typeface="Times New Roman" panose="02020603050405020304" pitchFamily="18" charset="0"/>
                <a:cs typeface="Times New Roman" panose="02020603050405020304" pitchFamily="18" charset="0"/>
              </a:rPr>
              <a:t>Притулівка</a:t>
            </a:r>
            <a:endParaRPr lang="uk-UA" dirty="0">
              <a:solidFill>
                <a:schemeClr val="tx1"/>
              </a:solidFill>
              <a:latin typeface="Times New Roman" panose="02020603050405020304" pitchFamily="18" charset="0"/>
              <a:cs typeface="Times New Roman" panose="02020603050405020304" pitchFamily="18" charset="0"/>
            </a:endParaRPr>
          </a:p>
          <a:p>
            <a:pPr marL="0" indent="0">
              <a:buNone/>
            </a:pPr>
            <a:r>
              <a:rPr lang="uk-UA" dirty="0">
                <a:solidFill>
                  <a:schemeClr val="tx1"/>
                </a:solidFill>
                <a:latin typeface="Times New Roman" panose="02020603050405020304" pitchFamily="18" charset="0"/>
                <a:cs typeface="Times New Roman" panose="02020603050405020304" pitchFamily="18" charset="0"/>
              </a:rPr>
              <a:t> Даний радіальний маршрут пропонує 4 годинну екскурсію з зупинкою на «обідні посиденьки» ( з подільськими пампушками та пирогами)</a:t>
            </a:r>
            <a:endParaRPr lang="ru-RU" dirty="0">
              <a:solidFill>
                <a:schemeClr val="tx1"/>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C42E51D7-B710-C5D2-3441-B30C434ADC9E}"/>
              </a:ext>
            </a:extLst>
          </p:cNvPr>
          <p:cNvPicPr>
            <a:picLocks noChangeAspect="1"/>
          </p:cNvPicPr>
          <p:nvPr/>
        </p:nvPicPr>
        <p:blipFill>
          <a:blip r:embed="rId2"/>
          <a:stretch>
            <a:fillRect/>
          </a:stretch>
        </p:blipFill>
        <p:spPr>
          <a:xfrm>
            <a:off x="251519" y="26476"/>
            <a:ext cx="2033411" cy="6353944"/>
          </a:xfrm>
          <a:prstGeom prst="rect">
            <a:avLst/>
          </a:prstGeom>
        </p:spPr>
      </p:pic>
      <p:sp>
        <p:nvSpPr>
          <p:cNvPr id="5" name="TextBox 4">
            <a:extLst>
              <a:ext uri="{FF2B5EF4-FFF2-40B4-BE49-F238E27FC236}">
                <a16:creationId xmlns:a16="http://schemas.microsoft.com/office/drawing/2014/main" id="{FE8E356E-F30A-E8C4-B9E9-7A8FB8A659B0}"/>
              </a:ext>
            </a:extLst>
          </p:cNvPr>
          <p:cNvSpPr txBox="1"/>
          <p:nvPr/>
        </p:nvSpPr>
        <p:spPr>
          <a:xfrm>
            <a:off x="2987823" y="116632"/>
            <a:ext cx="6230215" cy="2308324"/>
          </a:xfrm>
          <a:prstGeom prst="rect">
            <a:avLst/>
          </a:prstGeom>
          <a:noFill/>
        </p:spPr>
        <p:txBody>
          <a:bodyPr wrap="square">
            <a:spAutoFit/>
          </a:bodyPr>
          <a:lstStyle/>
          <a:p>
            <a:r>
              <a:rPr lang="ru-RU" sz="1600" b="1" dirty="0">
                <a:latin typeface="Times New Roman" panose="02020603050405020304" pitchFamily="18" charset="0"/>
                <a:cs typeface="Times New Roman" panose="02020603050405020304" pitchFamily="18" charset="0"/>
              </a:rPr>
              <a:t>Автор </a:t>
            </a:r>
            <a:r>
              <a:rPr lang="ru-RU" sz="1600" b="1" dirty="0" err="1">
                <a:latin typeface="Times New Roman" panose="02020603050405020304" pitchFamily="18" charset="0"/>
                <a:cs typeface="Times New Roman" panose="02020603050405020304" pitchFamily="18" charset="0"/>
              </a:rPr>
              <a:t>проєкту</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Плавуцький</a:t>
            </a:r>
            <a:r>
              <a:rPr lang="ru-RU" sz="1600" b="1" dirty="0">
                <a:latin typeface="Times New Roman" panose="02020603050405020304" pitchFamily="18" charset="0"/>
                <a:cs typeface="Times New Roman" panose="02020603050405020304" pitchFamily="18" charset="0"/>
              </a:rPr>
              <a:t> Дмитро, </a:t>
            </a:r>
            <a:r>
              <a:rPr lang="ru-RU" sz="1600" b="1" dirty="0" err="1">
                <a:latin typeface="Times New Roman" panose="02020603050405020304" pitchFamily="18" charset="0"/>
                <a:cs typeface="Times New Roman" panose="02020603050405020304" pitchFamily="18" charset="0"/>
              </a:rPr>
              <a:t>здобувач</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освіти</a:t>
            </a:r>
            <a:r>
              <a:rPr lang="ru-RU" sz="1600" b="1" dirty="0">
                <a:latin typeface="Times New Roman" panose="02020603050405020304" pitchFamily="18" charset="0"/>
                <a:cs typeface="Times New Roman" panose="02020603050405020304" pitchFamily="18" charset="0"/>
              </a:rPr>
              <a:t> 9 </a:t>
            </a:r>
            <a:r>
              <a:rPr lang="ru-RU" sz="1600" b="1" dirty="0" err="1">
                <a:latin typeface="Times New Roman" panose="02020603050405020304" pitchFamily="18" charset="0"/>
                <a:cs typeface="Times New Roman" panose="02020603050405020304" pitchFamily="18" charset="0"/>
              </a:rPr>
              <a:t>класу</a:t>
            </a:r>
            <a:endParaRPr lang="ru-RU" sz="1600" b="1" dirty="0">
              <a:latin typeface="Times New Roman" panose="02020603050405020304" pitchFamily="18" charset="0"/>
              <a:cs typeface="Times New Roman" panose="02020603050405020304" pitchFamily="18" charset="0"/>
            </a:endParaRPr>
          </a:p>
          <a:p>
            <a:r>
              <a:rPr lang="ru-RU" sz="1600" b="1" dirty="0" err="1">
                <a:latin typeface="Times New Roman" panose="02020603050405020304" pitchFamily="18" charset="0"/>
                <a:cs typeface="Times New Roman" panose="02020603050405020304" pitchFamily="18" charset="0"/>
              </a:rPr>
              <a:t>Січинецької</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гімназії</a:t>
            </a:r>
            <a:endParaRPr lang="ru-RU" sz="1600" b="1" dirty="0">
              <a:latin typeface="Times New Roman" panose="02020603050405020304" pitchFamily="18" charset="0"/>
              <a:cs typeface="Times New Roman" panose="02020603050405020304" pitchFamily="18" charset="0"/>
            </a:endParaRPr>
          </a:p>
          <a:p>
            <a:r>
              <a:rPr lang="ru-RU" sz="1600" b="1" dirty="0" err="1">
                <a:latin typeface="Times New Roman" panose="02020603050405020304" pitchFamily="18" charset="0"/>
                <a:cs typeface="Times New Roman" panose="02020603050405020304" pitchFamily="18" charset="0"/>
              </a:rPr>
              <a:t>Хмельницьке</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територіальне</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відділення</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Малої</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академії</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України</a:t>
            </a:r>
            <a:endParaRPr lang="ru-RU" sz="1600" b="1" dirty="0">
              <a:latin typeface="Times New Roman" panose="02020603050405020304" pitchFamily="18" charset="0"/>
              <a:cs typeface="Times New Roman" panose="02020603050405020304" pitchFamily="18" charset="0"/>
            </a:endParaRPr>
          </a:p>
          <a:p>
            <a:r>
              <a:rPr lang="ru-RU" sz="1600" b="1" dirty="0" err="1">
                <a:latin typeface="Times New Roman" panose="02020603050405020304" pitchFamily="18" charset="0"/>
                <a:cs typeface="Times New Roman" panose="02020603050405020304" pitchFamily="18" charset="0"/>
              </a:rPr>
              <a:t>Наукове</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товариство</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Дослідник</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Дунаєвецької</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міської</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територіальної</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громади</a:t>
            </a:r>
            <a:endParaRPr lang="ru-RU" sz="1600" b="1" dirty="0">
              <a:latin typeface="Times New Roman" panose="02020603050405020304" pitchFamily="18" charset="0"/>
              <a:cs typeface="Times New Roman" panose="02020603050405020304" pitchFamily="18" charset="0"/>
            </a:endParaRPr>
          </a:p>
          <a:p>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Кам</a:t>
            </a:r>
            <a:r>
              <a:rPr lang="en-US" sz="1600" b="1" dirty="0">
                <a:latin typeface="Times New Roman" panose="02020603050405020304" pitchFamily="18" charset="0"/>
                <a:cs typeface="Times New Roman" panose="02020603050405020304" pitchFamily="18" charset="0"/>
              </a:rPr>
              <a:t>ꞌ</a:t>
            </a:r>
            <a:r>
              <a:rPr lang="ru-RU" sz="1600" b="1" dirty="0" err="1">
                <a:latin typeface="Times New Roman" panose="02020603050405020304" pitchFamily="18" charset="0"/>
                <a:cs typeface="Times New Roman" panose="02020603050405020304" pitchFamily="18" charset="0"/>
              </a:rPr>
              <a:t>янець</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Подільського</a:t>
            </a:r>
            <a:r>
              <a:rPr lang="ru-RU" sz="1600" b="1" dirty="0">
                <a:latin typeface="Times New Roman" panose="02020603050405020304" pitchFamily="18" charset="0"/>
                <a:cs typeface="Times New Roman" panose="02020603050405020304" pitchFamily="18" charset="0"/>
              </a:rPr>
              <a:t> району, </a:t>
            </a:r>
            <a:r>
              <a:rPr lang="ru-RU" sz="1600" b="1" dirty="0" err="1">
                <a:latin typeface="Times New Roman" panose="02020603050405020304" pitchFamily="18" charset="0"/>
                <a:cs typeface="Times New Roman" panose="02020603050405020304" pitchFamily="18" charset="0"/>
              </a:rPr>
              <a:t>Хмельницької</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області</a:t>
            </a:r>
            <a:endParaRPr lang="ru-RU" sz="1600" b="1" dirty="0">
              <a:latin typeface="Times New Roman" panose="02020603050405020304" pitchFamily="18" charset="0"/>
              <a:cs typeface="Times New Roman" panose="02020603050405020304" pitchFamily="18" charset="0"/>
            </a:endParaRPr>
          </a:p>
          <a:p>
            <a:r>
              <a:rPr lang="ru-RU" sz="1600" b="1" dirty="0" err="1">
                <a:latin typeface="Times New Roman" panose="02020603050405020304" pitchFamily="18" charset="0"/>
                <a:cs typeface="Times New Roman" panose="02020603050405020304" pitchFamily="18" charset="0"/>
              </a:rPr>
              <a:t>Науковий</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керівник</a:t>
            </a:r>
            <a:r>
              <a:rPr lang="ru-RU" sz="1600" b="1" dirty="0">
                <a:latin typeface="Times New Roman" panose="02020603050405020304" pitchFamily="18" charset="0"/>
                <a:cs typeface="Times New Roman" panose="02020603050405020304" pitchFamily="18" charset="0"/>
              </a:rPr>
              <a:t>:</a:t>
            </a:r>
          </a:p>
          <a:p>
            <a:r>
              <a:rPr lang="ru-RU" sz="1600" b="1" dirty="0">
                <a:latin typeface="Times New Roman" panose="02020603050405020304" pitchFamily="18" charset="0"/>
                <a:cs typeface="Times New Roman" panose="02020603050405020304" pitchFamily="18" charset="0"/>
              </a:rPr>
              <a:t>Ковальчук Майя </a:t>
            </a:r>
            <a:r>
              <a:rPr lang="ru-RU" sz="1600" b="1" dirty="0" err="1">
                <a:latin typeface="Times New Roman" panose="02020603050405020304" pitchFamily="18" charset="0"/>
                <a:cs typeface="Times New Roman" panose="02020603050405020304" pitchFamily="18" charset="0"/>
              </a:rPr>
              <a:t>Петрівна</a:t>
            </a:r>
            <a:r>
              <a:rPr lang="ru-RU" sz="1600" b="1" dirty="0">
                <a:latin typeface="Times New Roman" panose="02020603050405020304" pitchFamily="18" charset="0"/>
                <a:cs typeface="Times New Roman" panose="02020603050405020304" pitchFamily="18" charset="0"/>
              </a:rPr>
              <a:t>, </a:t>
            </a:r>
          </a:p>
          <a:p>
            <a:r>
              <a:rPr lang="ru-RU" sz="1600" b="1" dirty="0" err="1">
                <a:latin typeface="Times New Roman" panose="02020603050405020304" pitchFamily="18" charset="0"/>
                <a:cs typeface="Times New Roman" panose="02020603050405020304" pitchFamily="18" charset="0"/>
              </a:rPr>
              <a:t>вчитель</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історії</a:t>
            </a:r>
            <a:r>
              <a:rPr lang="ru-RU" sz="1600" b="1" dirty="0">
                <a:latin typeface="Times New Roman" panose="02020603050405020304" pitchFamily="18" charset="0"/>
                <a:cs typeface="Times New Roman" panose="02020603050405020304" pitchFamily="18" charset="0"/>
              </a:rPr>
              <a:t> та </a:t>
            </a:r>
            <a:r>
              <a:rPr lang="ru-RU" sz="1600" b="1" dirty="0" err="1">
                <a:latin typeface="Times New Roman" panose="02020603050405020304" pitchFamily="18" charset="0"/>
                <a:cs typeface="Times New Roman" panose="02020603050405020304" pitchFamily="18" charset="0"/>
              </a:rPr>
              <a:t>правознавства</a:t>
            </a:r>
            <a:endParaRPr lang="ru-RU"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4094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2AC01A-0D57-4502-AE0E-85160D34A428}"/>
              </a:ext>
            </a:extLst>
          </p:cNvPr>
          <p:cNvSpPr>
            <a:spLocks noGrp="1"/>
          </p:cNvSpPr>
          <p:nvPr>
            <p:ph type="title"/>
          </p:nvPr>
        </p:nvSpPr>
        <p:spPr>
          <a:xfrm>
            <a:off x="1835696" y="135236"/>
            <a:ext cx="6266657" cy="1280890"/>
          </a:xfrm>
        </p:spPr>
        <p:txBody>
          <a:bodyPr>
            <a:normAutofit/>
          </a:bodyPr>
          <a:lstStyle/>
          <a:p>
            <a:pPr algn="ctr"/>
            <a:r>
              <a:rPr lang="uk-UA" dirty="0">
                <a:solidFill>
                  <a:srgbClr val="FF0000"/>
                </a:solidFill>
                <a:latin typeface="Times New Roman" panose="02020603050405020304" pitchFamily="18" charset="0"/>
                <a:cs typeface="Times New Roman" panose="02020603050405020304" pitchFamily="18" charset="0"/>
              </a:rPr>
              <a:t>Перші водяні млини на території України</a:t>
            </a:r>
            <a:r>
              <a:rPr lang="en-US" dirty="0">
                <a:solidFill>
                  <a:srgbClr val="FF0000"/>
                </a:solidFill>
                <a:latin typeface="Times New Roman" panose="02020603050405020304" pitchFamily="18" charset="0"/>
                <a:cs typeface="Times New Roman" panose="02020603050405020304" pitchFamily="18" charset="0"/>
              </a:rPr>
              <a:t> </a:t>
            </a:r>
            <a:r>
              <a:rPr lang="uk-UA" dirty="0">
                <a:solidFill>
                  <a:srgbClr val="FF0000"/>
                </a:solidFill>
                <a:latin typeface="Times New Roman" panose="02020603050405020304" pitchFamily="18" charset="0"/>
                <a:cs typeface="Times New Roman" panose="02020603050405020304" pitchFamily="18" charset="0"/>
              </a:rPr>
              <a:t>- ХІІІ-ХІ</a:t>
            </a:r>
            <a:r>
              <a:rPr lang="en-US" dirty="0">
                <a:solidFill>
                  <a:srgbClr val="FF0000"/>
                </a:solidFill>
                <a:latin typeface="Times New Roman" panose="02020603050405020304" pitchFamily="18" charset="0"/>
                <a:cs typeface="Times New Roman" panose="02020603050405020304" pitchFamily="18" charset="0"/>
              </a:rPr>
              <a:t>V</a:t>
            </a:r>
            <a:r>
              <a:rPr lang="uk-UA" dirty="0">
                <a:solidFill>
                  <a:srgbClr val="FF0000"/>
                </a:solidFill>
                <a:latin typeface="Times New Roman" panose="02020603050405020304" pitchFamily="18" charset="0"/>
                <a:cs typeface="Times New Roman" panose="02020603050405020304" pitchFamily="18" charset="0"/>
              </a:rPr>
              <a:t>ст.</a:t>
            </a:r>
            <a:endParaRPr lang="ru-RU" dirty="0">
              <a:solidFill>
                <a:srgbClr val="FF0000"/>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D7065C3A-1AB8-48D4-BFF5-A2EE136F251B}"/>
              </a:ext>
            </a:extLst>
          </p:cNvPr>
          <p:cNvSpPr>
            <a:spLocks noGrp="1"/>
          </p:cNvSpPr>
          <p:nvPr>
            <p:ph idx="1"/>
          </p:nvPr>
        </p:nvSpPr>
        <p:spPr>
          <a:xfrm>
            <a:off x="3458653" y="1355389"/>
            <a:ext cx="5330552" cy="1583596"/>
          </a:xfrm>
        </p:spPr>
        <p:txBody>
          <a:bodyPr>
            <a:normAutofit lnSpcReduction="10000"/>
          </a:bodyPr>
          <a:lstStyle/>
          <a:p>
            <a:pPr marL="0" indent="0" algn="ctr">
              <a:buNone/>
            </a:pPr>
            <a:r>
              <a:rPr lang="ru-RU" sz="2000" b="1" dirty="0">
                <a:solidFill>
                  <a:schemeClr val="tx1"/>
                </a:solidFill>
                <a:latin typeface="Times New Roman" panose="02020603050405020304" pitchFamily="18" charset="0"/>
                <a:cs typeface="Times New Roman" panose="02020603050405020304" pitchFamily="18" charset="0"/>
              </a:rPr>
              <a:t>В</a:t>
            </a:r>
            <a:r>
              <a:rPr lang="ru-RU" sz="2000" i="1" dirty="0">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Україні</a:t>
            </a:r>
            <a:r>
              <a:rPr lang="ru-RU" sz="2000" b="1" dirty="0">
                <a:solidFill>
                  <a:schemeClr val="tx1"/>
                </a:solidFill>
                <a:latin typeface="Times New Roman" panose="02020603050405020304" pitchFamily="18" charset="0"/>
                <a:cs typeface="Times New Roman" panose="02020603050405020304" pitchFamily="18" charset="0"/>
              </a:rPr>
              <a:t> зараз є </a:t>
            </a:r>
            <a:r>
              <a:rPr lang="ru-RU" sz="2000" b="1" dirty="0" err="1">
                <a:solidFill>
                  <a:schemeClr val="tx1"/>
                </a:solidFill>
                <a:latin typeface="Times New Roman" panose="02020603050405020304" pitchFamily="18" charset="0"/>
                <a:cs typeface="Times New Roman" panose="02020603050405020304" pitchFamily="18" charset="0"/>
              </a:rPr>
              <a:t>близько</a:t>
            </a:r>
            <a:r>
              <a:rPr lang="ru-RU" sz="2000" b="1" dirty="0">
                <a:solidFill>
                  <a:schemeClr val="tx1"/>
                </a:solidFill>
                <a:latin typeface="Times New Roman" panose="02020603050405020304" pitchFamily="18" charset="0"/>
                <a:cs typeface="Times New Roman" panose="02020603050405020304" pitchFamily="18" charset="0"/>
              </a:rPr>
              <a:t> 620 </a:t>
            </a:r>
            <a:r>
              <a:rPr lang="ru-RU" sz="2000" b="1" dirty="0" err="1">
                <a:solidFill>
                  <a:schemeClr val="tx1"/>
                </a:solidFill>
                <a:latin typeface="Times New Roman" panose="02020603050405020304" pitchFamily="18" charset="0"/>
                <a:cs typeface="Times New Roman" panose="02020603050405020304" pitchFamily="18" charset="0"/>
              </a:rPr>
              <a:t>млинів</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водяних</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вітрових</a:t>
            </a:r>
            <a:r>
              <a:rPr lang="ru-RU" sz="2000" b="1" dirty="0">
                <a:solidFill>
                  <a:schemeClr val="tx1"/>
                </a:solidFill>
                <a:latin typeface="Times New Roman" panose="02020603050405020304" pitchFamily="18" charset="0"/>
                <a:cs typeface="Times New Roman" panose="02020603050405020304" pitchFamily="18" charset="0"/>
              </a:rPr>
              <a:t> і </a:t>
            </a:r>
            <a:r>
              <a:rPr lang="ru-RU" sz="2000" b="1" dirty="0" err="1">
                <a:solidFill>
                  <a:schemeClr val="tx1"/>
                </a:solidFill>
                <a:latin typeface="Times New Roman" panose="02020603050405020304" pitchFamily="18" charset="0"/>
                <a:cs typeface="Times New Roman" panose="02020603050405020304" pitchFamily="18" charset="0"/>
              </a:rPr>
              <a:t>парових</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близько</a:t>
            </a:r>
            <a:r>
              <a:rPr lang="ru-RU" sz="2000" b="1" dirty="0">
                <a:solidFill>
                  <a:schemeClr val="tx1"/>
                </a:solidFill>
                <a:latin typeface="Times New Roman" panose="02020603050405020304" pitchFamily="18" charset="0"/>
                <a:cs typeface="Times New Roman" panose="02020603050405020304" pitchFamily="18" charset="0"/>
              </a:rPr>
              <a:t> 30 з них — у </a:t>
            </a:r>
            <a:r>
              <a:rPr lang="ru-RU" sz="2000" b="1" dirty="0" err="1">
                <a:solidFill>
                  <a:schemeClr val="tx1"/>
                </a:solidFill>
                <a:latin typeface="Times New Roman" panose="02020603050405020304" pitchFamily="18" charset="0"/>
                <a:cs typeface="Times New Roman" panose="02020603050405020304" pitchFamily="18" charset="0"/>
              </a:rPr>
              <a:t>скансенах</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Проте</a:t>
            </a:r>
            <a:r>
              <a:rPr lang="ru-RU" sz="2000" b="1" dirty="0">
                <a:solidFill>
                  <a:schemeClr val="tx1"/>
                </a:solidFill>
                <a:latin typeface="Times New Roman" panose="02020603050405020304" pitchFamily="18" charset="0"/>
                <a:cs typeface="Times New Roman" panose="02020603050405020304" pitchFamily="18" charset="0"/>
              </a:rPr>
              <a:t> в основному </a:t>
            </a:r>
            <a:r>
              <a:rPr lang="ru-RU" sz="2000" b="1" dirty="0" err="1">
                <a:solidFill>
                  <a:schemeClr val="tx1"/>
                </a:solidFill>
                <a:latin typeface="Times New Roman" panose="02020603050405020304" pitchFamily="18" charset="0"/>
                <a:cs typeface="Times New Roman" panose="02020603050405020304" pitchFamily="18" charset="0"/>
              </a:rPr>
              <a:t>ці</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споруди</a:t>
            </a:r>
            <a:r>
              <a:rPr lang="ru-RU" sz="2000" b="1" dirty="0">
                <a:solidFill>
                  <a:schemeClr val="tx1"/>
                </a:solidFill>
                <a:latin typeface="Times New Roman" panose="02020603050405020304" pitchFamily="18" charset="0"/>
                <a:cs typeface="Times New Roman" panose="02020603050405020304" pitchFamily="18" charset="0"/>
              </a:rPr>
              <a:t> – у </a:t>
            </a:r>
            <a:r>
              <a:rPr lang="ru-RU" sz="2000" b="1" dirty="0" err="1">
                <a:solidFill>
                  <a:schemeClr val="tx1"/>
                </a:solidFill>
                <a:latin typeface="Times New Roman" panose="02020603050405020304" pitchFamily="18" charset="0"/>
                <a:cs typeface="Times New Roman" panose="02020603050405020304" pitchFamily="18" charset="0"/>
              </a:rPr>
              <a:t>занепаді</a:t>
            </a:r>
            <a:r>
              <a:rPr lang="ru-RU" sz="2000" b="1" dirty="0">
                <a:solidFill>
                  <a:schemeClr val="tx1"/>
                </a:solidFill>
                <a:latin typeface="Times New Roman" panose="02020603050405020304" pitchFamily="18" charset="0"/>
                <a:cs typeface="Times New Roman" panose="02020603050405020304" pitchFamily="18" charset="0"/>
              </a:rPr>
              <a:t> й “</a:t>
            </a:r>
            <a:r>
              <a:rPr lang="ru-RU" sz="2000" b="1" dirty="0" err="1">
                <a:solidFill>
                  <a:schemeClr val="tx1"/>
                </a:solidFill>
                <a:latin typeface="Times New Roman" panose="02020603050405020304" pitchFamily="18" charset="0"/>
                <a:cs typeface="Times New Roman" panose="02020603050405020304" pitchFamily="18" charset="0"/>
              </a:rPr>
              <a:t>живуть</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доти</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поки</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живий</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старий</a:t>
            </a:r>
            <a:r>
              <a:rPr lang="ru-RU" sz="2000" b="1" dirty="0">
                <a:solidFill>
                  <a:schemeClr val="tx1"/>
                </a:solidFill>
                <a:latin typeface="Times New Roman" panose="02020603050405020304" pitchFamily="18" charset="0"/>
                <a:cs typeface="Times New Roman" panose="02020603050405020304" pitchFamily="18" charset="0"/>
              </a:rPr>
              <a:t> мельник. </a:t>
            </a:r>
          </a:p>
        </p:txBody>
      </p:sp>
      <p:sp>
        <p:nvSpPr>
          <p:cNvPr id="7" name="Прямоугольник 6">
            <a:extLst>
              <a:ext uri="{FF2B5EF4-FFF2-40B4-BE49-F238E27FC236}">
                <a16:creationId xmlns:a16="http://schemas.microsoft.com/office/drawing/2014/main" id="{6863B34E-6929-47D1-84EB-97630AE36B28}"/>
              </a:ext>
            </a:extLst>
          </p:cNvPr>
          <p:cNvSpPr/>
          <p:nvPr/>
        </p:nvSpPr>
        <p:spPr>
          <a:xfrm>
            <a:off x="323528" y="3244334"/>
            <a:ext cx="3168351" cy="400110"/>
          </a:xfrm>
          <a:prstGeom prst="rect">
            <a:avLst/>
          </a:prstGeom>
        </p:spPr>
        <p:txBody>
          <a:bodyPr wrap="square">
            <a:spAutoFit/>
          </a:bodyPr>
          <a:lstStyle/>
          <a:p>
            <a:r>
              <a:rPr lang="ru-RU" sz="2000" b="1" i="1" dirty="0" err="1">
                <a:latin typeface="Times New Roman" panose="02020603050405020304" pitchFamily="18" charset="0"/>
                <a:cs typeface="Times New Roman" panose="02020603050405020304" pitchFamily="18" charset="0"/>
              </a:rPr>
              <a:t>Вічний</a:t>
            </a:r>
            <a:r>
              <a:rPr lang="ru-RU" sz="2000" b="1" i="1" dirty="0">
                <a:latin typeface="Times New Roman" panose="02020603050405020304" pitchFamily="18" charset="0"/>
                <a:cs typeface="Times New Roman" panose="02020603050405020304" pitchFamily="18" charset="0"/>
              </a:rPr>
              <a:t> </a:t>
            </a:r>
            <a:r>
              <a:rPr lang="ru-RU" sz="2000" b="1" i="1" dirty="0" err="1">
                <a:latin typeface="Times New Roman" panose="02020603050405020304" pitchFamily="18" charset="0"/>
                <a:cs typeface="Times New Roman" panose="02020603050405020304" pitchFamily="18" charset="0"/>
              </a:rPr>
              <a:t>двигун</a:t>
            </a:r>
            <a:r>
              <a:rPr lang="ru-RU" sz="2000" b="1" i="1" dirty="0">
                <a:latin typeface="Times New Roman" panose="02020603050405020304" pitchFamily="18" charset="0"/>
                <a:cs typeface="Times New Roman" panose="02020603050405020304" pitchFamily="18" charset="0"/>
              </a:rPr>
              <a:t> в </a:t>
            </a:r>
            <a:r>
              <a:rPr lang="ru-RU" sz="2000" b="1" i="1" dirty="0" err="1">
                <a:latin typeface="Times New Roman" panose="02020603050405020304" pitchFamily="18" charset="0"/>
                <a:cs typeface="Times New Roman" panose="02020603050405020304" pitchFamily="18" charset="0"/>
              </a:rPr>
              <a:t>дії</a:t>
            </a:r>
            <a:r>
              <a:rPr lang="ru-RU" sz="2000" b="1" i="1" dirty="0">
                <a:latin typeface="Times New Roman" panose="02020603050405020304" pitchFamily="18" charset="0"/>
                <a:cs typeface="Times New Roman" panose="02020603050405020304" pitchFamily="18" charset="0"/>
              </a:rPr>
              <a:t>! </a:t>
            </a:r>
          </a:p>
        </p:txBody>
      </p:sp>
      <p:sp>
        <p:nvSpPr>
          <p:cNvPr id="8" name="Прямоугольник 7">
            <a:extLst>
              <a:ext uri="{FF2B5EF4-FFF2-40B4-BE49-F238E27FC236}">
                <a16:creationId xmlns:a16="http://schemas.microsoft.com/office/drawing/2014/main" id="{236462E2-0C1B-4C62-B3B0-042A8FA53DFB}"/>
              </a:ext>
            </a:extLst>
          </p:cNvPr>
          <p:cNvSpPr/>
          <p:nvPr/>
        </p:nvSpPr>
        <p:spPr>
          <a:xfrm>
            <a:off x="1475656" y="6259364"/>
            <a:ext cx="7344816" cy="369332"/>
          </a:xfrm>
          <a:prstGeom prst="rect">
            <a:avLst/>
          </a:prstGeom>
        </p:spPr>
        <p:txBody>
          <a:bodyPr wrap="square">
            <a:spAutoFit/>
          </a:bodyPr>
          <a:lstStyle/>
          <a:p>
            <a:r>
              <a:rPr lang="ru-RU" b="1" dirty="0">
                <a:solidFill>
                  <a:srgbClr val="FF0000"/>
                </a:solidFill>
                <a:latin typeface="Times New Roman" panose="02020603050405020304" pitchFamily="18" charset="0"/>
                <a:cs typeface="Times New Roman" panose="02020603050405020304" pitchFamily="18" charset="0"/>
              </a:rPr>
              <a:t>КОЛИСЬ НЕ БУЛО ПОТІЧКА БЕЗ ВОДЯНОГО МЛИНА </a:t>
            </a:r>
          </a:p>
        </p:txBody>
      </p:sp>
      <p:pic>
        <p:nvPicPr>
          <p:cNvPr id="9" name="Рисунок 8">
            <a:extLst>
              <a:ext uri="{FF2B5EF4-FFF2-40B4-BE49-F238E27FC236}">
                <a16:creationId xmlns:a16="http://schemas.microsoft.com/office/drawing/2014/main" id="{CB654311-0DDD-4491-B2B1-D929134C91E0}"/>
              </a:ext>
            </a:extLst>
          </p:cNvPr>
          <p:cNvPicPr>
            <a:picLocks noChangeAspect="1"/>
          </p:cNvPicPr>
          <p:nvPr/>
        </p:nvPicPr>
        <p:blipFill>
          <a:blip r:embed="rId3"/>
          <a:stretch>
            <a:fillRect/>
          </a:stretch>
        </p:blipFill>
        <p:spPr>
          <a:xfrm>
            <a:off x="151572" y="1856267"/>
            <a:ext cx="3512261" cy="35763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0A27A9B5-E479-F448-9E5F-580BC7ABCDB7}"/>
              </a:ext>
            </a:extLst>
          </p:cNvPr>
          <p:cNvPicPr>
            <a:picLocks noChangeAspect="1"/>
          </p:cNvPicPr>
          <p:nvPr/>
        </p:nvPicPr>
        <p:blipFill>
          <a:blip r:embed="rId4"/>
          <a:stretch>
            <a:fillRect/>
          </a:stretch>
        </p:blipFill>
        <p:spPr>
          <a:xfrm>
            <a:off x="3735332" y="3609542"/>
            <a:ext cx="5053873" cy="2983728"/>
          </a:xfrm>
          <a:prstGeom prst="rect">
            <a:avLst/>
          </a:prstGeom>
        </p:spPr>
      </p:pic>
      <p:sp>
        <p:nvSpPr>
          <p:cNvPr id="10" name="TextBox 9">
            <a:extLst>
              <a:ext uri="{FF2B5EF4-FFF2-40B4-BE49-F238E27FC236}">
                <a16:creationId xmlns:a16="http://schemas.microsoft.com/office/drawing/2014/main" id="{ACA783FB-BE4C-C1D3-25D7-C2E5291E56CC}"/>
              </a:ext>
            </a:extLst>
          </p:cNvPr>
          <p:cNvSpPr txBox="1"/>
          <p:nvPr/>
        </p:nvSpPr>
        <p:spPr>
          <a:xfrm>
            <a:off x="3635896" y="2655434"/>
            <a:ext cx="5184576" cy="954107"/>
          </a:xfrm>
          <a:prstGeom prst="rect">
            <a:avLst/>
          </a:prstGeom>
          <a:noFill/>
        </p:spPr>
        <p:txBody>
          <a:bodyPr wrap="square">
            <a:spAutoFit/>
          </a:bodyPr>
          <a:lstStyle/>
          <a:p>
            <a:r>
              <a:rPr lang="ru-RU" sz="1400" b="1" dirty="0">
                <a:solidFill>
                  <a:srgbClr val="FF0000"/>
                </a:solidFill>
              </a:rPr>
              <a:t>Для </a:t>
            </a:r>
            <a:r>
              <a:rPr lang="ru-RU" sz="1400" b="1" dirty="0" err="1">
                <a:solidFill>
                  <a:srgbClr val="FF0000"/>
                </a:solidFill>
              </a:rPr>
              <a:t>Поділля</a:t>
            </a:r>
            <a:r>
              <a:rPr lang="ru-RU" sz="1400" b="1" dirty="0">
                <a:solidFill>
                  <a:srgbClr val="FF0000"/>
                </a:solidFill>
              </a:rPr>
              <a:t> </a:t>
            </a:r>
            <a:r>
              <a:rPr lang="ru-RU" sz="1400" b="1" dirty="0" err="1">
                <a:solidFill>
                  <a:srgbClr val="FF0000"/>
                </a:solidFill>
              </a:rPr>
              <a:t>характерні</a:t>
            </a:r>
            <a:r>
              <a:rPr lang="ru-RU" sz="1400" b="1" dirty="0">
                <a:solidFill>
                  <a:srgbClr val="FF0000"/>
                </a:solidFill>
              </a:rPr>
              <a:t> два типи </a:t>
            </a:r>
            <a:r>
              <a:rPr lang="ru-RU" sz="1400" b="1" dirty="0" err="1">
                <a:solidFill>
                  <a:srgbClr val="FF0000"/>
                </a:solidFill>
              </a:rPr>
              <a:t>водяних</a:t>
            </a:r>
            <a:r>
              <a:rPr lang="ru-RU" sz="1400" b="1" dirty="0">
                <a:solidFill>
                  <a:srgbClr val="FF0000"/>
                </a:solidFill>
              </a:rPr>
              <a:t> </a:t>
            </a:r>
            <a:r>
              <a:rPr lang="ru-RU" sz="1400" b="1" dirty="0" err="1">
                <a:solidFill>
                  <a:srgbClr val="FF0000"/>
                </a:solidFill>
              </a:rPr>
              <a:t>млинів</a:t>
            </a:r>
            <a:r>
              <a:rPr lang="ru-RU" sz="1400" b="1" dirty="0">
                <a:solidFill>
                  <a:srgbClr val="FF0000"/>
                </a:solidFill>
              </a:rPr>
              <a:t> – </a:t>
            </a:r>
            <a:r>
              <a:rPr lang="ru-RU" sz="1400" b="1" dirty="0" err="1">
                <a:solidFill>
                  <a:srgbClr val="FF0000"/>
                </a:solidFill>
              </a:rPr>
              <a:t>стаціонарні</a:t>
            </a:r>
            <a:r>
              <a:rPr lang="ru-RU" sz="1400" b="1" dirty="0">
                <a:solidFill>
                  <a:srgbClr val="FF0000"/>
                </a:solidFill>
              </a:rPr>
              <a:t> (</a:t>
            </a:r>
            <a:r>
              <a:rPr lang="ru-RU" sz="1400" b="1" dirty="0" err="1">
                <a:solidFill>
                  <a:srgbClr val="FF0000"/>
                </a:solidFill>
              </a:rPr>
              <a:t>гребляні</a:t>
            </a:r>
            <a:r>
              <a:rPr lang="ru-RU" sz="1400" b="1" dirty="0">
                <a:solidFill>
                  <a:srgbClr val="FF0000"/>
                </a:solidFill>
              </a:rPr>
              <a:t>) і </a:t>
            </a:r>
            <a:r>
              <a:rPr lang="ru-RU" sz="1400" b="1" dirty="0" err="1">
                <a:solidFill>
                  <a:srgbClr val="FF0000"/>
                </a:solidFill>
              </a:rPr>
              <a:t>наплавні</a:t>
            </a:r>
            <a:r>
              <a:rPr lang="ru-RU" sz="1400" b="1" dirty="0">
                <a:solidFill>
                  <a:srgbClr val="FF0000"/>
                </a:solidFill>
              </a:rPr>
              <a:t>. </a:t>
            </a:r>
          </a:p>
          <a:p>
            <a:r>
              <a:rPr lang="ru-RU" sz="1400" b="1" dirty="0">
                <a:solidFill>
                  <a:srgbClr val="FF0000"/>
                </a:solidFill>
              </a:rPr>
              <a:t>В 1887 р. в </a:t>
            </a:r>
            <a:r>
              <a:rPr lang="ru-RU" sz="1400" b="1" dirty="0" err="1">
                <a:solidFill>
                  <a:srgbClr val="FF0000"/>
                </a:solidFill>
              </a:rPr>
              <a:t>Подільській</a:t>
            </a:r>
            <a:r>
              <a:rPr lang="ru-RU" sz="1400" b="1" dirty="0">
                <a:solidFill>
                  <a:srgbClr val="FF0000"/>
                </a:solidFill>
              </a:rPr>
              <a:t> </a:t>
            </a:r>
            <a:r>
              <a:rPr lang="ru-RU" sz="1400" b="1" dirty="0" err="1">
                <a:solidFill>
                  <a:srgbClr val="FF0000"/>
                </a:solidFill>
              </a:rPr>
              <a:t>губернії</a:t>
            </a:r>
            <a:r>
              <a:rPr lang="ru-RU" sz="1400" b="1" dirty="0">
                <a:solidFill>
                  <a:srgbClr val="FF0000"/>
                </a:solidFill>
              </a:rPr>
              <a:t> </a:t>
            </a:r>
            <a:r>
              <a:rPr lang="ru-RU" sz="1400" b="1" dirty="0" err="1">
                <a:solidFill>
                  <a:srgbClr val="FF0000"/>
                </a:solidFill>
              </a:rPr>
              <a:t>загальна</a:t>
            </a:r>
            <a:r>
              <a:rPr lang="ru-RU" sz="1400" b="1" dirty="0">
                <a:solidFill>
                  <a:srgbClr val="FF0000"/>
                </a:solidFill>
              </a:rPr>
              <a:t> </a:t>
            </a:r>
            <a:r>
              <a:rPr lang="ru-RU" sz="1400" b="1" dirty="0" err="1">
                <a:solidFill>
                  <a:srgbClr val="FF0000"/>
                </a:solidFill>
              </a:rPr>
              <a:t>кількість</a:t>
            </a:r>
            <a:r>
              <a:rPr lang="ru-RU" sz="1400" b="1" dirty="0">
                <a:solidFill>
                  <a:srgbClr val="FF0000"/>
                </a:solidFill>
              </a:rPr>
              <a:t> </a:t>
            </a:r>
            <a:r>
              <a:rPr lang="ru-RU" sz="1400" b="1" dirty="0" err="1">
                <a:solidFill>
                  <a:srgbClr val="FF0000"/>
                </a:solidFill>
              </a:rPr>
              <a:t>млинів</a:t>
            </a:r>
            <a:r>
              <a:rPr lang="ru-RU" sz="1400" b="1" dirty="0">
                <a:solidFill>
                  <a:srgbClr val="FF0000"/>
                </a:solidFill>
              </a:rPr>
              <a:t> досягала 3236</a:t>
            </a:r>
          </a:p>
        </p:txBody>
      </p:sp>
    </p:spTree>
    <p:extLst>
      <p:ext uri="{BB962C8B-B14F-4D97-AF65-F5344CB8AC3E}">
        <p14:creationId xmlns:p14="http://schemas.microsoft.com/office/powerpoint/2010/main" val="1081528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A77601-EAA5-4698-9450-DCAFDDC8D3D0}"/>
              </a:ext>
            </a:extLst>
          </p:cNvPr>
          <p:cNvSpPr>
            <a:spLocks noGrp="1"/>
          </p:cNvSpPr>
          <p:nvPr>
            <p:ph type="title"/>
          </p:nvPr>
        </p:nvSpPr>
        <p:spPr>
          <a:xfrm>
            <a:off x="1403648" y="620688"/>
            <a:ext cx="7130753" cy="1284312"/>
          </a:xfrm>
        </p:spPr>
        <p:txBody>
          <a:bodyPr>
            <a:noAutofit/>
          </a:bodyPr>
          <a:lstStyle/>
          <a:p>
            <a:r>
              <a:rPr lang="ru-RU" sz="2000" b="1" dirty="0" err="1">
                <a:solidFill>
                  <a:srgbClr val="FF0000"/>
                </a:solidFill>
                <a:latin typeface="Times New Roman" panose="02020603050405020304" pitchFamily="18" charset="0"/>
                <a:cs typeface="Times New Roman" panose="02020603050405020304" pitchFamily="18" charset="0"/>
              </a:rPr>
              <a:t>Млини</a:t>
            </a:r>
            <a:r>
              <a:rPr lang="ru-RU" sz="2000" b="1" dirty="0">
                <a:solidFill>
                  <a:srgbClr val="FF0000"/>
                </a:solidFill>
                <a:latin typeface="Times New Roman" panose="02020603050405020304" pitchFamily="18" charset="0"/>
                <a:cs typeface="Times New Roman" panose="02020603050405020304" pitchFamily="18" charset="0"/>
              </a:rPr>
              <a:t>, </a:t>
            </a:r>
            <a:r>
              <a:rPr lang="ru-RU" sz="2000" b="1" dirty="0" err="1">
                <a:solidFill>
                  <a:srgbClr val="FF0000"/>
                </a:solidFill>
                <a:latin typeface="Times New Roman" panose="02020603050405020304" pitchFamily="18" charset="0"/>
                <a:cs typeface="Times New Roman" panose="02020603050405020304" pitchFamily="18" charset="0"/>
              </a:rPr>
              <a:t>які</a:t>
            </a:r>
            <a:r>
              <a:rPr lang="ru-RU" sz="2000" b="1" dirty="0">
                <a:solidFill>
                  <a:srgbClr val="FF0000"/>
                </a:solidFill>
                <a:latin typeface="Times New Roman" panose="02020603050405020304" pitchFamily="18" charset="0"/>
                <a:cs typeface="Times New Roman" panose="02020603050405020304" pitchFamily="18" charset="0"/>
              </a:rPr>
              <a:t> </a:t>
            </a:r>
            <a:r>
              <a:rPr lang="ru-RU" sz="2000" b="1" dirty="0" err="1">
                <a:solidFill>
                  <a:srgbClr val="FF0000"/>
                </a:solidFill>
                <a:latin typeface="Times New Roman" panose="02020603050405020304" pitchFamily="18" charset="0"/>
                <a:cs typeface="Times New Roman" panose="02020603050405020304" pitchFamily="18" charset="0"/>
              </a:rPr>
              <a:t>працювали</a:t>
            </a:r>
            <a:r>
              <a:rPr lang="ru-RU" sz="2000" b="1" dirty="0">
                <a:solidFill>
                  <a:srgbClr val="FF0000"/>
                </a:solidFill>
                <a:latin typeface="Times New Roman" panose="02020603050405020304" pitchFamily="18" charset="0"/>
                <a:cs typeface="Times New Roman" panose="02020603050405020304" pitchFamily="18" charset="0"/>
              </a:rPr>
              <a:t> </a:t>
            </a:r>
            <a:r>
              <a:rPr lang="ru-RU" sz="2000" b="1" dirty="0" err="1">
                <a:solidFill>
                  <a:srgbClr val="FF0000"/>
                </a:solidFill>
                <a:latin typeface="Times New Roman" panose="02020603050405020304" pitchFamily="18" charset="0"/>
                <a:cs typeface="Times New Roman" panose="02020603050405020304" pitchFamily="18" charset="0"/>
              </a:rPr>
              <a:t>завдяки</a:t>
            </a:r>
            <a:r>
              <a:rPr lang="ru-RU" sz="2000" b="1" dirty="0">
                <a:solidFill>
                  <a:srgbClr val="FF0000"/>
                </a:solidFill>
                <a:latin typeface="Times New Roman" panose="02020603050405020304" pitchFamily="18" charset="0"/>
                <a:cs typeface="Times New Roman" panose="02020603050405020304" pitchFamily="18" charset="0"/>
              </a:rPr>
              <a:t> </a:t>
            </a:r>
            <a:r>
              <a:rPr lang="ru-RU" sz="2000" b="1" dirty="0" err="1">
                <a:solidFill>
                  <a:srgbClr val="FF0000"/>
                </a:solidFill>
                <a:latin typeface="Times New Roman" panose="02020603050405020304" pitchFamily="18" charset="0"/>
                <a:cs typeface="Times New Roman" panose="02020603050405020304" pitchFamily="18" charset="0"/>
              </a:rPr>
              <a:t>енергії</a:t>
            </a:r>
            <a:r>
              <a:rPr lang="ru-RU" sz="2000" b="1" dirty="0">
                <a:solidFill>
                  <a:srgbClr val="FF0000"/>
                </a:solidFill>
                <a:latin typeface="Times New Roman" panose="02020603050405020304" pitchFamily="18" charset="0"/>
                <a:cs typeface="Times New Roman" panose="02020603050405020304" pitchFamily="18" charset="0"/>
              </a:rPr>
              <a:t> води, </a:t>
            </a:r>
            <a:r>
              <a:rPr lang="ru-RU" sz="2000" b="1" dirty="0" err="1">
                <a:solidFill>
                  <a:srgbClr val="FF0000"/>
                </a:solidFill>
                <a:latin typeface="Times New Roman" panose="02020603050405020304" pitchFamily="18" charset="0"/>
                <a:cs typeface="Times New Roman" panose="02020603050405020304" pitchFamily="18" charset="0"/>
              </a:rPr>
              <a:t>були</a:t>
            </a:r>
            <a:r>
              <a:rPr lang="ru-RU" sz="2000" b="1" dirty="0">
                <a:solidFill>
                  <a:srgbClr val="FF0000"/>
                </a:solidFill>
                <a:latin typeface="Times New Roman" panose="02020603050405020304" pitchFamily="18" charset="0"/>
                <a:cs typeface="Times New Roman" panose="02020603050405020304" pitchFamily="18" charset="0"/>
              </a:rPr>
              <a:t> </a:t>
            </a:r>
            <a:r>
              <a:rPr lang="ru-RU" sz="2000" b="1" dirty="0" err="1">
                <a:solidFill>
                  <a:srgbClr val="FF0000"/>
                </a:solidFill>
                <a:latin typeface="Times New Roman" panose="02020603050405020304" pitchFamily="18" charset="0"/>
                <a:cs typeface="Times New Roman" panose="02020603050405020304" pitchFamily="18" charset="0"/>
              </a:rPr>
              <a:t>майже</a:t>
            </a:r>
            <a:r>
              <a:rPr lang="ru-RU" sz="2000" b="1" dirty="0">
                <a:solidFill>
                  <a:srgbClr val="FF0000"/>
                </a:solidFill>
                <a:latin typeface="Times New Roman" panose="02020603050405020304" pitchFamily="18" charset="0"/>
                <a:cs typeface="Times New Roman" panose="02020603050405020304" pitchFamily="18" charset="0"/>
              </a:rPr>
              <a:t> в кожному </a:t>
            </a:r>
            <a:r>
              <a:rPr lang="ru-RU" sz="2000" b="1" dirty="0" err="1">
                <a:solidFill>
                  <a:srgbClr val="FF0000"/>
                </a:solidFill>
                <a:latin typeface="Times New Roman" panose="02020603050405020304" pitchFamily="18" charset="0"/>
                <a:cs typeface="Times New Roman" panose="02020603050405020304" pitchFamily="18" charset="0"/>
              </a:rPr>
              <a:t>селі</a:t>
            </a:r>
            <a:r>
              <a:rPr lang="ru-RU" sz="2000" b="1" dirty="0">
                <a:solidFill>
                  <a:srgbClr val="FF0000"/>
                </a:solidFill>
                <a:latin typeface="Times New Roman" panose="02020603050405020304" pitchFamily="18" charset="0"/>
                <a:cs typeface="Times New Roman" panose="02020603050405020304" pitchFamily="18" charset="0"/>
              </a:rPr>
              <a:t> </a:t>
            </a:r>
            <a:r>
              <a:rPr lang="ru-RU" sz="2000" b="1" dirty="0" err="1">
                <a:solidFill>
                  <a:srgbClr val="FF0000"/>
                </a:solidFill>
                <a:latin typeface="Times New Roman" panose="02020603050405020304" pitchFamily="18" charset="0"/>
                <a:cs typeface="Times New Roman" panose="02020603050405020304" pitchFamily="18" charset="0"/>
              </a:rPr>
              <a:t>Дунаєвеччини</a:t>
            </a:r>
            <a:r>
              <a:rPr lang="ru-RU" sz="2000" b="1" dirty="0">
                <a:solidFill>
                  <a:srgbClr val="FF0000"/>
                </a:solidFill>
                <a:latin typeface="Times New Roman" panose="02020603050405020304" pitchFamily="18" charset="0"/>
                <a:cs typeface="Times New Roman" panose="02020603050405020304" pitchFamily="18" charset="0"/>
              </a:rPr>
              <a:t>. На </a:t>
            </a:r>
            <a:r>
              <a:rPr lang="ru-RU" sz="2000" b="1" dirty="0" err="1">
                <a:solidFill>
                  <a:srgbClr val="FF0000"/>
                </a:solidFill>
                <a:latin typeface="Times New Roman" panose="02020603050405020304" pitchFamily="18" charset="0"/>
                <a:cs typeface="Times New Roman" panose="02020603050405020304" pitchFamily="18" charset="0"/>
              </a:rPr>
              <a:t>Дунаєвеччині</a:t>
            </a:r>
            <a:r>
              <a:rPr lang="ru-RU" sz="2000" b="1" dirty="0">
                <a:solidFill>
                  <a:srgbClr val="FF0000"/>
                </a:solidFill>
                <a:latin typeface="Times New Roman" panose="02020603050405020304" pitchFamily="18" charset="0"/>
                <a:cs typeface="Times New Roman" panose="02020603050405020304" pitchFamily="18" charset="0"/>
              </a:rPr>
              <a:t> </a:t>
            </a:r>
            <a:r>
              <a:rPr lang="ru-RU" sz="2000" b="1" dirty="0" err="1">
                <a:solidFill>
                  <a:srgbClr val="FF0000"/>
                </a:solidFill>
                <a:latin typeface="Times New Roman" panose="02020603050405020304" pitchFamily="18" charset="0"/>
                <a:cs typeface="Times New Roman" panose="02020603050405020304" pitchFamily="18" charset="0"/>
              </a:rPr>
              <a:t>руїни</a:t>
            </a:r>
            <a:r>
              <a:rPr lang="ru-RU" sz="2000" b="1" dirty="0">
                <a:solidFill>
                  <a:srgbClr val="FF0000"/>
                </a:solidFill>
                <a:latin typeface="Times New Roman" panose="02020603050405020304" pitchFamily="18" charset="0"/>
                <a:cs typeface="Times New Roman" panose="02020603050405020304" pitchFamily="18" charset="0"/>
              </a:rPr>
              <a:t> </a:t>
            </a:r>
            <a:r>
              <a:rPr lang="ru-RU" sz="2000" b="1" dirty="0" err="1">
                <a:solidFill>
                  <a:srgbClr val="FF0000"/>
                </a:solidFill>
                <a:latin typeface="Times New Roman" panose="02020603050405020304" pitchFamily="18" charset="0"/>
                <a:cs typeface="Times New Roman" panose="02020603050405020304" pitchFamily="18" charset="0"/>
              </a:rPr>
              <a:t>водяних</a:t>
            </a:r>
            <a:r>
              <a:rPr lang="ru-RU" sz="2000" b="1" dirty="0">
                <a:solidFill>
                  <a:srgbClr val="FF0000"/>
                </a:solidFill>
                <a:latin typeface="Times New Roman" panose="02020603050405020304" pitchFamily="18" charset="0"/>
                <a:cs typeface="Times New Roman" panose="02020603050405020304" pitchFamily="18" charset="0"/>
              </a:rPr>
              <a:t> </a:t>
            </a:r>
            <a:r>
              <a:rPr lang="ru-RU" sz="2000" b="1" dirty="0" err="1">
                <a:solidFill>
                  <a:srgbClr val="FF0000"/>
                </a:solidFill>
                <a:latin typeface="Times New Roman" panose="02020603050405020304" pitchFamily="18" charset="0"/>
                <a:cs typeface="Times New Roman" panose="02020603050405020304" pitchFamily="18" charset="0"/>
              </a:rPr>
              <a:t>млинів</a:t>
            </a:r>
            <a:r>
              <a:rPr lang="ru-RU" sz="2000" b="1" dirty="0">
                <a:solidFill>
                  <a:srgbClr val="FF0000"/>
                </a:solidFill>
                <a:latin typeface="Times New Roman" panose="02020603050405020304" pitchFamily="18" charset="0"/>
                <a:cs typeface="Times New Roman" panose="02020603050405020304" pitchFamily="18" charset="0"/>
              </a:rPr>
              <a:t> </a:t>
            </a:r>
            <a:r>
              <a:rPr lang="ru-RU" sz="2000" b="1" dirty="0" err="1">
                <a:solidFill>
                  <a:srgbClr val="FF0000"/>
                </a:solidFill>
                <a:latin typeface="Times New Roman" panose="02020603050405020304" pitchFamily="18" charset="0"/>
                <a:cs typeface="Times New Roman" panose="02020603050405020304" pitchFamily="18" charset="0"/>
              </a:rPr>
              <a:t>збереглися</a:t>
            </a:r>
            <a:r>
              <a:rPr lang="ru-RU" sz="2000" b="1" dirty="0">
                <a:solidFill>
                  <a:srgbClr val="FF0000"/>
                </a:solidFill>
                <a:latin typeface="Times New Roman" panose="02020603050405020304" pitchFamily="18" charset="0"/>
                <a:cs typeface="Times New Roman" panose="02020603050405020304" pitchFamily="18" charset="0"/>
              </a:rPr>
              <a:t> в селах </a:t>
            </a:r>
            <a:r>
              <a:rPr lang="ru-RU" sz="2000" b="1" dirty="0" err="1">
                <a:solidFill>
                  <a:srgbClr val="FF0000"/>
                </a:solidFill>
                <a:latin typeface="Times New Roman" panose="02020603050405020304" pitchFamily="18" charset="0"/>
                <a:cs typeface="Times New Roman" panose="02020603050405020304" pitchFamily="18" charset="0"/>
              </a:rPr>
              <a:t>Притулівка</a:t>
            </a:r>
            <a:r>
              <a:rPr lang="ru-RU" sz="2000" b="1" dirty="0">
                <a:solidFill>
                  <a:srgbClr val="FF0000"/>
                </a:solidFill>
                <a:latin typeface="Times New Roman" panose="02020603050405020304" pitchFamily="18" charset="0"/>
                <a:cs typeface="Times New Roman" panose="02020603050405020304" pitchFamily="18" charset="0"/>
              </a:rPr>
              <a:t>, </a:t>
            </a:r>
            <a:r>
              <a:rPr lang="ru-RU" sz="2000" b="1" dirty="0" err="1">
                <a:solidFill>
                  <a:srgbClr val="FF0000"/>
                </a:solidFill>
                <a:latin typeface="Times New Roman" panose="02020603050405020304" pitchFamily="18" charset="0"/>
                <a:cs typeface="Times New Roman" panose="02020603050405020304" pitchFamily="18" charset="0"/>
              </a:rPr>
              <a:t>Лисогірка</a:t>
            </a:r>
            <a:r>
              <a:rPr lang="ru-RU" sz="2000" b="1" dirty="0">
                <a:solidFill>
                  <a:srgbClr val="FF0000"/>
                </a:solidFill>
                <a:latin typeface="Times New Roman" panose="02020603050405020304" pitchFamily="18" charset="0"/>
                <a:cs typeface="Times New Roman" panose="02020603050405020304" pitchFamily="18" charset="0"/>
              </a:rPr>
              <a:t>, </a:t>
            </a:r>
            <a:r>
              <a:rPr lang="ru-RU" sz="2000" b="1" dirty="0" err="1">
                <a:solidFill>
                  <a:srgbClr val="FF0000"/>
                </a:solidFill>
                <a:latin typeface="Times New Roman" panose="02020603050405020304" pitchFamily="18" charset="0"/>
                <a:cs typeface="Times New Roman" panose="02020603050405020304" pitchFamily="18" charset="0"/>
              </a:rPr>
              <a:t>Гірчична</a:t>
            </a:r>
            <a:r>
              <a:rPr lang="ru-RU" sz="2000" b="1" dirty="0">
                <a:solidFill>
                  <a:srgbClr val="FF0000"/>
                </a:solidFill>
                <a:latin typeface="Times New Roman" panose="02020603050405020304" pitchFamily="18" charset="0"/>
                <a:cs typeface="Times New Roman" panose="02020603050405020304" pitchFamily="18" charset="0"/>
              </a:rPr>
              <a:t>, Гута-</a:t>
            </a:r>
            <a:r>
              <a:rPr lang="ru-RU" sz="2000" b="1" dirty="0" err="1">
                <a:solidFill>
                  <a:srgbClr val="FF0000"/>
                </a:solidFill>
                <a:latin typeface="Times New Roman" panose="02020603050405020304" pitchFamily="18" charset="0"/>
                <a:cs typeface="Times New Roman" panose="02020603050405020304" pitchFamily="18" charset="0"/>
              </a:rPr>
              <a:t>Блищанівська</a:t>
            </a:r>
            <a:r>
              <a:rPr lang="ru-RU" sz="2000" b="1" dirty="0">
                <a:solidFill>
                  <a:srgbClr val="FF0000"/>
                </a:solidFill>
                <a:latin typeface="Times New Roman" panose="02020603050405020304" pitchFamily="18" charset="0"/>
                <a:cs typeface="Times New Roman" panose="02020603050405020304" pitchFamily="18" charset="0"/>
              </a:rPr>
              <a:t>, Кривчик, </a:t>
            </a:r>
            <a:r>
              <a:rPr lang="ru-RU" sz="2000" b="1" dirty="0" err="1">
                <a:solidFill>
                  <a:srgbClr val="FF0000"/>
                </a:solidFill>
                <a:latin typeface="Times New Roman" panose="02020603050405020304" pitchFamily="18" charset="0"/>
                <a:cs typeface="Times New Roman" panose="02020603050405020304" pitchFamily="18" charset="0"/>
              </a:rPr>
              <a:t>Воробіївка</a:t>
            </a:r>
            <a:r>
              <a:rPr lang="ru-RU" sz="2000" b="1" dirty="0">
                <a:solidFill>
                  <a:srgbClr val="FF0000"/>
                </a:solidFill>
                <a:latin typeface="Times New Roman" panose="02020603050405020304" pitchFamily="18" charset="0"/>
                <a:cs typeface="Times New Roman" panose="02020603050405020304" pitchFamily="18" charset="0"/>
              </a:rPr>
              <a:t>, </a:t>
            </a:r>
            <a:r>
              <a:rPr lang="ru-RU" sz="2000" b="1" dirty="0" err="1">
                <a:solidFill>
                  <a:srgbClr val="FF0000"/>
                </a:solidFill>
                <a:latin typeface="Times New Roman" panose="02020603050405020304" pitchFamily="18" charset="0"/>
                <a:cs typeface="Times New Roman" panose="02020603050405020304" pitchFamily="18" charset="0"/>
              </a:rPr>
              <a:t>Вихрівка</a:t>
            </a:r>
            <a:r>
              <a:rPr lang="ru-RU" sz="2000" b="1" dirty="0">
                <a:solidFill>
                  <a:srgbClr val="FF0000"/>
                </a:solidFill>
                <a:latin typeface="Times New Roman" panose="02020603050405020304" pitchFamily="18" charset="0"/>
                <a:cs typeface="Times New Roman" panose="02020603050405020304" pitchFamily="18" charset="0"/>
              </a:rPr>
              <a:t>, </a:t>
            </a:r>
            <a:r>
              <a:rPr lang="ru-RU" sz="2000" b="1" dirty="0" err="1">
                <a:solidFill>
                  <a:srgbClr val="FF0000"/>
                </a:solidFill>
                <a:latin typeface="Times New Roman" panose="02020603050405020304" pitchFamily="18" charset="0"/>
                <a:cs typeface="Times New Roman" panose="02020603050405020304" pitchFamily="18" charset="0"/>
              </a:rPr>
              <a:t>Рачинці</a:t>
            </a:r>
            <a:r>
              <a:rPr lang="ru-RU" sz="2000" b="1" dirty="0">
                <a:solidFill>
                  <a:srgbClr val="FF0000"/>
                </a:solidFill>
                <a:latin typeface="Times New Roman" panose="02020603050405020304" pitchFamily="18" charset="0"/>
                <a:cs typeface="Times New Roman" panose="02020603050405020304" pitchFamily="18" charset="0"/>
              </a:rPr>
              <a:t>, </a:t>
            </a:r>
            <a:r>
              <a:rPr lang="ru-RU" sz="2000" b="1" dirty="0" err="1">
                <a:solidFill>
                  <a:srgbClr val="FF0000"/>
                </a:solidFill>
                <a:latin typeface="Times New Roman" panose="02020603050405020304" pitchFamily="18" charset="0"/>
                <a:cs typeface="Times New Roman" panose="02020603050405020304" pitchFamily="18" charset="0"/>
              </a:rPr>
              <a:t>Голозубинці</a:t>
            </a:r>
            <a:r>
              <a:rPr lang="ru-RU" sz="2000" b="1" dirty="0">
                <a:solidFill>
                  <a:srgbClr val="FF0000"/>
                </a:solidFill>
                <a:latin typeface="Times New Roman" panose="02020603050405020304" pitchFamily="18" charset="0"/>
                <a:cs typeface="Times New Roman" panose="02020603050405020304" pitchFamily="18" charset="0"/>
              </a:rPr>
              <a:t>.</a:t>
            </a:r>
          </a:p>
        </p:txBody>
      </p:sp>
      <p:pic>
        <p:nvPicPr>
          <p:cNvPr id="4" name="Объект 3">
            <a:extLst>
              <a:ext uri="{FF2B5EF4-FFF2-40B4-BE49-F238E27FC236}">
                <a16:creationId xmlns:a16="http://schemas.microsoft.com/office/drawing/2014/main" id="{354F24F4-B45E-4E41-9707-CED3F9B88B02}"/>
              </a:ext>
            </a:extLst>
          </p:cNvPr>
          <p:cNvPicPr>
            <a:picLocks noGrp="1" noChangeAspect="1"/>
          </p:cNvPicPr>
          <p:nvPr>
            <p:ph idx="1"/>
          </p:nvPr>
        </p:nvPicPr>
        <p:blipFill>
          <a:blip r:embed="rId2"/>
          <a:stretch>
            <a:fillRect/>
          </a:stretch>
        </p:blipFill>
        <p:spPr>
          <a:xfrm>
            <a:off x="179512" y="2276872"/>
            <a:ext cx="5204268" cy="4404320"/>
          </a:xfrm>
          <a:prstGeom prst="rect">
            <a:avLst/>
          </a:prstGeom>
        </p:spPr>
      </p:pic>
      <p:sp>
        <p:nvSpPr>
          <p:cNvPr id="5" name="TextBox 4">
            <a:extLst>
              <a:ext uri="{FF2B5EF4-FFF2-40B4-BE49-F238E27FC236}">
                <a16:creationId xmlns:a16="http://schemas.microsoft.com/office/drawing/2014/main" id="{24E25DFB-519E-D855-FD29-BCF6DF24507A}"/>
              </a:ext>
            </a:extLst>
          </p:cNvPr>
          <p:cNvSpPr txBox="1"/>
          <p:nvPr/>
        </p:nvSpPr>
        <p:spPr>
          <a:xfrm>
            <a:off x="5724128" y="2276872"/>
            <a:ext cx="3240360" cy="3970318"/>
          </a:xfrm>
          <a:prstGeom prst="rect">
            <a:avLst/>
          </a:prstGeom>
          <a:noFill/>
        </p:spPr>
        <p:txBody>
          <a:bodyPr wrap="square">
            <a:spAutoFit/>
          </a:bodyPr>
          <a:lstStyle/>
          <a:p>
            <a:r>
              <a:rPr lang="ru-RU" dirty="0" err="1"/>
              <a:t>Будувались</a:t>
            </a:r>
            <a:r>
              <a:rPr lang="ru-RU" dirty="0"/>
              <a:t> на </a:t>
            </a:r>
            <a:r>
              <a:rPr lang="ru-RU" dirty="0" err="1"/>
              <a:t>річках</a:t>
            </a:r>
            <a:r>
              <a:rPr lang="ru-RU" dirty="0"/>
              <a:t> </a:t>
            </a:r>
            <a:r>
              <a:rPr lang="ru-RU" dirty="0" err="1"/>
              <a:t>Тернава</a:t>
            </a:r>
            <a:r>
              <a:rPr lang="ru-RU" dirty="0"/>
              <a:t>, </a:t>
            </a:r>
            <a:r>
              <a:rPr lang="ru-RU" dirty="0" err="1"/>
              <a:t>Ушиця</a:t>
            </a:r>
            <a:r>
              <a:rPr lang="ru-RU" dirty="0"/>
              <a:t>, </a:t>
            </a:r>
            <a:r>
              <a:rPr lang="ru-RU" dirty="0" err="1"/>
              <a:t>Студениця</a:t>
            </a:r>
            <a:r>
              <a:rPr lang="ru-RU" dirty="0"/>
              <a:t>, </a:t>
            </a:r>
            <a:r>
              <a:rPr lang="ru-RU" dirty="0" err="1"/>
              <a:t>їх</a:t>
            </a:r>
            <a:r>
              <a:rPr lang="ru-RU" dirty="0"/>
              <a:t> притоках, </a:t>
            </a:r>
            <a:r>
              <a:rPr lang="ru-RU" dirty="0" err="1"/>
              <a:t>або</a:t>
            </a:r>
            <a:r>
              <a:rPr lang="ru-RU" dirty="0"/>
              <a:t> на </a:t>
            </a:r>
            <a:r>
              <a:rPr lang="ru-RU" dirty="0" err="1"/>
              <a:t>спеціальних</a:t>
            </a:r>
            <a:r>
              <a:rPr lang="ru-RU" dirty="0"/>
              <a:t> </a:t>
            </a:r>
            <a:r>
              <a:rPr lang="ru-RU" dirty="0" err="1"/>
              <a:t>відвідних</a:t>
            </a:r>
            <a:r>
              <a:rPr lang="ru-RU" dirty="0"/>
              <a:t> каналах. </a:t>
            </a:r>
          </a:p>
          <a:p>
            <a:r>
              <a:rPr lang="ru-RU" dirty="0"/>
              <a:t> </a:t>
            </a:r>
            <a:r>
              <a:rPr lang="ru-RU" dirty="0" err="1"/>
              <a:t>Млини</a:t>
            </a:r>
            <a:r>
              <a:rPr lang="ru-RU" dirty="0"/>
              <a:t> </a:t>
            </a:r>
            <a:r>
              <a:rPr lang="ru-RU" dirty="0" err="1"/>
              <a:t>відігравали</a:t>
            </a:r>
            <a:r>
              <a:rPr lang="ru-RU" dirty="0"/>
              <a:t> </a:t>
            </a:r>
            <a:r>
              <a:rPr lang="ru-RU" dirty="0" err="1"/>
              <a:t>важливу</a:t>
            </a:r>
            <a:r>
              <a:rPr lang="ru-RU" dirty="0"/>
              <a:t> роль у </a:t>
            </a:r>
            <a:r>
              <a:rPr lang="ru-RU" dirty="0" err="1"/>
              <a:t>житті</a:t>
            </a:r>
            <a:r>
              <a:rPr lang="ru-RU" dirty="0"/>
              <a:t> селян: вони </a:t>
            </a:r>
            <a:r>
              <a:rPr lang="ru-RU" dirty="0" err="1"/>
              <a:t>забезпечували</a:t>
            </a:r>
            <a:r>
              <a:rPr lang="ru-RU" dirty="0"/>
              <a:t> </a:t>
            </a:r>
            <a:r>
              <a:rPr lang="ru-RU" dirty="0" err="1"/>
              <a:t>їх</a:t>
            </a:r>
            <a:r>
              <a:rPr lang="ru-RU" dirty="0"/>
              <a:t> </a:t>
            </a:r>
            <a:r>
              <a:rPr lang="ru-RU" dirty="0" err="1"/>
              <a:t>борошном</a:t>
            </a:r>
            <a:r>
              <a:rPr lang="ru-RU" dirty="0"/>
              <a:t>, </a:t>
            </a:r>
            <a:r>
              <a:rPr lang="ru-RU" dirty="0" err="1"/>
              <a:t>слугували</a:t>
            </a:r>
            <a:r>
              <a:rPr lang="ru-RU" dirty="0"/>
              <a:t> </a:t>
            </a:r>
            <a:r>
              <a:rPr lang="ru-RU" dirty="0" err="1"/>
              <a:t>окрасою</a:t>
            </a:r>
            <a:r>
              <a:rPr lang="ru-RU" dirty="0"/>
              <a:t> села, </a:t>
            </a:r>
            <a:r>
              <a:rPr lang="ru-RU" dirty="0" err="1"/>
              <a:t>регулювали</a:t>
            </a:r>
            <a:r>
              <a:rPr lang="ru-RU" dirty="0"/>
              <a:t> воду в </a:t>
            </a:r>
            <a:r>
              <a:rPr lang="ru-RU" dirty="0" err="1"/>
              <a:t>річках</a:t>
            </a:r>
            <a:r>
              <a:rPr lang="ru-RU" dirty="0"/>
              <a:t>, були </a:t>
            </a:r>
            <a:r>
              <a:rPr lang="ru-RU" dirty="0" err="1"/>
              <a:t>місцем</a:t>
            </a:r>
            <a:r>
              <a:rPr lang="ru-RU" dirty="0"/>
              <a:t> </a:t>
            </a:r>
            <a:r>
              <a:rPr lang="ru-RU" dirty="0" err="1"/>
              <a:t>укладання</a:t>
            </a:r>
            <a:r>
              <a:rPr lang="ru-RU" dirty="0"/>
              <a:t> </a:t>
            </a:r>
            <a:r>
              <a:rPr lang="ru-RU" dirty="0" err="1"/>
              <a:t>ділових</a:t>
            </a:r>
            <a:r>
              <a:rPr lang="ru-RU" dirty="0"/>
              <a:t> </a:t>
            </a:r>
            <a:r>
              <a:rPr lang="ru-RU" dirty="0" err="1"/>
              <a:t>угод</a:t>
            </a:r>
            <a:endParaRPr lang="ru-RU" dirty="0"/>
          </a:p>
        </p:txBody>
      </p:sp>
    </p:spTree>
    <p:extLst>
      <p:ext uri="{BB962C8B-B14F-4D97-AF65-F5344CB8AC3E}">
        <p14:creationId xmlns:p14="http://schemas.microsoft.com/office/powerpoint/2010/main" val="843132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39050" y="337578"/>
            <a:ext cx="500066" cy="2123658"/>
          </a:xfrm>
          <a:prstGeom prst="rect">
            <a:avLst/>
          </a:prstGeom>
          <a:noFill/>
          <a:ln w="12700">
            <a:noFill/>
          </a:ln>
        </p:spPr>
        <p:txBody>
          <a:bodyPr wrap="square" rtlCol="0">
            <a:spAutoFit/>
          </a:bodyPr>
          <a:lstStyle/>
          <a:p>
            <a:endParaRPr lang="uk-UA" sz="4400" b="1" dirty="0">
              <a:solidFill>
                <a:srgbClr val="FF0000"/>
              </a:solidFill>
            </a:endParaRPr>
          </a:p>
          <a:p>
            <a:endParaRPr lang="uk-UA" sz="4400" b="1" dirty="0">
              <a:solidFill>
                <a:srgbClr val="FF0000"/>
              </a:solidFill>
            </a:endParaRPr>
          </a:p>
          <a:p>
            <a:r>
              <a:rPr lang="uk-UA" sz="4400" b="1" dirty="0">
                <a:solidFill>
                  <a:srgbClr val="FF0000"/>
                </a:solidFill>
              </a:rPr>
              <a:t> </a:t>
            </a:r>
          </a:p>
        </p:txBody>
      </p:sp>
      <p:sp>
        <p:nvSpPr>
          <p:cNvPr id="27" name="Прямоугольник 26"/>
          <p:cNvSpPr/>
          <p:nvPr/>
        </p:nvSpPr>
        <p:spPr>
          <a:xfrm>
            <a:off x="2357422" y="5715016"/>
            <a:ext cx="5715040" cy="307777"/>
          </a:xfrm>
          <a:prstGeom prst="rect">
            <a:avLst/>
          </a:prstGeom>
        </p:spPr>
        <p:txBody>
          <a:bodyPr wrap="square">
            <a:spAutoFit/>
          </a:bodyPr>
          <a:lstStyle/>
          <a:p>
            <a:pPr algn="ctr">
              <a:buNone/>
            </a:pPr>
            <a:endParaRPr lang="uk-UA" sz="1400" b="1" dirty="0">
              <a:solidFill>
                <a:schemeClr val="tx2">
                  <a:lumMod val="75000"/>
                </a:schemeClr>
              </a:solidFill>
            </a:endParaRPr>
          </a:p>
        </p:txBody>
      </p:sp>
      <p:sp>
        <p:nvSpPr>
          <p:cNvPr id="31" name="Прямоугольник 30"/>
          <p:cNvSpPr/>
          <p:nvPr/>
        </p:nvSpPr>
        <p:spPr>
          <a:xfrm>
            <a:off x="3214678" y="714356"/>
            <a:ext cx="3143256" cy="307777"/>
          </a:xfrm>
          <a:prstGeom prst="rect">
            <a:avLst/>
          </a:prstGeom>
        </p:spPr>
        <p:txBody>
          <a:bodyPr wrap="square">
            <a:spAutoFit/>
          </a:bodyPr>
          <a:lstStyle/>
          <a:p>
            <a:pPr algn="ctr">
              <a:buNone/>
            </a:pPr>
            <a:endParaRPr lang="uk-UA" sz="1400" b="1" dirty="0">
              <a:solidFill>
                <a:schemeClr val="bg1"/>
              </a:solidFill>
            </a:endParaRPr>
          </a:p>
        </p:txBody>
      </p:sp>
      <p:sp>
        <p:nvSpPr>
          <p:cNvPr id="10" name="Заголовок 9">
            <a:extLst>
              <a:ext uri="{FF2B5EF4-FFF2-40B4-BE49-F238E27FC236}">
                <a16:creationId xmlns:a16="http://schemas.microsoft.com/office/drawing/2014/main" id="{F5BD0929-998A-4FD5-8020-464A57CC4779}"/>
              </a:ext>
            </a:extLst>
          </p:cNvPr>
          <p:cNvSpPr>
            <a:spLocks noGrp="1"/>
          </p:cNvSpPr>
          <p:nvPr>
            <p:ph type="title"/>
          </p:nvPr>
        </p:nvSpPr>
        <p:spPr>
          <a:xfrm>
            <a:off x="4572000" y="160338"/>
            <a:ext cx="3870762" cy="399311"/>
          </a:xfrm>
        </p:spPr>
        <p:txBody>
          <a:bodyPr>
            <a:noAutofit/>
          </a:bodyPr>
          <a:lstStyle/>
          <a:p>
            <a:r>
              <a:rPr lang="uk-UA" sz="28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Січинецький</a:t>
            </a:r>
            <a:r>
              <a:rPr lang="uk-UA" sz="2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млин</a:t>
            </a:r>
            <a:endParaRPr lang="ru-RU" sz="2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Объект 10">
            <a:extLst>
              <a:ext uri="{FF2B5EF4-FFF2-40B4-BE49-F238E27FC236}">
                <a16:creationId xmlns:a16="http://schemas.microsoft.com/office/drawing/2014/main" id="{CB94E27F-13ED-4C0C-BCF2-5A2E07681633}"/>
              </a:ext>
            </a:extLst>
          </p:cNvPr>
          <p:cNvSpPr>
            <a:spLocks noGrp="1"/>
          </p:cNvSpPr>
          <p:nvPr>
            <p:ph idx="1"/>
          </p:nvPr>
        </p:nvSpPr>
        <p:spPr>
          <a:xfrm>
            <a:off x="3269150" y="337578"/>
            <a:ext cx="5874849" cy="3035468"/>
          </a:xfrm>
        </p:spPr>
        <p:txBody>
          <a:bodyPr>
            <a:normAutofit/>
          </a:bodyPr>
          <a:lstStyle/>
          <a:p>
            <a:pPr marL="0" indent="0">
              <a:buNone/>
            </a:pPr>
            <a:endParaRPr lang="ru-RU" sz="1800" b="1" dirty="0">
              <a:latin typeface="Times New Roman" pitchFamily="18" charset="0"/>
              <a:cs typeface="Times New Roman" pitchFamily="18" charset="0"/>
            </a:endParaRPr>
          </a:p>
          <a:p>
            <a:pPr marL="0" indent="0">
              <a:buNone/>
            </a:pPr>
            <a:r>
              <a:rPr lang="ru-RU" sz="1800" b="1" dirty="0">
                <a:latin typeface="Times New Roman" pitchFamily="18" charset="0"/>
                <a:cs typeface="Times New Roman" pitchFamily="18" charset="0"/>
              </a:rPr>
              <a:t>У </a:t>
            </a:r>
            <a:r>
              <a:rPr lang="ru-RU" sz="1800" b="1" dirty="0" err="1">
                <a:latin typeface="Times New Roman" pitchFamily="18" charset="0"/>
                <a:cs typeface="Times New Roman" pitchFamily="18" charset="0"/>
              </a:rPr>
              <a:t>наші</a:t>
            </a:r>
            <a:r>
              <a:rPr lang="ru-RU" sz="1800" b="1" dirty="0">
                <a:latin typeface="Times New Roman" pitchFamily="18" charset="0"/>
                <a:cs typeface="Times New Roman" pitchFamily="18" charset="0"/>
              </a:rPr>
              <a:t>  </a:t>
            </a:r>
            <a:r>
              <a:rPr lang="ru-RU" sz="1800" b="1" dirty="0" err="1">
                <a:latin typeface="Times New Roman" pitchFamily="18" charset="0"/>
                <a:cs typeface="Times New Roman" pitchFamily="18" charset="0"/>
              </a:rPr>
              <a:t>дні</a:t>
            </a:r>
            <a:r>
              <a:rPr lang="ru-RU" sz="1800" b="1" dirty="0">
                <a:latin typeface="Times New Roman" pitchFamily="18" charset="0"/>
                <a:cs typeface="Times New Roman" pitchFamily="18" charset="0"/>
              </a:rPr>
              <a:t> з </a:t>
            </a:r>
            <a:r>
              <a:rPr lang="ru-RU" sz="1800" b="1" dirty="0" err="1">
                <a:latin typeface="Times New Roman" pitchFamily="18" charset="0"/>
                <a:cs typeface="Times New Roman" pitchFamily="18" charset="0"/>
              </a:rPr>
              <a:t>давніх</a:t>
            </a:r>
            <a:r>
              <a:rPr lang="ru-RU" sz="1800" b="1" dirty="0">
                <a:latin typeface="Times New Roman" pitchFamily="18" charset="0"/>
                <a:cs typeface="Times New Roman" pitchFamily="18" charset="0"/>
              </a:rPr>
              <a:t> </a:t>
            </a:r>
            <a:r>
              <a:rPr lang="ru-RU" sz="1800" b="1" dirty="0" err="1">
                <a:latin typeface="Times New Roman" pitchFamily="18" charset="0"/>
                <a:cs typeface="Times New Roman" pitchFamily="18" charset="0"/>
              </a:rPr>
              <a:t>чотирьох</a:t>
            </a:r>
            <a:r>
              <a:rPr lang="ru-RU" sz="1800" b="1" dirty="0">
                <a:latin typeface="Times New Roman" pitchFamily="18" charset="0"/>
                <a:cs typeface="Times New Roman" pitchFamily="18" charset="0"/>
              </a:rPr>
              <a:t> </a:t>
            </a:r>
            <a:r>
              <a:rPr lang="ru-RU" sz="1800" b="1" dirty="0" err="1">
                <a:latin typeface="Times New Roman" pitchFamily="18" charset="0"/>
                <a:cs typeface="Times New Roman" pitchFamily="18" charset="0"/>
              </a:rPr>
              <a:t>млинів</a:t>
            </a:r>
            <a:r>
              <a:rPr lang="ru-RU" sz="1800" b="1" dirty="0">
                <a:latin typeface="Times New Roman" pitchFamily="18" charset="0"/>
                <a:cs typeface="Times New Roman" pitchFamily="18" charset="0"/>
              </a:rPr>
              <a:t> с. </a:t>
            </a:r>
            <a:r>
              <a:rPr lang="ru-RU" sz="1800" b="1" dirty="0" err="1">
                <a:latin typeface="Times New Roman" pitchFamily="18" charset="0"/>
                <a:cs typeface="Times New Roman" pitchFamily="18" charset="0"/>
              </a:rPr>
              <a:t>Січинці</a:t>
            </a:r>
            <a:r>
              <a:rPr lang="ru-RU" sz="1800" b="1" dirty="0">
                <a:latin typeface="Times New Roman" pitchFamily="18" charset="0"/>
                <a:cs typeface="Times New Roman" pitchFamily="18" charset="0"/>
              </a:rPr>
              <a:t> </a:t>
            </a:r>
            <a:r>
              <a:rPr lang="ru-RU" sz="1800" b="1" dirty="0" err="1">
                <a:latin typeface="Times New Roman" pitchFamily="18" charset="0"/>
                <a:cs typeface="Times New Roman" pitchFamily="18" charset="0"/>
              </a:rPr>
              <a:t>залишився</a:t>
            </a:r>
            <a:r>
              <a:rPr lang="ru-RU" sz="1800" b="1" dirty="0">
                <a:latin typeface="Times New Roman" pitchFamily="18" charset="0"/>
                <a:cs typeface="Times New Roman" pitchFamily="18" charset="0"/>
              </a:rPr>
              <a:t> </a:t>
            </a:r>
            <a:r>
              <a:rPr lang="ru-RU" sz="1800" b="1" dirty="0" err="1">
                <a:latin typeface="Times New Roman" pitchFamily="18" charset="0"/>
                <a:cs typeface="Times New Roman" pitchFamily="18" charset="0"/>
              </a:rPr>
              <a:t>лише</a:t>
            </a:r>
            <a:r>
              <a:rPr lang="ru-RU" sz="1800" b="1" dirty="0">
                <a:latin typeface="Times New Roman" pitchFamily="18" charset="0"/>
                <a:cs typeface="Times New Roman" pitchFamily="18" charset="0"/>
              </a:rPr>
              <a:t> один </a:t>
            </a:r>
            <a:r>
              <a:rPr lang="ru-RU" sz="1800" b="1" dirty="0" err="1">
                <a:latin typeface="Times New Roman" pitchFamily="18" charset="0"/>
                <a:cs typeface="Times New Roman" pitchFamily="18" charset="0"/>
              </a:rPr>
              <a:t>водяний</a:t>
            </a:r>
            <a:r>
              <a:rPr lang="ru-RU" sz="1800" b="1" dirty="0">
                <a:latin typeface="Times New Roman" pitchFamily="18" charset="0"/>
                <a:cs typeface="Times New Roman" pitchFamily="18" charset="0"/>
              </a:rPr>
              <a:t> </a:t>
            </a:r>
            <a:r>
              <a:rPr lang="ru-RU" sz="1800" b="1" dirty="0" err="1">
                <a:latin typeface="Times New Roman" pitchFamily="18" charset="0"/>
                <a:cs typeface="Times New Roman" pitchFamily="18" charset="0"/>
              </a:rPr>
              <a:t>млин</a:t>
            </a:r>
            <a:r>
              <a:rPr lang="ru-RU" sz="1800" b="1" dirty="0">
                <a:latin typeface="Times New Roman" pitchFamily="18" charset="0"/>
                <a:cs typeface="Times New Roman" pitchFamily="18" charset="0"/>
              </a:rPr>
              <a:t>, </a:t>
            </a:r>
            <a:r>
              <a:rPr lang="ru-RU" sz="1800" b="1" dirty="0" err="1">
                <a:latin typeface="Times New Roman" pitchFamily="18" charset="0"/>
                <a:cs typeface="Times New Roman" pitchFamily="18" charset="0"/>
              </a:rPr>
              <a:t>зведений</a:t>
            </a:r>
            <a:r>
              <a:rPr lang="ru-RU" sz="1800" b="1" dirty="0">
                <a:latin typeface="Times New Roman" pitchFamily="18" charset="0"/>
                <a:cs typeface="Times New Roman" pitchFamily="18" charset="0"/>
              </a:rPr>
              <a:t> у </a:t>
            </a:r>
            <a:r>
              <a:rPr lang="ru-RU" sz="1800" b="1" dirty="0" err="1">
                <a:latin typeface="Times New Roman" pitchFamily="18" charset="0"/>
                <a:cs typeface="Times New Roman" pitchFamily="18" charset="0"/>
              </a:rPr>
              <a:t>другій</a:t>
            </a:r>
            <a:r>
              <a:rPr lang="ru-RU" sz="1800" b="1" dirty="0">
                <a:latin typeface="Times New Roman" pitchFamily="18" charset="0"/>
                <a:cs typeface="Times New Roman" pitchFamily="18" charset="0"/>
              </a:rPr>
              <a:t> </a:t>
            </a:r>
            <a:r>
              <a:rPr lang="ru-RU" sz="1800" b="1" dirty="0" err="1">
                <a:latin typeface="Times New Roman" pitchFamily="18" charset="0"/>
                <a:cs typeface="Times New Roman" pitchFamily="18" charset="0"/>
              </a:rPr>
              <a:t>половині</a:t>
            </a:r>
            <a:r>
              <a:rPr lang="ru-RU" sz="1800" b="1" dirty="0">
                <a:latin typeface="Times New Roman" pitchFamily="18" charset="0"/>
                <a:cs typeface="Times New Roman" pitchFamily="18" charset="0"/>
              </a:rPr>
              <a:t> </a:t>
            </a:r>
            <a:r>
              <a:rPr lang="en-US" sz="1800" b="1" dirty="0">
                <a:latin typeface="Times New Roman" pitchFamily="18" charset="0"/>
                <a:cs typeface="Times New Roman" pitchFamily="18" charset="0"/>
              </a:rPr>
              <a:t>XVIII </a:t>
            </a:r>
            <a:r>
              <a:rPr lang="ru-RU" sz="1800" b="1" dirty="0" err="1">
                <a:latin typeface="Times New Roman" pitchFamily="18" charset="0"/>
                <a:cs typeface="Times New Roman" pitchFamily="18" charset="0"/>
              </a:rPr>
              <a:t>сторіччя</a:t>
            </a:r>
            <a:r>
              <a:rPr lang="ru-RU" sz="1800" b="1" dirty="0">
                <a:latin typeface="Times New Roman" pitchFamily="18" charset="0"/>
                <a:cs typeface="Times New Roman" pitchFamily="18" charset="0"/>
              </a:rPr>
              <a:t> </a:t>
            </a:r>
            <a:r>
              <a:rPr lang="ru-RU" sz="1800" b="1" dirty="0" err="1">
                <a:latin typeface="Times New Roman" pitchFamily="18" charset="0"/>
                <a:cs typeface="Times New Roman" pitchFamily="18" charset="0"/>
              </a:rPr>
              <a:t>зусиллями</a:t>
            </a:r>
            <a:r>
              <a:rPr lang="ru-RU" sz="1800" b="1" dirty="0">
                <a:latin typeface="Times New Roman" pitchFamily="18" charset="0"/>
                <a:cs typeface="Times New Roman" pitchFamily="18" charset="0"/>
              </a:rPr>
              <a:t> </a:t>
            </a:r>
            <a:r>
              <a:rPr lang="ru-RU" sz="1800" b="1" dirty="0" err="1">
                <a:latin typeface="Times New Roman" pitchFamily="18" charset="0"/>
                <a:cs typeface="Times New Roman" pitchFamily="18" charset="0"/>
              </a:rPr>
              <a:t>німецьких</a:t>
            </a:r>
            <a:r>
              <a:rPr lang="ru-RU" sz="1800" b="1" dirty="0">
                <a:latin typeface="Times New Roman" pitchFamily="18" charset="0"/>
                <a:cs typeface="Times New Roman" pitchFamily="18" charset="0"/>
              </a:rPr>
              <a:t> </a:t>
            </a:r>
            <a:r>
              <a:rPr lang="ru-RU" sz="1800" b="1" dirty="0" err="1">
                <a:latin typeface="Times New Roman" pitchFamily="18" charset="0"/>
                <a:cs typeface="Times New Roman" pitchFamily="18" charset="0"/>
              </a:rPr>
              <a:t>колоністів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запрошеними</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власниками</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Дунаєвецького</a:t>
            </a:r>
            <a:r>
              <a:rPr lang="ru-RU" b="1" dirty="0">
                <a:latin typeface="Times New Roman" pitchFamily="18" charset="0"/>
                <a:cs typeface="Times New Roman" pitchFamily="18" charset="0"/>
              </a:rPr>
              <a:t> ключа  </a:t>
            </a:r>
            <a:r>
              <a:rPr lang="ru-RU" b="1" dirty="0" err="1">
                <a:latin typeface="Times New Roman" pitchFamily="18" charset="0"/>
                <a:cs typeface="Times New Roman" pitchFamily="18" charset="0"/>
              </a:rPr>
              <a:t>Красинськими</a:t>
            </a:r>
            <a:endParaRPr lang="ru-RU" sz="1800" b="1" i="1" dirty="0">
              <a:solidFill>
                <a:srgbClr val="FFFF00"/>
              </a:solidFill>
              <a:latin typeface="Times New Roman" pitchFamily="18" charset="0"/>
              <a:cs typeface="Times New Roman" pitchFamily="18" charset="0"/>
            </a:endParaRPr>
          </a:p>
        </p:txBody>
      </p:sp>
      <p:pic>
        <p:nvPicPr>
          <p:cNvPr id="28674" name="Picture 2" descr="Січинецький водяний млин, Січинці — фото, опис, адреса"/>
          <p:cNvPicPr>
            <a:picLocks noChangeAspect="1" noChangeArrowheads="1"/>
          </p:cNvPicPr>
          <p:nvPr/>
        </p:nvPicPr>
        <p:blipFill>
          <a:blip r:embed="rId2"/>
          <a:srcRect/>
          <a:stretch>
            <a:fillRect/>
          </a:stretch>
        </p:blipFill>
        <p:spPr bwMode="auto">
          <a:xfrm>
            <a:off x="3269151" y="2943880"/>
            <a:ext cx="5874849" cy="3914120"/>
          </a:xfrm>
          <a:prstGeom prst="rect">
            <a:avLst/>
          </a:prstGeom>
          <a:ln>
            <a:noFill/>
          </a:ln>
          <a:effectLst>
            <a:softEdge rad="112500"/>
          </a:effectLst>
        </p:spPr>
      </p:pic>
      <p:sp>
        <p:nvSpPr>
          <p:cNvPr id="28676" name="AutoShape 4" descr="СІЧИНЕЦЬКИЙ ВОДЯНИЙ МЛИН 💧 🏛... - Дунаєвеччина туристична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 name="Прямоугольник 1">
            <a:extLst>
              <a:ext uri="{FF2B5EF4-FFF2-40B4-BE49-F238E27FC236}">
                <a16:creationId xmlns:a16="http://schemas.microsoft.com/office/drawing/2014/main" id="{DE5BA092-182B-4857-AA40-862E183F0D53}"/>
              </a:ext>
            </a:extLst>
          </p:cNvPr>
          <p:cNvSpPr/>
          <p:nvPr/>
        </p:nvSpPr>
        <p:spPr>
          <a:xfrm>
            <a:off x="755576" y="1855312"/>
            <a:ext cx="6264696" cy="1477328"/>
          </a:xfrm>
          <a:prstGeom prst="rect">
            <a:avLst/>
          </a:prstGeom>
        </p:spPr>
        <p:txBody>
          <a:bodyPr wrap="square">
            <a:spAutoFit/>
          </a:bodyPr>
          <a:lstStyle/>
          <a:p>
            <a:r>
              <a:rPr lang="ru-RU" dirty="0"/>
              <a:t> </a:t>
            </a:r>
          </a:p>
          <a:p>
            <a:r>
              <a:rPr lang="ru-RU" dirty="0" err="1">
                <a:latin typeface="Times New Roman" panose="02020603050405020304" pitchFamily="18" charset="0"/>
                <a:cs typeface="Times New Roman" panose="02020603050405020304" pitchFamily="18" charset="0"/>
              </a:rPr>
              <a:t>Володіючи</a:t>
            </a:r>
            <a:r>
              <a:rPr lang="ru-RU" dirty="0">
                <a:latin typeface="Times New Roman" panose="02020603050405020304" pitchFamily="18" charset="0"/>
                <a:cs typeface="Times New Roman" panose="02020603050405020304" pitchFamily="18" charset="0"/>
              </a:rPr>
              <a:t>  селом  </a:t>
            </a:r>
            <a:r>
              <a:rPr lang="ru-RU" dirty="0" err="1">
                <a:latin typeface="Times New Roman" panose="02020603050405020304" pitchFamily="18" charset="0"/>
                <a:cs typeface="Times New Roman" panose="02020603050405020304" pitchFamily="18" charset="0"/>
              </a:rPr>
              <a:t>Січинці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шляхтичі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Красинські</a:t>
            </a:r>
            <a:r>
              <a:rPr lang="ru-RU" dirty="0">
                <a:latin typeface="Times New Roman" panose="02020603050405020304" pitchFamily="18" charset="0"/>
                <a:cs typeface="Times New Roman" panose="02020603050405020304" pitchFamily="18" charset="0"/>
              </a:rPr>
              <a:t> активно </a:t>
            </a:r>
            <a:r>
              <a:rPr lang="ru-RU" dirty="0" err="1">
                <a:latin typeface="Times New Roman" panose="02020603050405020304" pitchFamily="18" charset="0"/>
                <a:cs typeface="Times New Roman" panose="02020603050405020304" pitchFamily="18" charset="0"/>
              </a:rPr>
              <a:t>запрошують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іноземних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колоністів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переважно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німців</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розбудови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місцевого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господарства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Саме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тоді</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селі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будується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кам’яний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млин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поряд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вулиці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Річкової</a:t>
            </a:r>
            <a:r>
              <a:rPr lang="ru-RU"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B73E21DC-AFAF-CEAA-C81C-9E9D67F135FF}"/>
              </a:ext>
            </a:extLst>
          </p:cNvPr>
          <p:cNvSpPr txBox="1"/>
          <p:nvPr/>
        </p:nvSpPr>
        <p:spPr>
          <a:xfrm>
            <a:off x="195356" y="3827125"/>
            <a:ext cx="3264297" cy="2308324"/>
          </a:xfrm>
          <a:prstGeom prst="rect">
            <a:avLst/>
          </a:prstGeom>
          <a:noFill/>
        </p:spPr>
        <p:txBody>
          <a:bodyPr wrap="square">
            <a:spAutoFit/>
          </a:bodyPr>
          <a:lstStyle/>
          <a:p>
            <a:r>
              <a:rPr lang="ru-RU" b="1" dirty="0" err="1"/>
              <a:t>Останніми</a:t>
            </a:r>
            <a:r>
              <a:rPr lang="ru-RU" b="1" dirty="0"/>
              <a:t> </a:t>
            </a:r>
            <a:r>
              <a:rPr lang="ru-RU" b="1" dirty="0" err="1"/>
              <a:t>власниками</a:t>
            </a:r>
            <a:r>
              <a:rPr lang="ru-RU" b="1" dirty="0"/>
              <a:t> </a:t>
            </a:r>
            <a:r>
              <a:rPr lang="ru-RU" b="1" dirty="0" err="1"/>
              <a:t>млина</a:t>
            </a:r>
            <a:r>
              <a:rPr lang="ru-RU" b="1" dirty="0"/>
              <a:t>, до початку і </a:t>
            </a:r>
            <a:r>
              <a:rPr lang="ru-RU" b="1" dirty="0" err="1"/>
              <a:t>під</a:t>
            </a:r>
            <a:r>
              <a:rPr lang="ru-RU" b="1" dirty="0"/>
              <a:t> час </a:t>
            </a:r>
            <a:r>
              <a:rPr lang="ru-RU" b="1" dirty="0" err="1"/>
              <a:t>Другої</a:t>
            </a:r>
            <a:r>
              <a:rPr lang="ru-RU" b="1" dirty="0"/>
              <a:t> </a:t>
            </a:r>
            <a:r>
              <a:rPr lang="ru-RU" b="1" dirty="0" err="1"/>
              <a:t>світової</a:t>
            </a:r>
            <a:r>
              <a:rPr lang="ru-RU" b="1" dirty="0"/>
              <a:t> </a:t>
            </a:r>
            <a:r>
              <a:rPr lang="ru-RU" b="1" dirty="0" err="1"/>
              <a:t>війни</a:t>
            </a:r>
            <a:r>
              <a:rPr lang="ru-RU" b="1" dirty="0"/>
              <a:t> </a:t>
            </a:r>
            <a:r>
              <a:rPr lang="ru-RU" b="1" dirty="0" err="1"/>
              <a:t>була</a:t>
            </a:r>
            <a:r>
              <a:rPr lang="ru-RU" b="1" dirty="0"/>
              <a:t> </a:t>
            </a:r>
            <a:r>
              <a:rPr lang="ru-RU" b="1" dirty="0" err="1"/>
              <a:t>німецька</a:t>
            </a:r>
            <a:r>
              <a:rPr lang="ru-RU" b="1" dirty="0"/>
              <a:t> родина </a:t>
            </a:r>
            <a:r>
              <a:rPr lang="ru-RU" b="1" dirty="0" err="1"/>
              <a:t>Цінглерів</a:t>
            </a:r>
            <a:r>
              <a:rPr lang="ru-RU" b="1" dirty="0"/>
              <a:t>. </a:t>
            </a:r>
            <a:r>
              <a:rPr lang="ru-RU" b="1" dirty="0" err="1"/>
              <a:t>Цінглер</a:t>
            </a:r>
            <a:r>
              <a:rPr lang="ru-RU" b="1" dirty="0"/>
              <a:t> </a:t>
            </a:r>
            <a:r>
              <a:rPr lang="ru-RU" b="1" dirty="0" err="1"/>
              <a:t>називав</a:t>
            </a:r>
            <a:r>
              <a:rPr lang="ru-RU" b="1" dirty="0"/>
              <a:t> себе «</a:t>
            </a:r>
            <a:r>
              <a:rPr lang="ru-RU" b="1" dirty="0" err="1"/>
              <a:t>українським</a:t>
            </a:r>
            <a:r>
              <a:rPr lang="ru-RU" b="1" dirty="0"/>
              <a:t> </a:t>
            </a:r>
            <a:r>
              <a:rPr lang="ru-RU" b="1" dirty="0" err="1"/>
              <a:t>німцем</a:t>
            </a:r>
            <a:r>
              <a:rPr lang="ru-RU" b="1" dirty="0"/>
              <a:t>».</a:t>
            </a:r>
            <a:br>
              <a:rPr lang="ru-RU" b="1" dirty="0"/>
            </a:br>
            <a:endParaRPr lang="ru-RU" b="1" dirty="0"/>
          </a:p>
        </p:txBody>
      </p:sp>
    </p:spTree>
    <p:extLst>
      <p:ext uri="{BB962C8B-B14F-4D97-AF65-F5344CB8AC3E}">
        <p14:creationId xmlns:p14="http://schemas.microsoft.com/office/powerpoint/2010/main" val="2475485167"/>
      </p:ext>
    </p:extLst>
  </p:cSld>
  <p:clrMapOvr>
    <a:masterClrMapping/>
  </p:clrMapOvr>
  <p:transition advClick="0" advTm="20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FA90EB-569B-4485-B3F5-2CA560E161B1}"/>
              </a:ext>
            </a:extLst>
          </p:cNvPr>
          <p:cNvSpPr>
            <a:spLocks noGrp="1"/>
          </p:cNvSpPr>
          <p:nvPr>
            <p:ph type="title"/>
          </p:nvPr>
        </p:nvSpPr>
        <p:spPr>
          <a:xfrm>
            <a:off x="1945201" y="624110"/>
            <a:ext cx="6589199" cy="1280890"/>
          </a:xfrm>
        </p:spPr>
        <p:txBody>
          <a:bodyPr>
            <a:noAutofit/>
          </a:bodyPr>
          <a:lstStyle/>
          <a:p>
            <a:pPr algn="ct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Нічийність</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вцілілих</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млинів</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після</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розвалу</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колгоспів</a:t>
            </a:r>
            <a:r>
              <a:rPr lang="ru-RU" sz="1600" dirty="0">
                <a:latin typeface="Times New Roman" panose="02020603050405020304" pitchFamily="18" charset="0"/>
                <a:cs typeface="Times New Roman" panose="02020603050405020304" pitchFamily="18" charset="0"/>
              </a:rPr>
              <a:t> та </a:t>
            </a:r>
            <a:r>
              <a:rPr lang="ru-RU" sz="1600" dirty="0" err="1">
                <a:latin typeface="Times New Roman" panose="02020603050405020304" pitchFamily="18" charset="0"/>
                <a:cs typeface="Times New Roman" panose="02020603050405020304" pitchFamily="18" charset="0"/>
              </a:rPr>
              <a:t>їхнє</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варварське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розграбування</a:t>
            </a:r>
            <a:r>
              <a:rPr lang="ru-RU" sz="1600" dirty="0">
                <a:latin typeface="Times New Roman" panose="02020603050405020304" pitchFamily="18" charset="0"/>
                <a:cs typeface="Times New Roman" panose="02020603050405020304" pitchFamily="18" charset="0"/>
              </a:rPr>
              <a:t> у 1990-х </a:t>
            </a:r>
            <a:r>
              <a:rPr lang="ru-RU" sz="1600" dirty="0" err="1">
                <a:latin typeface="Times New Roman" panose="02020603050405020304" pitchFamily="18" charset="0"/>
                <a:cs typeface="Times New Roman" panose="02020603050405020304" pitchFamily="18" charset="0"/>
              </a:rPr>
              <a:t>призвели</a:t>
            </a:r>
            <a:r>
              <a:rPr lang="ru-RU" sz="1600" dirty="0">
                <a:latin typeface="Times New Roman" panose="02020603050405020304" pitchFamily="18" charset="0"/>
                <a:cs typeface="Times New Roman" panose="02020603050405020304" pitchFamily="18" charset="0"/>
              </a:rPr>
              <a:t> до того, </a:t>
            </a:r>
            <a:r>
              <a:rPr lang="ru-RU" sz="1600" dirty="0" err="1">
                <a:latin typeface="Times New Roman" panose="02020603050405020304" pitchFamily="18" charset="0"/>
                <a:cs typeface="Times New Roman" panose="02020603050405020304" pitchFamily="18" charset="0"/>
              </a:rPr>
              <a:t>що</a:t>
            </a:r>
            <a:r>
              <a:rPr lang="ru-RU" sz="1600" dirty="0">
                <a:latin typeface="Times New Roman" panose="02020603050405020304" pitchFamily="18" charset="0"/>
                <a:cs typeface="Times New Roman" panose="02020603050405020304" pitchFamily="18" charset="0"/>
              </a:rPr>
              <a:t> уже </a:t>
            </a:r>
            <a:r>
              <a:rPr lang="ru-RU" sz="1600" dirty="0" err="1">
                <a:latin typeface="Times New Roman" panose="02020603050405020304" pitchFamily="18" charset="0"/>
                <a:cs typeface="Times New Roman" panose="02020603050405020304" pitchFamily="18" charset="0"/>
              </a:rPr>
              <a:t>несправний</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млин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був</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викуплений</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жителькою</a:t>
            </a:r>
            <a:r>
              <a:rPr lang="ru-RU" sz="1600" dirty="0">
                <a:latin typeface="Times New Roman" panose="02020603050405020304" pitchFamily="18" charset="0"/>
                <a:cs typeface="Times New Roman" panose="02020603050405020304" pitchFamily="18" charset="0"/>
              </a:rPr>
              <a:t> села </a:t>
            </a:r>
            <a:r>
              <a:rPr lang="ru-RU" sz="1600" dirty="0" err="1">
                <a:latin typeface="Times New Roman" panose="02020603050405020304" pitchFamily="18" charset="0"/>
                <a:cs typeface="Times New Roman" panose="02020603050405020304" pitchFamily="18" charset="0"/>
              </a:rPr>
              <a:t>Радіоновою</a:t>
            </a:r>
            <a:r>
              <a:rPr lang="ru-RU" sz="1600" dirty="0">
                <a:latin typeface="Times New Roman" panose="02020603050405020304" pitchFamily="18" charset="0"/>
                <a:cs typeface="Times New Roman" panose="02020603050405020304" pitchFamily="18" charset="0"/>
              </a:rPr>
              <a:t> Людмилою та </a:t>
            </a:r>
            <a:r>
              <a:rPr lang="ru-RU" sz="1600" dirty="0" err="1">
                <a:latin typeface="Times New Roman" panose="02020603050405020304" pitchFamily="18" charset="0"/>
                <a:cs typeface="Times New Roman" panose="02020603050405020304" pitchFamily="18" charset="0"/>
              </a:rPr>
              <a:t>її</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чоловіком</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Радіоновим</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Володимиром</a:t>
            </a:r>
            <a:r>
              <a:rPr lang="ru-RU" sz="1600" dirty="0">
                <a:latin typeface="Times New Roman" panose="02020603050405020304" pitchFamily="18" charset="0"/>
                <a:cs typeface="Times New Roman" panose="02020603050405020304" pitchFamily="18" charset="0"/>
              </a:rPr>
              <a:t> за 60 </a:t>
            </a:r>
            <a:r>
              <a:rPr lang="ru-RU" sz="1600" dirty="0" err="1">
                <a:latin typeface="Times New Roman" panose="02020603050405020304" pitchFamily="18" charset="0"/>
                <a:cs typeface="Times New Roman" panose="02020603050405020304" pitchFamily="18" charset="0"/>
              </a:rPr>
              <a:t>тисяч</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купонів</a:t>
            </a:r>
            <a:r>
              <a:rPr lang="ru-RU" sz="1600" dirty="0">
                <a:latin typeface="Times New Roman" panose="02020603050405020304" pitchFamily="18" charset="0"/>
                <a:cs typeface="Times New Roman" panose="02020603050405020304" pitchFamily="18" charset="0"/>
              </a:rPr>
              <a:t>. </a:t>
            </a:r>
          </a:p>
        </p:txBody>
      </p:sp>
      <p:pic>
        <p:nvPicPr>
          <p:cNvPr id="6" name="Рисунок 5">
            <a:extLst>
              <a:ext uri="{FF2B5EF4-FFF2-40B4-BE49-F238E27FC236}">
                <a16:creationId xmlns:a16="http://schemas.microsoft.com/office/drawing/2014/main" id="{6F8871C8-B7F0-44BC-A89E-88F7C0CFBA30}"/>
              </a:ext>
            </a:extLst>
          </p:cNvPr>
          <p:cNvPicPr>
            <a:picLocks noChangeAspect="1"/>
          </p:cNvPicPr>
          <p:nvPr/>
        </p:nvPicPr>
        <p:blipFill>
          <a:blip r:embed="rId2"/>
          <a:stretch>
            <a:fillRect/>
          </a:stretch>
        </p:blipFill>
        <p:spPr>
          <a:xfrm>
            <a:off x="2429529" y="1561455"/>
            <a:ext cx="2880320" cy="3831911"/>
          </a:xfrm>
          <a:prstGeom prst="rect">
            <a:avLst/>
          </a:prstGeom>
          <a:ln>
            <a:noFill/>
          </a:ln>
          <a:effectLst>
            <a:softEdge rad="112500"/>
          </a:effectLst>
        </p:spPr>
      </p:pic>
      <p:pic>
        <p:nvPicPr>
          <p:cNvPr id="8" name="Объект 7">
            <a:extLst>
              <a:ext uri="{FF2B5EF4-FFF2-40B4-BE49-F238E27FC236}">
                <a16:creationId xmlns:a16="http://schemas.microsoft.com/office/drawing/2014/main" id="{5582B5F4-C907-477A-BAD4-3684D1CA95E9}"/>
              </a:ext>
            </a:extLst>
          </p:cNvPr>
          <p:cNvPicPr>
            <a:picLocks noGrp="1" noChangeAspect="1"/>
          </p:cNvPicPr>
          <p:nvPr>
            <p:ph idx="1"/>
          </p:nvPr>
        </p:nvPicPr>
        <p:blipFill>
          <a:blip r:embed="rId3"/>
          <a:stretch>
            <a:fillRect/>
          </a:stretch>
        </p:blipFill>
        <p:spPr>
          <a:xfrm>
            <a:off x="5138890" y="2262923"/>
            <a:ext cx="3566469" cy="2676376"/>
          </a:xfrm>
          <a:prstGeom prst="rect">
            <a:avLst/>
          </a:prstGeom>
        </p:spPr>
      </p:pic>
      <p:pic>
        <p:nvPicPr>
          <p:cNvPr id="7" name="Рисунок 6">
            <a:extLst>
              <a:ext uri="{FF2B5EF4-FFF2-40B4-BE49-F238E27FC236}">
                <a16:creationId xmlns:a16="http://schemas.microsoft.com/office/drawing/2014/main" id="{43B76363-B564-467F-A270-A5690855E7C5}"/>
              </a:ext>
            </a:extLst>
          </p:cNvPr>
          <p:cNvPicPr>
            <a:picLocks noChangeAspect="1"/>
          </p:cNvPicPr>
          <p:nvPr/>
        </p:nvPicPr>
        <p:blipFill>
          <a:blip r:embed="rId4"/>
          <a:stretch>
            <a:fillRect/>
          </a:stretch>
        </p:blipFill>
        <p:spPr>
          <a:xfrm>
            <a:off x="0" y="4055178"/>
            <a:ext cx="3560373" cy="2676376"/>
          </a:xfrm>
          <a:prstGeom prst="rect">
            <a:avLst/>
          </a:prstGeom>
        </p:spPr>
      </p:pic>
      <p:sp>
        <p:nvSpPr>
          <p:cNvPr id="9" name="Прямоугольник 8">
            <a:extLst>
              <a:ext uri="{FF2B5EF4-FFF2-40B4-BE49-F238E27FC236}">
                <a16:creationId xmlns:a16="http://schemas.microsoft.com/office/drawing/2014/main" id="{C9607687-9F98-4150-B9BB-2485581B544F}"/>
              </a:ext>
            </a:extLst>
          </p:cNvPr>
          <p:cNvSpPr/>
          <p:nvPr/>
        </p:nvSpPr>
        <p:spPr>
          <a:xfrm>
            <a:off x="5138890" y="4939299"/>
            <a:ext cx="3897606" cy="1569660"/>
          </a:xfrm>
          <a:prstGeom prst="rect">
            <a:avLst/>
          </a:prstGeom>
        </p:spPr>
        <p:txBody>
          <a:bodyPr wrap="square">
            <a:spAutoFit/>
          </a:bodyPr>
          <a:lstStyle/>
          <a:p>
            <a:r>
              <a:rPr lang="ru-RU" sz="1600" dirty="0">
                <a:latin typeface="Times New Roman" panose="02020603050405020304" pitchFamily="18" charset="0"/>
                <a:cs typeface="Times New Roman" panose="02020603050405020304" pitchFamily="18" charset="0"/>
              </a:rPr>
              <a:t>А у 1996 </a:t>
            </a:r>
            <a:r>
              <a:rPr lang="ru-RU" sz="1600" dirty="0" err="1">
                <a:latin typeface="Times New Roman" panose="02020603050405020304" pitchFamily="18" charset="0"/>
                <a:cs typeface="Times New Roman" panose="02020603050405020304" pitchFamily="18" charset="0"/>
              </a:rPr>
              <a:t>році</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млин</a:t>
            </a:r>
            <a:r>
              <a:rPr lang="ru-RU" sz="1600" dirty="0">
                <a:latin typeface="Times New Roman" panose="02020603050405020304" pitchFamily="18" charset="0"/>
                <a:cs typeface="Times New Roman" panose="02020603050405020304" pitchFamily="18" charset="0"/>
              </a:rPr>
              <a:t>  перестав </a:t>
            </a:r>
            <a:r>
              <a:rPr lang="ru-RU" sz="1600" dirty="0" err="1">
                <a:latin typeface="Times New Roman" panose="02020603050405020304" pitchFamily="18" charset="0"/>
                <a:cs typeface="Times New Roman" panose="02020603050405020304" pitchFamily="18" charset="0"/>
              </a:rPr>
              <a:t>працювати</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Щоб</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експлуатувати</a:t>
            </a:r>
            <a:r>
              <a:rPr lang="ru-RU" sz="1600" dirty="0">
                <a:latin typeface="Times New Roman" panose="02020603050405020304" pitchFamily="18" charset="0"/>
                <a:cs typeface="Times New Roman" panose="02020603050405020304" pitchFamily="18" charset="0"/>
              </a:rPr>
              <a:t>  за </a:t>
            </a:r>
            <a:r>
              <a:rPr lang="ru-RU" sz="1600" dirty="0" err="1">
                <a:latin typeface="Times New Roman" panose="02020603050405020304" pitchFamily="18" charset="0"/>
                <a:cs typeface="Times New Roman" panose="02020603050405020304" pitchFamily="18" charset="0"/>
              </a:rPr>
              <a:t>призначенням</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потрібно</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було</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розчистити</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річку</a:t>
            </a:r>
            <a:r>
              <a:rPr lang="ru-RU" sz="1600" dirty="0">
                <a:latin typeface="Times New Roman" panose="02020603050405020304" pitchFamily="18" charset="0"/>
                <a:cs typeface="Times New Roman" panose="02020603050405020304" pitchFamily="18" charset="0"/>
              </a:rPr>
              <a:t>, в 1998 </a:t>
            </a:r>
            <a:r>
              <a:rPr lang="ru-RU" sz="1600" dirty="0" err="1">
                <a:latin typeface="Times New Roman" panose="02020603050405020304" pitchFamily="18" charset="0"/>
                <a:cs typeface="Times New Roman" panose="02020603050405020304" pitchFamily="18" charset="0"/>
              </a:rPr>
              <a:t>році</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було</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отримано</a:t>
            </a:r>
            <a:r>
              <a:rPr lang="ru-RU" sz="1600" dirty="0">
                <a:latin typeface="Times New Roman" panose="02020603050405020304" pitchFamily="18" charset="0"/>
                <a:cs typeface="Times New Roman" panose="02020603050405020304" pitchFamily="18" charset="0"/>
              </a:rPr>
              <a:t> на </a:t>
            </a:r>
            <a:r>
              <a:rPr lang="ru-RU" sz="1600" dirty="0" err="1">
                <a:latin typeface="Times New Roman" panose="02020603050405020304" pitchFamily="18" charset="0"/>
                <a:cs typeface="Times New Roman" panose="02020603050405020304" pitchFamily="18" charset="0"/>
              </a:rPr>
              <a:t>це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дозвіл</a:t>
            </a:r>
            <a:r>
              <a:rPr lang="ru-RU" sz="1600" dirty="0">
                <a:latin typeface="Times New Roman" panose="02020603050405020304" pitchFamily="18" charset="0"/>
                <a:cs typeface="Times New Roman" panose="02020603050405020304" pitchFamily="18" charset="0"/>
              </a:rPr>
              <a:t> та не </a:t>
            </a:r>
            <a:r>
              <a:rPr lang="ru-RU" sz="1600" dirty="0" err="1">
                <a:latin typeface="Times New Roman" panose="02020603050405020304" pitchFamily="18" charset="0"/>
                <a:cs typeface="Times New Roman" panose="02020603050405020304" pitchFamily="18" charset="0"/>
              </a:rPr>
              <a:t>було</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спецтехніки</a:t>
            </a:r>
            <a:r>
              <a:rPr lang="ru-RU" sz="1600" dirty="0">
                <a:latin typeface="Times New Roman" panose="02020603050405020304" pitchFamily="18" charset="0"/>
                <a:cs typeface="Times New Roman" panose="02020603050405020304" pitchFamily="18" charset="0"/>
              </a:rPr>
              <a:t> для </a:t>
            </a:r>
            <a:r>
              <a:rPr lang="ru-RU" sz="1600" dirty="0" err="1">
                <a:latin typeface="Times New Roman" panose="02020603050405020304" pitchFamily="18" charset="0"/>
                <a:cs typeface="Times New Roman" panose="02020603050405020304" pitchFamily="18" charset="0"/>
              </a:rPr>
              <a:t>цієї</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роботи</a:t>
            </a:r>
            <a:r>
              <a:rPr lang="ru-RU" sz="1600" dirty="0">
                <a:latin typeface="Times New Roman" panose="02020603050405020304" pitchFamily="18" charset="0"/>
                <a:cs typeface="Times New Roman" panose="02020603050405020304" pitchFamily="18" charset="0"/>
              </a:rPr>
              <a:t>.  </a:t>
            </a:r>
            <a:br>
              <a:rPr lang="ru-RU" sz="1600" dirty="0">
                <a:latin typeface="Times New Roman" panose="02020603050405020304" pitchFamily="18" charset="0"/>
                <a:cs typeface="Times New Roman" panose="02020603050405020304" pitchFamily="18" charset="0"/>
              </a:rPr>
            </a:b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4685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330F75D7-B8F5-4897-9D98-A9FBD52549E8}"/>
              </a:ext>
            </a:extLst>
          </p:cNvPr>
          <p:cNvSpPr/>
          <p:nvPr/>
        </p:nvSpPr>
        <p:spPr>
          <a:xfrm>
            <a:off x="2699792" y="159415"/>
            <a:ext cx="4572000" cy="738664"/>
          </a:xfrm>
          <a:prstGeom prst="rect">
            <a:avLst/>
          </a:prstGeom>
        </p:spPr>
        <p:txBody>
          <a:bodyPr>
            <a:spAutoFit/>
          </a:bodyPr>
          <a:lstStyle/>
          <a:p>
            <a:r>
              <a:rPr lang="ru-RU" sz="2400" b="1" dirty="0" err="1">
                <a:solidFill>
                  <a:srgbClr val="FF0000"/>
                </a:solidFill>
              </a:rPr>
              <a:t>Маківські</a:t>
            </a:r>
            <a:r>
              <a:rPr lang="ru-RU" sz="2400" b="1" dirty="0">
                <a:solidFill>
                  <a:srgbClr val="FF0000"/>
                </a:solidFill>
              </a:rPr>
              <a:t> </a:t>
            </a:r>
            <a:r>
              <a:rPr lang="ru-RU" sz="2400" b="1" dirty="0" err="1">
                <a:solidFill>
                  <a:srgbClr val="FF0000"/>
                </a:solidFill>
              </a:rPr>
              <a:t>водяні</a:t>
            </a:r>
            <a:r>
              <a:rPr lang="ru-RU" sz="2400" b="1" dirty="0">
                <a:solidFill>
                  <a:srgbClr val="FF0000"/>
                </a:solidFill>
              </a:rPr>
              <a:t> </a:t>
            </a:r>
            <a:r>
              <a:rPr lang="ru-RU" sz="2400" b="1" dirty="0" err="1">
                <a:solidFill>
                  <a:srgbClr val="FF0000"/>
                </a:solidFill>
              </a:rPr>
              <a:t>млини</a:t>
            </a:r>
            <a:endParaRPr lang="ru-RU" sz="2400" b="1" dirty="0">
              <a:solidFill>
                <a:srgbClr val="FF0000"/>
              </a:solidFill>
            </a:endParaRPr>
          </a:p>
          <a:p>
            <a:r>
              <a:rPr lang="ru-RU" dirty="0"/>
              <a:t> </a:t>
            </a:r>
          </a:p>
        </p:txBody>
      </p:sp>
      <p:sp>
        <p:nvSpPr>
          <p:cNvPr id="3" name="Прямоугольник 2">
            <a:extLst>
              <a:ext uri="{FF2B5EF4-FFF2-40B4-BE49-F238E27FC236}">
                <a16:creationId xmlns:a16="http://schemas.microsoft.com/office/drawing/2014/main" id="{88B30B9B-86B2-4E86-9802-256DF5B4ED24}"/>
              </a:ext>
            </a:extLst>
          </p:cNvPr>
          <p:cNvSpPr/>
          <p:nvPr/>
        </p:nvSpPr>
        <p:spPr>
          <a:xfrm>
            <a:off x="1475656" y="655821"/>
            <a:ext cx="5976664" cy="830997"/>
          </a:xfrm>
          <a:prstGeom prst="rect">
            <a:avLst/>
          </a:prstGeom>
        </p:spPr>
        <p:txBody>
          <a:bodyPr wrap="square">
            <a:spAutoFit/>
          </a:bodyPr>
          <a:lstStyle/>
          <a:p>
            <a:r>
              <a:rPr lang="ru-RU" sz="1600" b="1" dirty="0" err="1">
                <a:latin typeface="Times New Roman" panose="02020603050405020304" pitchFamily="18" charset="0"/>
                <a:cs typeface="Times New Roman" panose="02020603050405020304" pitchFamily="18" charset="0"/>
              </a:rPr>
              <a:t>Залишки</a:t>
            </a:r>
            <a:r>
              <a:rPr lang="ru-RU" sz="1600" b="1" dirty="0">
                <a:latin typeface="Times New Roman" panose="02020603050405020304" pitchFamily="18" charset="0"/>
                <a:cs typeface="Times New Roman" panose="02020603050405020304" pitchFamily="18" charset="0"/>
              </a:rPr>
              <a:t> водяного </a:t>
            </a:r>
            <a:r>
              <a:rPr lang="ru-RU" sz="1600" b="1" dirty="0" err="1">
                <a:latin typeface="Times New Roman" panose="02020603050405020304" pitchFamily="18" charset="0"/>
                <a:cs typeface="Times New Roman" panose="02020603050405020304" pitchFamily="18" charset="0"/>
              </a:rPr>
              <a:t>млина</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збудованого</a:t>
            </a:r>
            <a:r>
              <a:rPr lang="ru-RU" sz="1600" b="1" dirty="0">
                <a:latin typeface="Times New Roman" panose="02020603050405020304" pitchFamily="18" charset="0"/>
                <a:cs typeface="Times New Roman" panose="02020603050405020304" pitchFamily="18" charset="0"/>
              </a:rPr>
              <a:t> у </a:t>
            </a:r>
            <a:r>
              <a:rPr lang="ru-RU" sz="1600" b="1" dirty="0" err="1">
                <a:latin typeface="Times New Roman" panose="02020603050405020304" pitchFamily="18" charset="0"/>
                <a:cs typeface="Times New Roman" panose="02020603050405020304" pitchFamily="18" charset="0"/>
              </a:rPr>
              <a:t>мальовничій</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долині</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річки</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Мукша</a:t>
            </a:r>
            <a:r>
              <a:rPr lang="ru-RU" sz="1600" b="1" dirty="0">
                <a:latin typeface="Times New Roman" panose="02020603050405020304" pitchFamily="18" charset="0"/>
                <a:cs typeface="Times New Roman" panose="02020603050405020304" pitchFamily="18" charset="0"/>
              </a:rPr>
              <a:t>, в </a:t>
            </a:r>
            <a:r>
              <a:rPr lang="ru-RU" sz="1600" b="1" dirty="0" err="1">
                <a:latin typeface="Times New Roman" panose="02020603050405020304" pitchFamily="18" charset="0"/>
                <a:cs typeface="Times New Roman" panose="02020603050405020304" pitchFamily="18" charset="0"/>
              </a:rPr>
              <a:t>оточені</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товтр</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Кармалюкова</a:t>
            </a:r>
            <a:r>
              <a:rPr lang="ru-RU" sz="1600" b="1" dirty="0">
                <a:latin typeface="Times New Roman" panose="02020603050405020304" pitchFamily="18" charset="0"/>
                <a:cs typeface="Times New Roman" panose="02020603050405020304" pitchFamily="18" charset="0"/>
              </a:rPr>
              <a:t> гора з </a:t>
            </a:r>
            <a:r>
              <a:rPr lang="ru-RU" sz="1600" b="1" dirty="0" err="1">
                <a:latin typeface="Times New Roman" panose="02020603050405020304" pitchFamily="18" charset="0"/>
                <a:cs typeface="Times New Roman" panose="02020603050405020304" pitchFamily="18" charset="0"/>
              </a:rPr>
              <a:t>однієї</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сторони</a:t>
            </a:r>
            <a:r>
              <a:rPr lang="ru-RU" sz="1600" b="1" dirty="0">
                <a:latin typeface="Times New Roman" panose="02020603050405020304" pitchFamily="18" charset="0"/>
                <a:cs typeface="Times New Roman" panose="02020603050405020304" pitchFamily="18" charset="0"/>
              </a:rPr>
              <a:t>, та Лиса гора (</a:t>
            </a:r>
            <a:r>
              <a:rPr lang="ru-RU" sz="1600" b="1" dirty="0" err="1">
                <a:latin typeface="Times New Roman" panose="02020603050405020304" pitchFamily="18" charset="0"/>
                <a:cs typeface="Times New Roman" panose="02020603050405020304" pitchFamily="18" charset="0"/>
              </a:rPr>
              <a:t>Вербка</a:t>
            </a:r>
            <a:r>
              <a:rPr lang="ru-RU" sz="1600" b="1" dirty="0">
                <a:latin typeface="Times New Roman" panose="02020603050405020304" pitchFamily="18" charset="0"/>
                <a:cs typeface="Times New Roman" panose="02020603050405020304" pitchFamily="18" charset="0"/>
              </a:rPr>
              <a:t>) з </a:t>
            </a:r>
            <a:r>
              <a:rPr lang="ru-RU" sz="1600" b="1" dirty="0" err="1">
                <a:latin typeface="Times New Roman" panose="02020603050405020304" pitchFamily="18" charset="0"/>
                <a:cs typeface="Times New Roman" panose="02020603050405020304" pitchFamily="18" charset="0"/>
              </a:rPr>
              <a:t>іншої</a:t>
            </a:r>
            <a:endParaRPr lang="ru-RU" sz="1600" b="1" dirty="0">
              <a:latin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6994D09A-3257-484D-BCC8-C28400B4C93D}"/>
              </a:ext>
            </a:extLst>
          </p:cNvPr>
          <p:cNvSpPr/>
          <p:nvPr/>
        </p:nvSpPr>
        <p:spPr>
          <a:xfrm>
            <a:off x="395536" y="1473126"/>
            <a:ext cx="5400600" cy="1754326"/>
          </a:xfrm>
          <a:prstGeom prst="rect">
            <a:avLst/>
          </a:prstGeom>
        </p:spPr>
        <p:txBody>
          <a:bodyPr wrap="square">
            <a:spAutoFit/>
          </a:bodyPr>
          <a:lstStyle/>
          <a:p>
            <a:r>
              <a:rPr lang="ru-RU" dirty="0" err="1">
                <a:latin typeface="Times New Roman" panose="02020603050405020304" pitchFamily="18" charset="0"/>
                <a:cs typeface="Times New Roman" panose="02020603050405020304" pitchFamily="18" charset="0"/>
              </a:rPr>
              <a:t>Млин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збудований</a:t>
            </a:r>
            <a:r>
              <a:rPr lang="ru-RU" dirty="0">
                <a:latin typeface="Times New Roman" panose="02020603050405020304" pitchFamily="18" charset="0"/>
                <a:cs typeface="Times New Roman" panose="02020603050405020304" pitchFamily="18" charset="0"/>
              </a:rPr>
              <a:t> з </a:t>
            </a:r>
            <a:r>
              <a:rPr lang="ru-RU" dirty="0" err="1">
                <a:latin typeface="Times New Roman" panose="02020603050405020304" pitchFamily="18" charset="0"/>
                <a:cs typeface="Times New Roman" panose="02020603050405020304" pitchFamily="18" charset="0"/>
              </a:rPr>
              <a:t>місцевого</a:t>
            </a:r>
            <a:r>
              <a:rPr lang="ru-RU" dirty="0">
                <a:latin typeface="Times New Roman" panose="02020603050405020304" pitchFamily="18" charset="0"/>
                <a:cs typeface="Times New Roman" panose="02020603050405020304" pitchFamily="18" charset="0"/>
              </a:rPr>
              <a:t> тесаного </a:t>
            </a:r>
            <a:r>
              <a:rPr lang="ru-RU" dirty="0" err="1">
                <a:latin typeface="Times New Roman" panose="02020603050405020304" pitchFamily="18" charset="0"/>
                <a:cs typeface="Times New Roman" panose="02020603050405020304" pitchFamily="18" charset="0"/>
              </a:rPr>
              <a:t>каменю</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ХІХст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точної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поки</a:t>
            </a:r>
            <a:r>
              <a:rPr lang="ru-RU" dirty="0">
                <a:latin typeface="Times New Roman" panose="02020603050405020304" pitchFamily="18" charset="0"/>
                <a:cs typeface="Times New Roman" panose="02020603050405020304" pitchFamily="18" charset="0"/>
              </a:rPr>
              <a:t> не </a:t>
            </a:r>
            <a:r>
              <a:rPr lang="ru-RU" dirty="0" err="1">
                <a:latin typeface="Times New Roman" panose="02020603050405020304" pitchFamily="18" charset="0"/>
                <a:cs typeface="Times New Roman" panose="02020603050405020304" pitchFamily="18" charset="0"/>
              </a:rPr>
              <a:t>відомо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братами</a:t>
            </a:r>
            <a:r>
              <a:rPr lang="ru-RU" dirty="0">
                <a:latin typeface="Times New Roman" panose="02020603050405020304" pitchFamily="18" charset="0"/>
                <a:cs typeface="Times New Roman" panose="02020603050405020304" pitchFamily="18" charset="0"/>
              </a:rPr>
              <a:t> Адамом та Яном </a:t>
            </a:r>
            <a:r>
              <a:rPr lang="ru-RU" dirty="0" err="1">
                <a:latin typeface="Times New Roman" panose="02020603050405020304" pitchFamily="18" charset="0"/>
                <a:cs typeface="Times New Roman" panose="02020603050405020304" pitchFamily="18" charset="0"/>
              </a:rPr>
              <a:t>Рациборовські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володіли</a:t>
            </a:r>
            <a:r>
              <a:rPr lang="ru-RU" dirty="0">
                <a:latin typeface="Times New Roman" panose="02020603050405020304" pitchFamily="18" charset="0"/>
                <a:cs typeface="Times New Roman" panose="02020603050405020304" pitchFamily="18" charset="0"/>
              </a:rPr>
              <a:t> селом </a:t>
            </a:r>
            <a:r>
              <a:rPr lang="ru-RU" dirty="0" err="1">
                <a:latin typeface="Times New Roman" panose="02020603050405020304" pitchFamily="18" charset="0"/>
                <a:cs typeface="Times New Roman" panose="02020603050405020304" pitchFamily="18" charset="0"/>
              </a:rPr>
              <a:t>Маків</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навколишніми</a:t>
            </a:r>
            <a:r>
              <a:rPr lang="ru-RU" dirty="0">
                <a:latin typeface="Times New Roman" panose="02020603050405020304" pitchFamily="18" charset="0"/>
                <a:cs typeface="Times New Roman" panose="02020603050405020304" pitchFamily="18" charset="0"/>
              </a:rPr>
              <a:t> селами разом з </a:t>
            </a:r>
            <a:r>
              <a:rPr lang="ru-RU" dirty="0" err="1">
                <a:latin typeface="Times New Roman" panose="02020603050405020304" pitchFamily="18" charset="0"/>
                <a:cs typeface="Times New Roman" panose="02020603050405020304" pitchFamily="18" charset="0"/>
              </a:rPr>
              <a:t>Привороттям</a:t>
            </a:r>
            <a:r>
              <a:rPr lang="ru-RU" dirty="0">
                <a:latin typeface="Times New Roman" panose="02020603050405020304" pitchFamily="18" charset="0"/>
                <a:cs typeface="Times New Roman" panose="02020603050405020304" pitchFamily="18" charset="0"/>
              </a:rPr>
              <a:t>.</a:t>
            </a:r>
          </a:p>
          <a:p>
            <a:endParaRPr lang="ru-RU" dirty="0">
              <a:latin typeface="Times New Roman" panose="02020603050405020304" pitchFamily="18" charset="0"/>
              <a:cs typeface="Times New Roman" panose="02020603050405020304" pitchFamily="18" charset="0"/>
            </a:endParaRPr>
          </a:p>
          <a:p>
            <a:endParaRPr lang="ru-RU" dirty="0"/>
          </a:p>
        </p:txBody>
      </p:sp>
      <p:pic>
        <p:nvPicPr>
          <p:cNvPr id="9" name="Рисунок 8">
            <a:extLst>
              <a:ext uri="{FF2B5EF4-FFF2-40B4-BE49-F238E27FC236}">
                <a16:creationId xmlns:a16="http://schemas.microsoft.com/office/drawing/2014/main" id="{68B4FD01-1566-4CA5-B464-A8ADFBEEB2B9}"/>
              </a:ext>
            </a:extLst>
          </p:cNvPr>
          <p:cNvPicPr>
            <a:picLocks noChangeAspect="1"/>
          </p:cNvPicPr>
          <p:nvPr/>
        </p:nvPicPr>
        <p:blipFill>
          <a:blip r:embed="rId2"/>
          <a:stretch>
            <a:fillRect/>
          </a:stretch>
        </p:blipFill>
        <p:spPr>
          <a:xfrm>
            <a:off x="65956" y="2636912"/>
            <a:ext cx="6410900" cy="4267667"/>
          </a:xfrm>
          <a:prstGeom prst="rect">
            <a:avLst/>
          </a:prstGeom>
        </p:spPr>
      </p:pic>
      <p:pic>
        <p:nvPicPr>
          <p:cNvPr id="10" name="Рисунок 9">
            <a:extLst>
              <a:ext uri="{FF2B5EF4-FFF2-40B4-BE49-F238E27FC236}">
                <a16:creationId xmlns:a16="http://schemas.microsoft.com/office/drawing/2014/main" id="{81122675-B635-4E7A-8165-7A41D7E12223}"/>
              </a:ext>
            </a:extLst>
          </p:cNvPr>
          <p:cNvPicPr>
            <a:picLocks noChangeAspect="1"/>
          </p:cNvPicPr>
          <p:nvPr/>
        </p:nvPicPr>
        <p:blipFill>
          <a:blip r:embed="rId3"/>
          <a:stretch>
            <a:fillRect/>
          </a:stretch>
        </p:blipFill>
        <p:spPr>
          <a:xfrm>
            <a:off x="6660232" y="1412776"/>
            <a:ext cx="2326610" cy="3816424"/>
          </a:xfrm>
          <a:prstGeom prst="rect">
            <a:avLst/>
          </a:prstGeom>
        </p:spPr>
      </p:pic>
    </p:spTree>
    <p:extLst>
      <p:ext uri="{BB962C8B-B14F-4D97-AF65-F5344CB8AC3E}">
        <p14:creationId xmlns:p14="http://schemas.microsoft.com/office/powerpoint/2010/main" val="1265241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65355A66-188D-4554-B385-DF2ACC67BB2C}"/>
              </a:ext>
            </a:extLst>
          </p:cNvPr>
          <p:cNvSpPr/>
          <p:nvPr/>
        </p:nvSpPr>
        <p:spPr>
          <a:xfrm>
            <a:off x="919809" y="-42054"/>
            <a:ext cx="4221458" cy="1846659"/>
          </a:xfrm>
          <a:prstGeom prst="rect">
            <a:avLst/>
          </a:prstGeom>
        </p:spPr>
        <p:txBody>
          <a:bodyPr wrap="square">
            <a:spAutoFit/>
          </a:bodyPr>
          <a:lstStyle/>
          <a:p>
            <a:r>
              <a:rPr lang="ru-RU" sz="2400" b="1" dirty="0">
                <a:solidFill>
                  <a:srgbClr val="FF0000"/>
                </a:solidFill>
                <a:latin typeface="Times New Roman" panose="02020603050405020304" pitchFamily="18" charset="0"/>
                <a:cs typeface="Times New Roman" panose="02020603050405020304" pitchFamily="18" charset="0"/>
              </a:rPr>
              <a:t>Село Гута </a:t>
            </a:r>
            <a:r>
              <a:rPr lang="ru-RU" sz="2400" b="1" dirty="0" err="1">
                <a:solidFill>
                  <a:srgbClr val="FF0000"/>
                </a:solidFill>
                <a:latin typeface="Times New Roman" panose="02020603050405020304" pitchFamily="18" charset="0"/>
                <a:cs typeface="Times New Roman" panose="02020603050405020304" pitchFamily="18" charset="0"/>
              </a:rPr>
              <a:t>Блищанівська</a:t>
            </a:r>
            <a:r>
              <a:rPr lang="ru-RU" sz="2400" b="1" dirty="0">
                <a:solidFill>
                  <a:srgbClr val="FF0000"/>
                </a:solidFill>
                <a:latin typeface="Times New Roman" panose="02020603050405020304" pitchFamily="18" charset="0"/>
                <a:cs typeface="Times New Roman" panose="02020603050405020304" pitchFamily="18" charset="0"/>
              </a:rPr>
              <a:t> </a:t>
            </a:r>
            <a:r>
              <a:rPr lang="ru-RU" sz="2400" b="1" dirty="0" err="1">
                <a:solidFill>
                  <a:srgbClr val="FF0000"/>
                </a:solidFill>
                <a:latin typeface="Times New Roman" panose="02020603050405020304" pitchFamily="18" charset="0"/>
                <a:cs typeface="Times New Roman" panose="02020603050405020304" pitchFamily="18" charset="0"/>
              </a:rPr>
              <a:t>відоме</a:t>
            </a:r>
            <a:r>
              <a:rPr lang="ru-RU" sz="2400" b="1" dirty="0">
                <a:solidFill>
                  <a:srgbClr val="FF0000"/>
                </a:solidFill>
                <a:latin typeface="Times New Roman" panose="02020603050405020304" pitchFamily="18" charset="0"/>
                <a:cs typeface="Times New Roman" panose="02020603050405020304" pitchFamily="18" charset="0"/>
              </a:rPr>
              <a:t> </a:t>
            </a:r>
            <a:r>
              <a:rPr lang="ru-RU" sz="2400" b="1" dirty="0" err="1">
                <a:solidFill>
                  <a:srgbClr val="FF0000"/>
                </a:solidFill>
                <a:latin typeface="Times New Roman" panose="02020603050405020304" pitchFamily="18" charset="0"/>
                <a:cs typeface="Times New Roman" panose="02020603050405020304" pitchFamily="18" charset="0"/>
              </a:rPr>
              <a:t>водяним</a:t>
            </a:r>
            <a:r>
              <a:rPr lang="ru-RU" sz="2400" b="1" dirty="0">
                <a:solidFill>
                  <a:srgbClr val="FF0000"/>
                </a:solidFill>
                <a:latin typeface="Times New Roman" panose="02020603050405020304" pitchFamily="18" charset="0"/>
                <a:cs typeface="Times New Roman" panose="02020603050405020304" pitchFamily="18" charset="0"/>
              </a:rPr>
              <a:t> </a:t>
            </a:r>
            <a:r>
              <a:rPr lang="ru-RU" sz="2400" b="1" dirty="0" err="1">
                <a:solidFill>
                  <a:srgbClr val="FF0000"/>
                </a:solidFill>
                <a:latin typeface="Times New Roman" panose="02020603050405020304" pitchFamily="18" charset="0"/>
                <a:cs typeface="Times New Roman" panose="02020603050405020304" pitchFamily="18" charset="0"/>
              </a:rPr>
              <a:t>млином</a:t>
            </a:r>
            <a:r>
              <a:rPr lang="ru-RU" sz="2400" b="1" dirty="0">
                <a:solidFill>
                  <a:srgbClr val="FF0000"/>
                </a:solidFill>
                <a:latin typeface="Times New Roman" panose="02020603050405020304" pitchFamily="18" charset="0"/>
                <a:cs typeface="Times New Roman" panose="02020603050405020304" pitchFamily="18" charset="0"/>
              </a:rPr>
              <a:t>, </a:t>
            </a:r>
            <a:r>
              <a:rPr lang="ru-RU" sz="2400" b="1" dirty="0" err="1">
                <a:solidFill>
                  <a:srgbClr val="FF0000"/>
                </a:solidFill>
                <a:latin typeface="Times New Roman" panose="02020603050405020304" pitchFamily="18" charset="0"/>
                <a:cs typeface="Times New Roman" panose="02020603050405020304" pitchFamily="18" charset="0"/>
              </a:rPr>
              <a:t>яким</a:t>
            </a:r>
            <a:r>
              <a:rPr lang="ru-RU" sz="2400" b="1" dirty="0">
                <a:solidFill>
                  <a:srgbClr val="FF0000"/>
                </a:solidFill>
                <a:latin typeface="Times New Roman" panose="02020603050405020304" pitchFamily="18" charset="0"/>
                <a:cs typeface="Times New Roman" panose="02020603050405020304" pitchFamily="18" charset="0"/>
              </a:rPr>
              <a:t> у ХІХ </a:t>
            </a:r>
            <a:r>
              <a:rPr lang="ru-RU" sz="2400" b="1" dirty="0" err="1">
                <a:solidFill>
                  <a:srgbClr val="FF0000"/>
                </a:solidFill>
                <a:latin typeface="Times New Roman" panose="02020603050405020304" pitchFamily="18" charset="0"/>
                <a:cs typeface="Times New Roman" panose="02020603050405020304" pitchFamily="18" charset="0"/>
              </a:rPr>
              <a:t>столітті</a:t>
            </a:r>
            <a:r>
              <a:rPr lang="ru-RU" sz="2400" b="1" dirty="0">
                <a:solidFill>
                  <a:srgbClr val="FF0000"/>
                </a:solidFill>
                <a:latin typeface="Times New Roman" panose="02020603050405020304" pitchFamily="18" charset="0"/>
                <a:cs typeface="Times New Roman" panose="02020603050405020304" pitchFamily="18" charset="0"/>
              </a:rPr>
              <a:t> </a:t>
            </a:r>
            <a:r>
              <a:rPr lang="ru-RU" sz="2400" b="1" dirty="0" err="1">
                <a:solidFill>
                  <a:srgbClr val="FF0000"/>
                </a:solidFill>
                <a:latin typeface="Times New Roman" panose="02020603050405020304" pitchFamily="18" charset="0"/>
                <a:cs typeface="Times New Roman" panose="02020603050405020304" pitchFamily="18" charset="0"/>
              </a:rPr>
              <a:t>вододіли</a:t>
            </a:r>
            <a:r>
              <a:rPr lang="ru-RU" sz="2400" b="1" dirty="0">
                <a:solidFill>
                  <a:srgbClr val="FF0000"/>
                </a:solidFill>
                <a:latin typeface="Times New Roman" panose="02020603050405020304" pitchFamily="18" charset="0"/>
                <a:cs typeface="Times New Roman" panose="02020603050405020304" pitchFamily="18" charset="0"/>
              </a:rPr>
              <a:t> </a:t>
            </a:r>
            <a:r>
              <a:rPr lang="ru-RU" sz="2400" b="1" dirty="0" err="1">
                <a:solidFill>
                  <a:srgbClr val="FF0000"/>
                </a:solidFill>
                <a:latin typeface="Times New Roman" panose="02020603050405020304" pitchFamily="18" charset="0"/>
                <a:cs typeface="Times New Roman" panose="02020603050405020304" pitchFamily="18" charset="0"/>
              </a:rPr>
              <a:t>Маковецькі</a:t>
            </a:r>
            <a:r>
              <a:rPr lang="ru-RU" sz="2400" b="1" dirty="0">
                <a:solidFill>
                  <a:srgbClr val="FF0000"/>
                </a:solidFill>
                <a:latin typeface="Times New Roman" panose="02020603050405020304" pitchFamily="18" charset="0"/>
                <a:cs typeface="Times New Roman" panose="02020603050405020304" pitchFamily="18" charset="0"/>
              </a:rPr>
              <a:t>.</a:t>
            </a:r>
          </a:p>
          <a:p>
            <a:endParaRPr lang="ru-RU" dirty="0"/>
          </a:p>
        </p:txBody>
      </p:sp>
      <p:pic>
        <p:nvPicPr>
          <p:cNvPr id="8" name="Рисунок 7">
            <a:extLst>
              <a:ext uri="{FF2B5EF4-FFF2-40B4-BE49-F238E27FC236}">
                <a16:creationId xmlns:a16="http://schemas.microsoft.com/office/drawing/2014/main" id="{CA8596F6-7FF4-4D0F-9CCF-21CE86A1C80B}"/>
              </a:ext>
            </a:extLst>
          </p:cNvPr>
          <p:cNvPicPr>
            <a:picLocks noChangeAspect="1"/>
          </p:cNvPicPr>
          <p:nvPr/>
        </p:nvPicPr>
        <p:blipFill>
          <a:blip r:embed="rId2"/>
          <a:stretch>
            <a:fillRect/>
          </a:stretch>
        </p:blipFill>
        <p:spPr>
          <a:xfrm>
            <a:off x="208535" y="1508503"/>
            <a:ext cx="4452495" cy="3339371"/>
          </a:xfrm>
          <a:prstGeom prst="rect">
            <a:avLst/>
          </a:prstGeom>
        </p:spPr>
      </p:pic>
      <p:sp>
        <p:nvSpPr>
          <p:cNvPr id="9" name="Прямоугольник 8">
            <a:extLst>
              <a:ext uri="{FF2B5EF4-FFF2-40B4-BE49-F238E27FC236}">
                <a16:creationId xmlns:a16="http://schemas.microsoft.com/office/drawing/2014/main" id="{F2DE15CE-19A4-436C-A95F-72F601B0DF93}"/>
              </a:ext>
            </a:extLst>
          </p:cNvPr>
          <p:cNvSpPr/>
          <p:nvPr/>
        </p:nvSpPr>
        <p:spPr>
          <a:xfrm>
            <a:off x="5580112" y="2799174"/>
            <a:ext cx="3352775" cy="2031325"/>
          </a:xfrm>
          <a:prstGeom prst="rect">
            <a:avLst/>
          </a:prstGeom>
        </p:spPr>
        <p:txBody>
          <a:bodyPr wrap="square">
            <a:spAutoFit/>
          </a:bodyPr>
          <a:lstStyle/>
          <a:p>
            <a:endParaRPr lang="ru-RU" dirty="0"/>
          </a:p>
          <a:p>
            <a:endParaRPr lang="ru-RU" dirty="0"/>
          </a:p>
          <a:p>
            <a:endParaRPr lang="ru-RU" dirty="0"/>
          </a:p>
          <a:p>
            <a:r>
              <a:rPr lang="ru-RU" dirty="0"/>
              <a:t>У 1986 </a:t>
            </a:r>
            <a:r>
              <a:rPr lang="ru-RU" dirty="0" err="1"/>
              <a:t>році</a:t>
            </a:r>
            <a:r>
              <a:rPr lang="ru-RU" dirty="0"/>
              <a:t> </a:t>
            </a:r>
            <a:r>
              <a:rPr lang="ru-RU" dirty="0" err="1"/>
              <a:t>млин</a:t>
            </a:r>
            <a:r>
              <a:rPr lang="ru-RU" dirty="0"/>
              <a:t> став </a:t>
            </a:r>
            <a:r>
              <a:rPr lang="ru-RU" dirty="0" err="1"/>
              <a:t>декорацію</a:t>
            </a:r>
            <a:r>
              <a:rPr lang="ru-RU" dirty="0"/>
              <a:t> </a:t>
            </a:r>
            <a:r>
              <a:rPr lang="ru-RU" dirty="0" err="1"/>
              <a:t>під</a:t>
            </a:r>
            <a:r>
              <a:rPr lang="ru-RU" dirty="0"/>
              <a:t> час </a:t>
            </a:r>
            <a:r>
              <a:rPr lang="ru-RU" dirty="0" err="1"/>
              <a:t>зйомок</a:t>
            </a:r>
            <a:r>
              <a:rPr lang="ru-RU" dirty="0"/>
              <a:t> </a:t>
            </a:r>
            <a:r>
              <a:rPr lang="ru-RU" dirty="0" err="1"/>
              <a:t>фільму</a:t>
            </a:r>
            <a:r>
              <a:rPr lang="ru-RU" dirty="0"/>
              <a:t> </a:t>
            </a:r>
            <a:r>
              <a:rPr lang="ru-RU" dirty="0" err="1"/>
              <a:t>Григорія</a:t>
            </a:r>
            <a:r>
              <a:rPr lang="ru-RU" dirty="0"/>
              <a:t> Кохана - "</a:t>
            </a:r>
            <a:r>
              <a:rPr lang="ru-RU" dirty="0" err="1"/>
              <a:t>Циганка</a:t>
            </a:r>
            <a:r>
              <a:rPr lang="ru-RU" dirty="0"/>
              <a:t> Аза".</a:t>
            </a:r>
          </a:p>
        </p:txBody>
      </p:sp>
      <p:pic>
        <p:nvPicPr>
          <p:cNvPr id="3" name="Picture 2">
            <a:extLst>
              <a:ext uri="{FF2B5EF4-FFF2-40B4-BE49-F238E27FC236}">
                <a16:creationId xmlns:a16="http://schemas.microsoft.com/office/drawing/2014/main" id="{E72131D3-37BC-FE1E-91C0-61160E4B3683}"/>
              </a:ext>
            </a:extLst>
          </p:cNvPr>
          <p:cNvPicPr>
            <a:picLocks noChangeAspect="1"/>
          </p:cNvPicPr>
          <p:nvPr/>
        </p:nvPicPr>
        <p:blipFill>
          <a:blip r:embed="rId3"/>
          <a:stretch>
            <a:fillRect/>
          </a:stretch>
        </p:blipFill>
        <p:spPr>
          <a:xfrm>
            <a:off x="5551157" y="535981"/>
            <a:ext cx="3381730" cy="2537248"/>
          </a:xfrm>
          <a:prstGeom prst="rect">
            <a:avLst/>
          </a:prstGeom>
        </p:spPr>
      </p:pic>
      <p:sp>
        <p:nvSpPr>
          <p:cNvPr id="7" name="TextBox 6">
            <a:extLst>
              <a:ext uri="{FF2B5EF4-FFF2-40B4-BE49-F238E27FC236}">
                <a16:creationId xmlns:a16="http://schemas.microsoft.com/office/drawing/2014/main" id="{E0E3255F-3540-1CF3-37A1-004FA98445B3}"/>
              </a:ext>
            </a:extLst>
          </p:cNvPr>
          <p:cNvSpPr txBox="1"/>
          <p:nvPr/>
        </p:nvSpPr>
        <p:spPr>
          <a:xfrm>
            <a:off x="744538" y="4847874"/>
            <a:ext cx="4572000" cy="2031325"/>
          </a:xfrm>
          <a:prstGeom prst="rect">
            <a:avLst/>
          </a:prstGeom>
          <a:noFill/>
        </p:spPr>
        <p:txBody>
          <a:bodyPr wrap="square">
            <a:spAutoFit/>
          </a:bodyPr>
          <a:lstStyle/>
          <a:p>
            <a:r>
              <a:rPr lang="ru-RU" b="1" dirty="0" err="1"/>
              <a:t>Цей</a:t>
            </a:r>
            <a:r>
              <a:rPr lang="ru-RU" b="1" dirty="0"/>
              <a:t> </a:t>
            </a:r>
            <a:r>
              <a:rPr lang="ru-RU" b="1" dirty="0" err="1"/>
              <a:t>млин</a:t>
            </a:r>
            <a:r>
              <a:rPr lang="ru-RU" b="1" dirty="0"/>
              <a:t> мав </a:t>
            </a:r>
            <a:r>
              <a:rPr lang="ru-RU" b="1" dirty="0" err="1"/>
              <a:t>чотири</a:t>
            </a:r>
            <a:r>
              <a:rPr lang="ru-RU" b="1" dirty="0"/>
              <a:t> </a:t>
            </a:r>
            <a:r>
              <a:rPr lang="ru-RU" b="1" dirty="0" err="1"/>
              <a:t>яруси</a:t>
            </a:r>
            <a:r>
              <a:rPr lang="ru-RU" b="1" dirty="0"/>
              <a:t>: </a:t>
            </a:r>
            <a:r>
              <a:rPr lang="ru-RU" b="1" dirty="0" err="1"/>
              <a:t>підвал</a:t>
            </a:r>
            <a:r>
              <a:rPr lang="ru-RU" b="1" dirty="0"/>
              <a:t>, два </a:t>
            </a:r>
            <a:r>
              <a:rPr lang="ru-RU" b="1" dirty="0" err="1"/>
              <a:t>поверхи</a:t>
            </a:r>
            <a:r>
              <a:rPr lang="ru-RU" b="1" dirty="0"/>
              <a:t> та горище – і </a:t>
            </a:r>
            <a:r>
              <a:rPr lang="ru-RU" b="1" dirty="0" err="1"/>
              <a:t>скрізь</a:t>
            </a:r>
            <a:r>
              <a:rPr lang="ru-RU" b="1" dirty="0"/>
              <a:t> </a:t>
            </a:r>
            <a:r>
              <a:rPr lang="ru-RU" b="1" dirty="0" err="1"/>
              <a:t>кипіла</a:t>
            </a:r>
            <a:r>
              <a:rPr lang="ru-RU" b="1" dirty="0"/>
              <a:t> робота. </a:t>
            </a:r>
            <a:r>
              <a:rPr lang="ru-RU" b="1" dirty="0" err="1"/>
              <a:t>Млин</a:t>
            </a:r>
            <a:r>
              <a:rPr lang="ru-RU" b="1" dirty="0"/>
              <a:t> разом </a:t>
            </a:r>
            <a:r>
              <a:rPr lang="ru-RU" b="1" dirty="0" err="1"/>
              <a:t>із</a:t>
            </a:r>
            <a:r>
              <a:rPr lang="ru-RU" b="1" dirty="0"/>
              <a:t> дамбою </a:t>
            </a:r>
            <a:r>
              <a:rPr lang="ru-RU" b="1" dirty="0" err="1"/>
              <a:t>було</a:t>
            </a:r>
            <a:r>
              <a:rPr lang="ru-RU" b="1" dirty="0"/>
              <a:t> </a:t>
            </a:r>
            <a:r>
              <a:rPr lang="ru-RU" b="1" dirty="0" err="1"/>
              <a:t>побудовано</a:t>
            </a:r>
            <a:r>
              <a:rPr lang="ru-RU" b="1" dirty="0"/>
              <a:t> </a:t>
            </a:r>
            <a:r>
              <a:rPr lang="ru-RU" b="1" dirty="0" err="1"/>
              <a:t>десь</a:t>
            </a:r>
            <a:r>
              <a:rPr lang="ru-RU" b="1" dirty="0"/>
              <a:t> у ХІХ </a:t>
            </a:r>
            <a:r>
              <a:rPr lang="ru-RU" b="1" dirty="0" err="1"/>
              <a:t>столітті</a:t>
            </a:r>
            <a:r>
              <a:rPr lang="ru-RU" b="1" dirty="0"/>
              <a:t>, а </a:t>
            </a:r>
            <a:r>
              <a:rPr lang="ru-RU" b="1" dirty="0" err="1"/>
              <a:t>може</a:t>
            </a:r>
            <a:r>
              <a:rPr lang="ru-RU" b="1" dirty="0"/>
              <a:t>, й </a:t>
            </a:r>
            <a:r>
              <a:rPr lang="ru-RU" b="1" dirty="0" err="1"/>
              <a:t>раніше</a:t>
            </a:r>
            <a:r>
              <a:rPr lang="ru-RU" b="1" dirty="0"/>
              <a:t>. </a:t>
            </a:r>
            <a:r>
              <a:rPr lang="ru-RU" b="1" dirty="0" err="1"/>
              <a:t>Кажуть</a:t>
            </a:r>
            <a:r>
              <a:rPr lang="ru-RU" b="1" dirty="0"/>
              <a:t>, </a:t>
            </a:r>
            <a:r>
              <a:rPr lang="ru-RU" b="1" dirty="0" err="1"/>
              <a:t>що</a:t>
            </a:r>
            <a:r>
              <a:rPr lang="ru-RU" b="1" dirty="0"/>
              <a:t> </a:t>
            </a:r>
            <a:r>
              <a:rPr lang="ru-RU" b="1" dirty="0" err="1"/>
              <a:t>звели</a:t>
            </a:r>
            <a:r>
              <a:rPr lang="ru-RU" b="1" dirty="0"/>
              <a:t> </a:t>
            </a:r>
            <a:r>
              <a:rPr lang="ru-RU" b="1" dirty="0" err="1"/>
              <a:t>його</a:t>
            </a:r>
            <a:r>
              <a:rPr lang="ru-RU" b="1" dirty="0"/>
              <a:t> </a:t>
            </a:r>
            <a:r>
              <a:rPr lang="ru-RU" b="1" dirty="0" err="1"/>
              <a:t>німці</a:t>
            </a:r>
            <a:r>
              <a:rPr lang="ru-RU" b="1" dirty="0"/>
              <a:t>. </a:t>
            </a:r>
            <a:r>
              <a:rPr lang="ru-RU" b="1" dirty="0" err="1"/>
              <a:t>Це</a:t>
            </a:r>
            <a:r>
              <a:rPr lang="ru-RU" b="1" dirty="0"/>
              <a:t> </a:t>
            </a:r>
            <a:r>
              <a:rPr lang="ru-RU" b="1" dirty="0" err="1"/>
              <a:t>був</a:t>
            </a:r>
            <a:r>
              <a:rPr lang="ru-RU" b="1" dirty="0"/>
              <a:t>, </a:t>
            </a:r>
            <a:r>
              <a:rPr lang="ru-RU" b="1" dirty="0" err="1"/>
              <a:t>можна</a:t>
            </a:r>
            <a:r>
              <a:rPr lang="ru-RU" b="1" dirty="0"/>
              <a:t> </a:t>
            </a:r>
            <a:r>
              <a:rPr lang="ru-RU" b="1" dirty="0" err="1"/>
              <a:t>сказати</a:t>
            </a:r>
            <a:r>
              <a:rPr lang="ru-RU" b="1" dirty="0"/>
              <a:t>, маленький завод</a:t>
            </a:r>
            <a:r>
              <a:rPr lang="ru-RU" dirty="0"/>
              <a:t>.</a:t>
            </a:r>
          </a:p>
        </p:txBody>
      </p:sp>
    </p:spTree>
    <p:extLst>
      <p:ext uri="{BB962C8B-B14F-4D97-AF65-F5344CB8AC3E}">
        <p14:creationId xmlns:p14="http://schemas.microsoft.com/office/powerpoint/2010/main" val="2480640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303C34D-1310-43E6-81C2-F35DD203EE79}"/>
              </a:ext>
            </a:extLst>
          </p:cNvPr>
          <p:cNvSpPr>
            <a:spLocks noGrp="1"/>
          </p:cNvSpPr>
          <p:nvPr>
            <p:ph type="title"/>
          </p:nvPr>
        </p:nvSpPr>
        <p:spPr/>
        <p:txBody>
          <a:bodyPr/>
          <a:lstStyle/>
          <a:p>
            <a:endParaRPr lang="ru-RU" dirty="0"/>
          </a:p>
        </p:txBody>
      </p:sp>
      <p:sp>
        <p:nvSpPr>
          <p:cNvPr id="3" name="Прямоугольник 2">
            <a:extLst>
              <a:ext uri="{FF2B5EF4-FFF2-40B4-BE49-F238E27FC236}">
                <a16:creationId xmlns:a16="http://schemas.microsoft.com/office/drawing/2014/main" id="{8389D09C-334D-4D98-95AB-AD02D0899F77}"/>
              </a:ext>
            </a:extLst>
          </p:cNvPr>
          <p:cNvSpPr/>
          <p:nvPr/>
        </p:nvSpPr>
        <p:spPr>
          <a:xfrm>
            <a:off x="234291" y="4604002"/>
            <a:ext cx="4572000" cy="1384995"/>
          </a:xfrm>
          <a:prstGeom prst="rect">
            <a:avLst/>
          </a:prstGeom>
        </p:spPr>
        <p:txBody>
          <a:bodyPr>
            <a:spAutoFit/>
          </a:bodyPr>
          <a:lstStyle/>
          <a:p>
            <a:r>
              <a:rPr lang="ru-RU" dirty="0"/>
              <a:t> </a:t>
            </a:r>
            <a:r>
              <a:rPr lang="ru-RU" sz="1600" b="1" dirty="0">
                <a:solidFill>
                  <a:srgbClr val="FF0000"/>
                </a:solidFill>
                <a:latin typeface="Times New Roman" panose="02020603050405020304" pitchFamily="18" charset="0"/>
                <a:cs typeface="Times New Roman" panose="02020603050405020304" pitchFamily="18" charset="0"/>
              </a:rPr>
              <a:t>В </a:t>
            </a:r>
            <a:r>
              <a:rPr lang="ru-RU" sz="1600" b="1" dirty="0" err="1">
                <a:solidFill>
                  <a:srgbClr val="FF0000"/>
                </a:solidFill>
                <a:latin typeface="Times New Roman" panose="02020603050405020304" pitchFamily="18" charset="0"/>
                <a:cs typeface="Times New Roman" panose="02020603050405020304" pitchFamily="18" charset="0"/>
              </a:rPr>
              <a:t>долині</a:t>
            </a:r>
            <a:r>
              <a:rPr lang="ru-RU" sz="1600" b="1" dirty="0">
                <a:solidFill>
                  <a:srgbClr val="FF0000"/>
                </a:solidFill>
                <a:latin typeface="Times New Roman" panose="02020603050405020304" pitchFamily="18" charset="0"/>
                <a:cs typeface="Times New Roman" panose="02020603050405020304" pitchFamily="18" charset="0"/>
              </a:rPr>
              <a:t> </a:t>
            </a:r>
            <a:r>
              <a:rPr lang="ru-RU" sz="1600" b="1" dirty="0" err="1">
                <a:solidFill>
                  <a:srgbClr val="FF0000"/>
                </a:solidFill>
                <a:latin typeface="Times New Roman" panose="02020603050405020304" pitchFamily="18" charset="0"/>
                <a:cs typeface="Times New Roman" panose="02020603050405020304" pitchFamily="18" charset="0"/>
              </a:rPr>
              <a:t>річки</a:t>
            </a:r>
            <a:r>
              <a:rPr lang="ru-RU" sz="1600" b="1" dirty="0">
                <a:solidFill>
                  <a:srgbClr val="FF0000"/>
                </a:solidFill>
                <a:latin typeface="Times New Roman" panose="02020603050405020304" pitchFamily="18" charset="0"/>
                <a:cs typeface="Times New Roman" panose="02020603050405020304" pitchFamily="18" charset="0"/>
              </a:rPr>
              <a:t> </a:t>
            </a:r>
            <a:r>
              <a:rPr lang="ru-RU" sz="1600" b="1" dirty="0" err="1">
                <a:solidFill>
                  <a:srgbClr val="FF0000"/>
                </a:solidFill>
                <a:latin typeface="Times New Roman" panose="02020603050405020304" pitchFamily="18" charset="0"/>
                <a:cs typeface="Times New Roman" panose="02020603050405020304" pitchFamily="18" charset="0"/>
              </a:rPr>
              <a:t>Ушиця</a:t>
            </a:r>
            <a:r>
              <a:rPr lang="ru-RU" sz="1600" b="1" dirty="0">
                <a:solidFill>
                  <a:srgbClr val="FF0000"/>
                </a:solidFill>
                <a:latin typeface="Times New Roman" panose="02020603050405020304" pitchFamily="18" charset="0"/>
                <a:cs typeface="Times New Roman" panose="02020603050405020304" pitchFamily="18" charset="0"/>
              </a:rPr>
              <a:t> </a:t>
            </a:r>
            <a:r>
              <a:rPr lang="ru-RU" sz="1600" b="1" dirty="0" err="1">
                <a:solidFill>
                  <a:srgbClr val="FF0000"/>
                </a:solidFill>
                <a:latin typeface="Times New Roman" panose="02020603050405020304" pitchFamily="18" charset="0"/>
                <a:cs typeface="Times New Roman" panose="02020603050405020304" pitchFamily="18" charset="0"/>
              </a:rPr>
              <a:t>розташований</a:t>
            </a:r>
            <a:r>
              <a:rPr lang="ru-RU" sz="1600" b="1" dirty="0">
                <a:solidFill>
                  <a:srgbClr val="FF0000"/>
                </a:solidFill>
                <a:latin typeface="Times New Roman" panose="02020603050405020304" pitchFamily="18" charset="0"/>
                <a:cs typeface="Times New Roman" panose="02020603050405020304" pitchFamily="18" charset="0"/>
              </a:rPr>
              <a:t> </a:t>
            </a:r>
            <a:r>
              <a:rPr lang="ru-RU" sz="1600" b="1" dirty="0" err="1">
                <a:solidFill>
                  <a:srgbClr val="FF0000"/>
                </a:solidFill>
                <a:latin typeface="Times New Roman" panose="02020603050405020304" pitchFamily="18" charset="0"/>
                <a:cs typeface="Times New Roman" panose="02020603050405020304" pitchFamily="18" charset="0"/>
              </a:rPr>
              <a:t>величезний</a:t>
            </a:r>
            <a:r>
              <a:rPr lang="ru-RU" sz="1600" b="1" dirty="0">
                <a:solidFill>
                  <a:srgbClr val="FF0000"/>
                </a:solidFill>
                <a:latin typeface="Times New Roman" panose="02020603050405020304" pitchFamily="18" charset="0"/>
                <a:cs typeface="Times New Roman" panose="02020603050405020304" pitchFamily="18" charset="0"/>
              </a:rPr>
              <a:t> </a:t>
            </a:r>
            <a:r>
              <a:rPr lang="ru-RU" sz="1600" b="1" dirty="0" err="1">
                <a:solidFill>
                  <a:srgbClr val="FF0000"/>
                </a:solidFill>
                <a:latin typeface="Times New Roman" panose="02020603050405020304" pitchFamily="18" charset="0"/>
                <a:cs typeface="Times New Roman" panose="02020603050405020304" pitchFamily="18" charset="0"/>
              </a:rPr>
              <a:t>млин</a:t>
            </a:r>
            <a:r>
              <a:rPr lang="ru-RU" sz="1600" b="1" dirty="0">
                <a:solidFill>
                  <a:srgbClr val="FF0000"/>
                </a:solidFill>
                <a:latin typeface="Times New Roman" panose="02020603050405020304" pitchFamily="18" charset="0"/>
                <a:cs typeface="Times New Roman" panose="02020603050405020304" pitchFamily="18" charset="0"/>
              </a:rPr>
              <a:t> 1848 року </a:t>
            </a:r>
            <a:r>
              <a:rPr lang="ru-RU" sz="1600" b="1" dirty="0" err="1">
                <a:solidFill>
                  <a:srgbClr val="FF0000"/>
                </a:solidFill>
                <a:latin typeface="Times New Roman" panose="02020603050405020304" pitchFamily="18" charset="0"/>
                <a:cs typeface="Times New Roman" panose="02020603050405020304" pitchFamily="18" charset="0"/>
              </a:rPr>
              <a:t>побудови</a:t>
            </a:r>
            <a:r>
              <a:rPr lang="ru-RU" sz="1600" b="1" dirty="0">
                <a:solidFill>
                  <a:srgbClr val="FF0000"/>
                </a:solidFill>
                <a:latin typeface="Times New Roman" panose="02020603050405020304" pitchFamily="18" charset="0"/>
                <a:cs typeface="Times New Roman" panose="02020603050405020304" pitchFamily="18" charset="0"/>
              </a:rPr>
              <a:t>, в </a:t>
            </a:r>
            <a:r>
              <a:rPr lang="ru-RU" sz="1600" b="1" dirty="0" err="1">
                <a:solidFill>
                  <a:srgbClr val="FF0000"/>
                </a:solidFill>
                <a:latin typeface="Times New Roman" panose="02020603050405020304" pitchFamily="18" charset="0"/>
                <a:cs typeface="Times New Roman" panose="02020603050405020304" pitchFamily="18" charset="0"/>
              </a:rPr>
              <a:t>якому</a:t>
            </a:r>
            <a:r>
              <a:rPr lang="ru-RU" sz="1600" b="1" dirty="0">
                <a:solidFill>
                  <a:srgbClr val="FF0000"/>
                </a:solidFill>
                <a:latin typeface="Times New Roman" panose="02020603050405020304" pitchFamily="18" charset="0"/>
                <a:cs typeface="Times New Roman" panose="02020603050405020304" pitchFamily="18" charset="0"/>
              </a:rPr>
              <a:t> </a:t>
            </a:r>
            <a:r>
              <a:rPr lang="ru-RU" sz="1600" b="1" dirty="0" err="1">
                <a:solidFill>
                  <a:srgbClr val="FF0000"/>
                </a:solidFill>
                <a:latin typeface="Times New Roman" panose="02020603050405020304" pitchFamily="18" charset="0"/>
                <a:cs typeface="Times New Roman" panose="02020603050405020304" pitchFamily="18" charset="0"/>
              </a:rPr>
              <a:t>розташовано</a:t>
            </a:r>
            <a:r>
              <a:rPr lang="ru-RU" sz="1600" b="1" dirty="0">
                <a:solidFill>
                  <a:srgbClr val="FF0000"/>
                </a:solidFill>
                <a:latin typeface="Times New Roman" panose="02020603050405020304" pitchFamily="18" charset="0"/>
                <a:cs typeface="Times New Roman" panose="02020603050405020304" pitchFamily="18" charset="0"/>
              </a:rPr>
              <a:t> музей. В </a:t>
            </a:r>
            <a:r>
              <a:rPr lang="ru-RU" sz="1600" b="1" dirty="0" err="1">
                <a:solidFill>
                  <a:srgbClr val="FF0000"/>
                </a:solidFill>
                <a:latin typeface="Times New Roman" panose="02020603050405020304" pitchFamily="18" charset="0"/>
                <a:cs typeface="Times New Roman" panose="02020603050405020304" pitchFamily="18" charset="0"/>
              </a:rPr>
              <a:t>музеї</a:t>
            </a:r>
            <a:r>
              <a:rPr lang="ru-RU" sz="1600" b="1" dirty="0">
                <a:solidFill>
                  <a:srgbClr val="FF0000"/>
                </a:solidFill>
                <a:latin typeface="Times New Roman" panose="02020603050405020304" pitchFamily="18" charset="0"/>
                <a:cs typeface="Times New Roman" panose="02020603050405020304" pitchFamily="18" charset="0"/>
              </a:rPr>
              <a:t> </a:t>
            </a:r>
            <a:r>
              <a:rPr lang="ru-RU" sz="1600" b="1" dirty="0" err="1">
                <a:solidFill>
                  <a:srgbClr val="FF0000"/>
                </a:solidFill>
                <a:latin typeface="Times New Roman" panose="02020603050405020304" pitchFamily="18" charset="0"/>
                <a:cs typeface="Times New Roman" panose="02020603050405020304" pitchFamily="18" charset="0"/>
              </a:rPr>
              <a:t>зберіглося</a:t>
            </a:r>
            <a:r>
              <a:rPr lang="ru-RU" sz="1600" b="1" dirty="0">
                <a:solidFill>
                  <a:srgbClr val="FF0000"/>
                </a:solidFill>
                <a:latin typeface="Times New Roman" panose="02020603050405020304" pitchFamily="18" charset="0"/>
                <a:cs typeface="Times New Roman" panose="02020603050405020304" pitchFamily="18" charset="0"/>
              </a:rPr>
              <a:t> </a:t>
            </a:r>
            <a:r>
              <a:rPr lang="ru-RU" sz="1600" b="1" dirty="0" err="1">
                <a:solidFill>
                  <a:srgbClr val="FF0000"/>
                </a:solidFill>
                <a:latin typeface="Times New Roman" panose="02020603050405020304" pitchFamily="18" charset="0"/>
                <a:cs typeface="Times New Roman" panose="02020603050405020304" pitchFamily="18" charset="0"/>
              </a:rPr>
              <a:t>обладнення</a:t>
            </a:r>
            <a:r>
              <a:rPr lang="ru-RU" sz="1600" b="1" dirty="0">
                <a:solidFill>
                  <a:srgbClr val="FF0000"/>
                </a:solidFill>
                <a:latin typeface="Times New Roman" panose="02020603050405020304" pitchFamily="18" charset="0"/>
                <a:cs typeface="Times New Roman" panose="02020603050405020304" pitchFamily="18" charset="0"/>
              </a:rPr>
              <a:t>, </a:t>
            </a:r>
            <a:r>
              <a:rPr lang="ru-RU" sz="1600" b="1" dirty="0" err="1">
                <a:solidFill>
                  <a:srgbClr val="FF0000"/>
                </a:solidFill>
                <a:latin typeface="Times New Roman" panose="02020603050405020304" pitchFamily="18" charset="0"/>
                <a:cs typeface="Times New Roman" panose="02020603050405020304" pitchFamily="18" charset="0"/>
              </a:rPr>
              <a:t>виготовлене</a:t>
            </a:r>
            <a:r>
              <a:rPr lang="ru-RU" sz="1600" b="1" dirty="0">
                <a:solidFill>
                  <a:srgbClr val="FF0000"/>
                </a:solidFill>
                <a:latin typeface="Times New Roman" panose="02020603050405020304" pitchFamily="18" charset="0"/>
                <a:cs typeface="Times New Roman" panose="02020603050405020304" pitchFamily="18" charset="0"/>
              </a:rPr>
              <a:t> </a:t>
            </a:r>
            <a:r>
              <a:rPr lang="ru-RU" sz="1600" b="1" dirty="0" err="1">
                <a:solidFill>
                  <a:srgbClr val="FF0000"/>
                </a:solidFill>
                <a:latin typeface="Times New Roman" panose="02020603050405020304" pitchFamily="18" charset="0"/>
                <a:cs typeface="Times New Roman" panose="02020603050405020304" pitchFamily="18" charset="0"/>
              </a:rPr>
              <a:t>фірмою</a:t>
            </a:r>
            <a:r>
              <a:rPr lang="ru-RU" sz="1600" b="1" dirty="0">
                <a:solidFill>
                  <a:srgbClr val="FF0000"/>
                </a:solidFill>
                <a:latin typeface="Times New Roman" panose="02020603050405020304" pitchFamily="18" charset="0"/>
                <a:cs typeface="Times New Roman" panose="02020603050405020304" pitchFamily="18" charset="0"/>
              </a:rPr>
              <a:t> Антона </a:t>
            </a:r>
            <a:r>
              <a:rPr lang="ru-RU" sz="1600" b="1" dirty="0" err="1">
                <a:solidFill>
                  <a:srgbClr val="FF0000"/>
                </a:solidFill>
                <a:latin typeface="Times New Roman" panose="02020603050405020304" pitchFamily="18" charset="0"/>
                <a:cs typeface="Times New Roman" panose="02020603050405020304" pitchFamily="18" charset="0"/>
              </a:rPr>
              <a:t>Бессера</a:t>
            </a:r>
            <a:r>
              <a:rPr lang="ru-RU" sz="1600" b="1" dirty="0">
                <a:solidFill>
                  <a:srgbClr val="FF0000"/>
                </a:solidFill>
                <a:latin typeface="Times New Roman" panose="02020603050405020304" pitchFamily="18" charset="0"/>
                <a:cs typeface="Times New Roman" panose="02020603050405020304" pitchFamily="18" charset="0"/>
              </a:rPr>
              <a:t> з </a:t>
            </a:r>
            <a:r>
              <a:rPr lang="ru-RU" sz="1600" b="1" dirty="0" err="1">
                <a:solidFill>
                  <a:srgbClr val="FF0000"/>
                </a:solidFill>
                <a:latin typeface="Times New Roman" panose="02020603050405020304" pitchFamily="18" charset="0"/>
                <a:cs typeface="Times New Roman" panose="02020603050405020304" pitchFamily="18" charset="0"/>
              </a:rPr>
              <a:t>Відня</a:t>
            </a:r>
            <a:r>
              <a:rPr lang="ru-RU" dirty="0"/>
              <a:t>.</a:t>
            </a:r>
          </a:p>
        </p:txBody>
      </p:sp>
      <p:pic>
        <p:nvPicPr>
          <p:cNvPr id="6" name="Рисунок 5">
            <a:extLst>
              <a:ext uri="{FF2B5EF4-FFF2-40B4-BE49-F238E27FC236}">
                <a16:creationId xmlns:a16="http://schemas.microsoft.com/office/drawing/2014/main" id="{E71DAED8-B413-4451-86DD-83CC749A169A}"/>
              </a:ext>
            </a:extLst>
          </p:cNvPr>
          <p:cNvPicPr>
            <a:picLocks noChangeAspect="1"/>
          </p:cNvPicPr>
          <p:nvPr/>
        </p:nvPicPr>
        <p:blipFill>
          <a:blip r:embed="rId2"/>
          <a:stretch>
            <a:fillRect/>
          </a:stretch>
        </p:blipFill>
        <p:spPr>
          <a:xfrm>
            <a:off x="4843358" y="2780928"/>
            <a:ext cx="4253543" cy="3843115"/>
          </a:xfrm>
          <a:prstGeom prst="rect">
            <a:avLst/>
          </a:prstGeom>
        </p:spPr>
      </p:pic>
      <p:pic>
        <p:nvPicPr>
          <p:cNvPr id="4" name="Рисунок 3">
            <a:extLst>
              <a:ext uri="{FF2B5EF4-FFF2-40B4-BE49-F238E27FC236}">
                <a16:creationId xmlns:a16="http://schemas.microsoft.com/office/drawing/2014/main" id="{D73D90D6-041F-46BC-A4EF-96C22C59CED6}"/>
              </a:ext>
            </a:extLst>
          </p:cNvPr>
          <p:cNvPicPr>
            <a:picLocks noChangeAspect="1"/>
          </p:cNvPicPr>
          <p:nvPr/>
        </p:nvPicPr>
        <p:blipFill>
          <a:blip r:embed="rId3"/>
          <a:stretch>
            <a:fillRect/>
          </a:stretch>
        </p:blipFill>
        <p:spPr>
          <a:xfrm>
            <a:off x="127075" y="0"/>
            <a:ext cx="4697749" cy="3523312"/>
          </a:xfrm>
          <a:prstGeom prst="rect">
            <a:avLst/>
          </a:prstGeom>
        </p:spPr>
      </p:pic>
    </p:spTree>
    <p:extLst>
      <p:ext uri="{BB962C8B-B14F-4D97-AF65-F5344CB8AC3E}">
        <p14:creationId xmlns:p14="http://schemas.microsoft.com/office/powerpoint/2010/main" val="2804232132"/>
      </p:ext>
    </p:extLst>
  </p:cSld>
  <p:clrMapOvr>
    <a:masterClrMapping/>
  </p:clrMapOvr>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6059</TotalTime>
  <Words>1241</Words>
  <Application>Microsoft Office PowerPoint</Application>
  <PresentationFormat>On-screen Show (4:3)</PresentationFormat>
  <Paragraphs>92</Paragraphs>
  <Slides>11</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Century Gothic</vt:lpstr>
      <vt:lpstr>Times New Roman</vt:lpstr>
      <vt:lpstr>Wingdings 3</vt:lpstr>
      <vt:lpstr>Легкий дым</vt:lpstr>
      <vt:lpstr>PowerPoint Presentation</vt:lpstr>
      <vt:lpstr>PowerPoint Presentation</vt:lpstr>
      <vt:lpstr>Перші водяні млини на території України - ХІІІ-ХІVст.</vt:lpstr>
      <vt:lpstr>Млини, які працювали завдяки енергії води, були майже в кожному селі Дунаєвеччини. На Дунаєвеччині руїни водяних млинів збереглися в селах Притулівка, Лисогірка, Гірчична, Гута-Блищанівська, Кривчик, Воробіївка, Вихрівка, Рачинці, Голозубинці.</vt:lpstr>
      <vt:lpstr>Січинецький млин</vt:lpstr>
      <vt:lpstr> «Нічийність» вцілілих млинів після розвалу колгоспів та їхнє варварське розграбування у 1990-х призвели до того, що уже несправний млин був викуплений жителькою села Радіоновою Людмилою та її чоловіком Радіоновим Володимиром за 60 тисяч купонів. </vt:lpstr>
      <vt:lpstr>PowerPoint Presentation</vt:lpstr>
      <vt:lpstr>PowerPoint Presentation</vt:lpstr>
      <vt:lpstr>PowerPoint Presentation</vt:lpstr>
      <vt:lpstr>Водяний млин (с. Притулівка) –це триповерховий вальцевий млин на водяній тязі на ріці Ушиця, заснований  Ігнацієм Мархоцьким Його збудували чеські майстри, згодом продали своє підприємство євреям. То був чи не найпотужніший млин-за добу переробляв до 800 пудів зерна.</vt:lpstr>
      <vt:lpstr>Список використаних джерел та літератури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Пользователь</cp:lastModifiedBy>
  <cp:revision>695</cp:revision>
  <dcterms:created xsi:type="dcterms:W3CDTF">2018-03-15T06:11:23Z</dcterms:created>
  <dcterms:modified xsi:type="dcterms:W3CDTF">2024-04-14T13:34:54Z</dcterms:modified>
</cp:coreProperties>
</file>