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rimo Bold" panose="020B0604020202020204" charset="0"/>
      <p:regular r:id="rId16"/>
    </p:embeddedFont>
    <p:embeddedFont>
      <p:font typeface="Canva Sans" panose="020B0604020202020204" charset="0"/>
      <p:regular r:id="rId17"/>
    </p:embeddedFont>
    <p:embeddedFont>
      <p:font typeface="Garet" panose="020B0604020202020204" charset="-52"/>
      <p:regular r:id="rId18"/>
    </p:embeddedFont>
    <p:embeddedFont>
      <p:font typeface="Garet Bold Italics" panose="020B0604020202020204" charset="-52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1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.png"/><Relationship Id="rId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8.svg"/><Relationship Id="rId7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12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sv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36.jpeg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660304">
            <a:off x="-4873678" y="-4640548"/>
            <a:ext cx="10424834" cy="7547580"/>
            <a:chOff x="0" y="0"/>
            <a:chExt cx="13899779" cy="100634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99769" cy="10063480"/>
            </a:xfrm>
            <a:custGeom>
              <a:avLst/>
              <a:gdLst/>
              <a:ahLst/>
              <a:cxnLst/>
              <a:rect l="l" t="t" r="r" b="b"/>
              <a:pathLst>
                <a:path w="13899769" h="10063480">
                  <a:moveTo>
                    <a:pt x="0" y="0"/>
                  </a:moveTo>
                  <a:lnTo>
                    <a:pt x="13899769" y="0"/>
                  </a:lnTo>
                  <a:lnTo>
                    <a:pt x="13899769" y="10063480"/>
                  </a:lnTo>
                  <a:lnTo>
                    <a:pt x="0" y="10063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0" b="-30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867135" y="-1688712"/>
            <a:ext cx="4784330" cy="4682663"/>
            <a:chOff x="0" y="0"/>
            <a:chExt cx="6379107" cy="62435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79083" cy="6243574"/>
            </a:xfrm>
            <a:custGeom>
              <a:avLst/>
              <a:gdLst/>
              <a:ahLst/>
              <a:cxnLst/>
              <a:rect l="l" t="t" r="r" b="b"/>
              <a:pathLst>
                <a:path w="6379083" h="6243574">
                  <a:moveTo>
                    <a:pt x="0" y="0"/>
                  </a:moveTo>
                  <a:lnTo>
                    <a:pt x="6379083" y="0"/>
                  </a:lnTo>
                  <a:lnTo>
                    <a:pt x="6379083" y="6243574"/>
                  </a:lnTo>
                  <a:lnTo>
                    <a:pt x="0" y="6243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" r="-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25693" y="3032052"/>
            <a:ext cx="17425955" cy="202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12"/>
              </a:lnSpc>
            </a:pPr>
            <a:r>
              <a:rPr lang="en-US" sz="4917">
                <a:solidFill>
                  <a:srgbClr val="FFFFFF"/>
                </a:solidFill>
                <a:latin typeface="Arimo Bold"/>
              </a:rPr>
              <a:t>ОТРИМАННЯ ЗАБАРВЛЕНИХ СПОЛУК ДЛЯ РОЗРОБКИ СПЕКТРОФОТОМЕТРИЧНОЇ МЕТОДИКИ ВИЗНАЧЕННЯ ВМІСТУ НАТАМІЦИНУ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16168" y="6898727"/>
            <a:ext cx="10567987" cy="19050"/>
            <a:chOff x="0" y="0"/>
            <a:chExt cx="14090649" cy="25400"/>
          </a:xfrm>
        </p:grpSpPr>
        <p:sp>
          <p:nvSpPr>
            <p:cNvPr id="8" name="Freeform 8"/>
            <p:cNvSpPr/>
            <p:nvPr/>
          </p:nvSpPr>
          <p:spPr>
            <a:xfrm>
              <a:off x="16891" y="0"/>
              <a:ext cx="14065249" cy="33909"/>
            </a:xfrm>
            <a:custGeom>
              <a:avLst/>
              <a:gdLst/>
              <a:ahLst/>
              <a:cxnLst/>
              <a:rect l="l" t="t" r="r" b="b"/>
              <a:pathLst>
                <a:path w="14065249" h="33909">
                  <a:moveTo>
                    <a:pt x="0" y="0"/>
                  </a:moveTo>
                  <a:lnTo>
                    <a:pt x="14065249" y="0"/>
                  </a:lnTo>
                  <a:lnTo>
                    <a:pt x="14065249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16168" y="5143500"/>
            <a:ext cx="10567987" cy="19050"/>
            <a:chOff x="0" y="0"/>
            <a:chExt cx="14090649" cy="25400"/>
          </a:xfrm>
        </p:grpSpPr>
        <p:sp>
          <p:nvSpPr>
            <p:cNvPr id="10" name="Freeform 10"/>
            <p:cNvSpPr/>
            <p:nvPr/>
          </p:nvSpPr>
          <p:spPr>
            <a:xfrm>
              <a:off x="16891" y="0"/>
              <a:ext cx="14065249" cy="33909"/>
            </a:xfrm>
            <a:custGeom>
              <a:avLst/>
              <a:gdLst/>
              <a:ahLst/>
              <a:cxnLst/>
              <a:rect l="l" t="t" r="r" b="b"/>
              <a:pathLst>
                <a:path w="14065249" h="33909">
                  <a:moveTo>
                    <a:pt x="0" y="0"/>
                  </a:moveTo>
                  <a:lnTo>
                    <a:pt x="14065249" y="0"/>
                  </a:lnTo>
                  <a:lnTo>
                    <a:pt x="14065249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25693" y="5180039"/>
            <a:ext cx="10548937" cy="1619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95"/>
              </a:lnSpc>
            </a:pPr>
            <a:r>
              <a:rPr lang="en-US" sz="1854" spc="43">
                <a:solidFill>
                  <a:srgbClr val="FFFFFF"/>
                </a:solidFill>
                <a:latin typeface="Garet"/>
              </a:rPr>
              <a:t>Виконала роботу Пилипенко Вероніка Костянтинівна, учениця 10 класу ДНЛІТу  ДМР</a:t>
            </a:r>
          </a:p>
          <a:p>
            <a:pPr algn="just">
              <a:lnSpc>
                <a:spcPts val="2595"/>
              </a:lnSpc>
            </a:pPr>
            <a:r>
              <a:rPr lang="en-US" sz="1854" spc="43">
                <a:solidFill>
                  <a:srgbClr val="FFFFFF"/>
                </a:solidFill>
                <a:latin typeface="Garet"/>
              </a:rPr>
              <a:t>Спільно з науковими керівниками Жук Ларисою Петрівною, доцентом кафедри аналітичної хімії та хімічної технології, ДНУ імені Олеся Гончара; Гавриліною Вікторією Вікторівною, викладачкою  хімії.</a:t>
            </a:r>
          </a:p>
          <a:p>
            <a:pPr algn="l">
              <a:lnSpc>
                <a:spcPts val="2595"/>
              </a:lnSpc>
            </a:pPr>
            <a:endParaRPr lang="en-US" sz="1854" spc="43">
              <a:solidFill>
                <a:srgbClr val="FFFFFF"/>
              </a:solidFill>
              <a:latin typeface="Gare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5693" y="7072402"/>
            <a:ext cx="7098117" cy="137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77"/>
              </a:lnSpc>
            </a:pPr>
            <a:r>
              <a:rPr lang="en-US" sz="1911" spc="44" dirty="0" err="1">
                <a:solidFill>
                  <a:srgbClr val="FFFFFF"/>
                </a:solidFill>
                <a:latin typeface="Garet"/>
              </a:rPr>
              <a:t>Номінація</a:t>
            </a:r>
            <a:r>
              <a:rPr lang="en-US" sz="1911" spc="44" dirty="0">
                <a:solidFill>
                  <a:srgbClr val="FFFFFF"/>
                </a:solidFill>
                <a:latin typeface="Garet"/>
              </a:rPr>
              <a:t>: </a:t>
            </a:r>
            <a:r>
              <a:rPr lang="en-US" sz="1911" spc="44" dirty="0" err="1">
                <a:solidFill>
                  <a:srgbClr val="FFFFFF"/>
                </a:solidFill>
                <a:latin typeface="Garet"/>
              </a:rPr>
              <a:t>Еколог-Юніор</a:t>
            </a:r>
            <a:endParaRPr lang="en-US" sz="1911" spc="44" dirty="0">
              <a:solidFill>
                <a:srgbClr val="FFFFFF"/>
              </a:solidFill>
              <a:latin typeface="Garet"/>
            </a:endParaRPr>
          </a:p>
          <a:p>
            <a:pPr algn="just">
              <a:lnSpc>
                <a:spcPts val="2677"/>
              </a:lnSpc>
            </a:pPr>
            <a:r>
              <a:rPr lang="ru-RU" sz="1911" spc="44" dirty="0" err="1">
                <a:solidFill>
                  <a:srgbClr val="FFFFFF"/>
                </a:solidFill>
                <a:latin typeface="Garet"/>
              </a:rPr>
              <a:t>Дніпропетровське</a:t>
            </a:r>
            <a:r>
              <a:rPr lang="ru-RU" sz="1911" spc="44" dirty="0">
                <a:solidFill>
                  <a:srgbClr val="FFFFFF"/>
                </a:solidFill>
                <a:latin typeface="Garet"/>
              </a:rPr>
              <a:t> </a:t>
            </a:r>
            <a:r>
              <a:rPr lang="ru-RU" sz="1911" spc="44" dirty="0" err="1">
                <a:solidFill>
                  <a:srgbClr val="FFFFFF"/>
                </a:solidFill>
                <a:latin typeface="Garet"/>
              </a:rPr>
              <a:t>відділення</a:t>
            </a:r>
            <a:r>
              <a:rPr lang="ru-RU" sz="1911" spc="44" dirty="0">
                <a:solidFill>
                  <a:srgbClr val="FFFFFF"/>
                </a:solidFill>
                <a:latin typeface="Garet"/>
              </a:rPr>
              <a:t> МАН </a:t>
            </a:r>
            <a:r>
              <a:rPr lang="ru-RU" sz="1911" spc="44" dirty="0" err="1">
                <a:solidFill>
                  <a:srgbClr val="FFFFFF"/>
                </a:solidFill>
                <a:latin typeface="Garet"/>
              </a:rPr>
              <a:t>України</a:t>
            </a:r>
            <a:endParaRPr lang="ru-RU" sz="1911" spc="44">
              <a:solidFill>
                <a:srgbClr val="FFFFFF"/>
              </a:solidFill>
              <a:latin typeface="Garet"/>
            </a:endParaRPr>
          </a:p>
          <a:p>
            <a:pPr algn="just">
              <a:lnSpc>
                <a:spcPts val="2677"/>
              </a:lnSpc>
            </a:pPr>
            <a:r>
              <a:rPr lang="en-US" sz="1911" spc="44">
                <a:solidFill>
                  <a:srgbClr val="FFFFFF"/>
                </a:solidFill>
                <a:latin typeface="Garet"/>
              </a:rPr>
              <a:t>м</a:t>
            </a:r>
            <a:r>
              <a:rPr lang="en-US" sz="1911" spc="44" dirty="0">
                <a:solidFill>
                  <a:srgbClr val="FFFFFF"/>
                </a:solidFill>
                <a:latin typeface="Garet"/>
              </a:rPr>
              <a:t>. </a:t>
            </a:r>
            <a:r>
              <a:rPr lang="en-US" sz="1911" spc="44" dirty="0" err="1">
                <a:solidFill>
                  <a:srgbClr val="FFFFFF"/>
                </a:solidFill>
                <a:latin typeface="Garet"/>
              </a:rPr>
              <a:t>Дніпро</a:t>
            </a:r>
            <a:endParaRPr lang="en-US" sz="1911" spc="44" dirty="0">
              <a:solidFill>
                <a:srgbClr val="FFFFFF"/>
              </a:solidFill>
              <a:latin typeface="Garet"/>
            </a:endParaRPr>
          </a:p>
          <a:p>
            <a:pPr algn="just">
              <a:lnSpc>
                <a:spcPts val="2677"/>
              </a:lnSpc>
            </a:pPr>
            <a:r>
              <a:rPr lang="en-US" sz="1911" spc="44" dirty="0">
                <a:solidFill>
                  <a:srgbClr val="FFFFFF"/>
                </a:solidFill>
                <a:latin typeface="Garet"/>
              </a:rPr>
              <a:t>2024 </a:t>
            </a:r>
            <a:r>
              <a:rPr lang="en-US" sz="1911" spc="44" dirty="0" err="1">
                <a:solidFill>
                  <a:srgbClr val="FFFFFF"/>
                </a:solidFill>
                <a:latin typeface="Garet"/>
              </a:rPr>
              <a:t>рік</a:t>
            </a:r>
            <a:endParaRPr lang="en-US" sz="1911" spc="44" dirty="0">
              <a:solidFill>
                <a:srgbClr val="FFFFFF"/>
              </a:solidFill>
              <a:latin typeface="Garet"/>
            </a:endParaRPr>
          </a:p>
        </p:txBody>
      </p:sp>
      <p:grpSp>
        <p:nvGrpSpPr>
          <p:cNvPr id="13" name="Group 13"/>
          <p:cNvGrpSpPr/>
          <p:nvPr/>
        </p:nvGrpSpPr>
        <p:grpSpPr>
          <a:xfrm rot="9585915">
            <a:off x="15172608" y="9175666"/>
            <a:ext cx="5102176" cy="3693976"/>
            <a:chOff x="0" y="0"/>
            <a:chExt cx="6802901" cy="4925301"/>
          </a:xfrm>
        </p:grpSpPr>
        <p:sp>
          <p:nvSpPr>
            <p:cNvPr id="14" name="Freeform 14"/>
            <p:cNvSpPr/>
            <p:nvPr/>
          </p:nvSpPr>
          <p:spPr>
            <a:xfrm flipV="1">
              <a:off x="0" y="0"/>
              <a:ext cx="6802882" cy="4925314"/>
            </a:xfrm>
            <a:custGeom>
              <a:avLst/>
              <a:gdLst/>
              <a:ahLst/>
              <a:cxnLst/>
              <a:rect l="l" t="t" r="r" b="b"/>
              <a:pathLst>
                <a:path w="6802882" h="4925314">
                  <a:moveTo>
                    <a:pt x="0" y="4925314"/>
                  </a:moveTo>
                  <a:lnTo>
                    <a:pt x="6802882" y="4925314"/>
                  </a:lnTo>
                  <a:lnTo>
                    <a:pt x="6802882" y="0"/>
                  </a:lnTo>
                  <a:lnTo>
                    <a:pt x="0" y="0"/>
                  </a:lnTo>
                  <a:lnTo>
                    <a:pt x="0" y="4925314"/>
                  </a:lnTo>
                  <a:close/>
                </a:path>
              </a:pathLst>
            </a:custGeom>
            <a:blipFill>
              <a:blip r:embed="rId2"/>
              <a:stretch>
                <a:fillRect t="-30" b="-30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773508" y="5966796"/>
            <a:ext cx="7514492" cy="3291504"/>
            <a:chOff x="0" y="0"/>
            <a:chExt cx="10019323" cy="43886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019284" cy="4388612"/>
            </a:xfrm>
            <a:custGeom>
              <a:avLst/>
              <a:gdLst/>
              <a:ahLst/>
              <a:cxnLst/>
              <a:rect l="l" t="t" r="r" b="b"/>
              <a:pathLst>
                <a:path w="10019284" h="4388612">
                  <a:moveTo>
                    <a:pt x="0" y="0"/>
                  </a:moveTo>
                  <a:lnTo>
                    <a:pt x="10019284" y="0"/>
                  </a:lnTo>
                  <a:lnTo>
                    <a:pt x="10019284" y="4388612"/>
                  </a:lnTo>
                  <a:lnTo>
                    <a:pt x="0" y="4388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9" b="-4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7" name="Group 17"/>
          <p:cNvGrpSpPr/>
          <p:nvPr/>
        </p:nvGrpSpPr>
        <p:grpSpPr>
          <a:xfrm rot="10660304">
            <a:off x="-3886938" y="9124136"/>
            <a:ext cx="10424834" cy="7547580"/>
            <a:chOff x="0" y="0"/>
            <a:chExt cx="13899779" cy="100634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899769" cy="10063480"/>
            </a:xfrm>
            <a:custGeom>
              <a:avLst/>
              <a:gdLst/>
              <a:ahLst/>
              <a:cxnLst/>
              <a:rect l="l" t="t" r="r" b="b"/>
              <a:pathLst>
                <a:path w="13899769" h="10063480">
                  <a:moveTo>
                    <a:pt x="0" y="0"/>
                  </a:moveTo>
                  <a:lnTo>
                    <a:pt x="13899769" y="0"/>
                  </a:lnTo>
                  <a:lnTo>
                    <a:pt x="13899769" y="10063480"/>
                  </a:lnTo>
                  <a:lnTo>
                    <a:pt x="0" y="10063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0" b="-30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223225">
            <a:off x="-2035799" y="4907991"/>
            <a:ext cx="8244507" cy="5969023"/>
            <a:chOff x="0" y="0"/>
            <a:chExt cx="10992676" cy="7958697"/>
          </a:xfrm>
        </p:grpSpPr>
        <p:sp>
          <p:nvSpPr>
            <p:cNvPr id="3" name="Freeform 3"/>
            <p:cNvSpPr/>
            <p:nvPr/>
          </p:nvSpPr>
          <p:spPr>
            <a:xfrm flipV="1">
              <a:off x="0" y="0"/>
              <a:ext cx="10992739" cy="7958709"/>
            </a:xfrm>
            <a:custGeom>
              <a:avLst/>
              <a:gdLst/>
              <a:ahLst/>
              <a:cxnLst/>
              <a:rect l="l" t="t" r="r" b="b"/>
              <a:pathLst>
                <a:path w="10992739" h="7958709">
                  <a:moveTo>
                    <a:pt x="0" y="7958709"/>
                  </a:moveTo>
                  <a:lnTo>
                    <a:pt x="10992739" y="7958709"/>
                  </a:lnTo>
                  <a:lnTo>
                    <a:pt x="10992739" y="0"/>
                  </a:lnTo>
                  <a:lnTo>
                    <a:pt x="0" y="0"/>
                  </a:lnTo>
                  <a:lnTo>
                    <a:pt x="0" y="7958709"/>
                  </a:lnTo>
                  <a:close/>
                </a:path>
              </a:pathLst>
            </a:custGeom>
            <a:blipFill>
              <a:blip r:embed="rId2"/>
              <a:stretch>
                <a:fillRect t="-30" b="-30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" name="Freeform 4"/>
          <p:cNvSpPr/>
          <p:nvPr/>
        </p:nvSpPr>
        <p:spPr>
          <a:xfrm>
            <a:off x="2799803" y="-329505"/>
            <a:ext cx="15907297" cy="10873680"/>
          </a:xfrm>
          <a:custGeom>
            <a:avLst/>
            <a:gdLst/>
            <a:ahLst/>
            <a:cxnLst/>
            <a:rect l="l" t="t" r="r" b="b"/>
            <a:pathLst>
              <a:path w="15907297" h="10873680">
                <a:moveTo>
                  <a:pt x="0" y="0"/>
                </a:moveTo>
                <a:lnTo>
                  <a:pt x="15907297" y="0"/>
                </a:lnTo>
                <a:lnTo>
                  <a:pt x="15907297" y="10873680"/>
                </a:lnTo>
                <a:lnTo>
                  <a:pt x="0" y="10873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5" name="Group 5"/>
          <p:cNvGrpSpPr/>
          <p:nvPr/>
        </p:nvGrpSpPr>
        <p:grpSpPr>
          <a:xfrm rot="10799999">
            <a:off x="-1551301" y="444725"/>
            <a:ext cx="4027254" cy="3941675"/>
            <a:chOff x="0" y="0"/>
            <a:chExt cx="5369672" cy="5255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69687" cy="5255514"/>
            </a:xfrm>
            <a:custGeom>
              <a:avLst/>
              <a:gdLst/>
              <a:ahLst/>
              <a:cxnLst/>
              <a:rect l="l" t="t" r="r" b="b"/>
              <a:pathLst>
                <a:path w="5369687" h="5255514">
                  <a:moveTo>
                    <a:pt x="0" y="0"/>
                  </a:moveTo>
                  <a:lnTo>
                    <a:pt x="5369687" y="0"/>
                  </a:lnTo>
                  <a:lnTo>
                    <a:pt x="5369687" y="5255514"/>
                  </a:lnTo>
                  <a:lnTo>
                    <a:pt x="0" y="5255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r="-3" b="-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Freeform 7"/>
          <p:cNvSpPr/>
          <p:nvPr/>
        </p:nvSpPr>
        <p:spPr>
          <a:xfrm>
            <a:off x="1585834" y="470849"/>
            <a:ext cx="16435187" cy="8842644"/>
          </a:xfrm>
          <a:custGeom>
            <a:avLst/>
            <a:gdLst/>
            <a:ahLst/>
            <a:cxnLst/>
            <a:rect l="l" t="t" r="r" b="b"/>
            <a:pathLst>
              <a:path w="16435187" h="8842644">
                <a:moveTo>
                  <a:pt x="0" y="0"/>
                </a:moveTo>
                <a:lnTo>
                  <a:pt x="16435188" y="0"/>
                </a:lnTo>
                <a:lnTo>
                  <a:pt x="16435188" y="8842644"/>
                </a:lnTo>
                <a:lnTo>
                  <a:pt x="0" y="8842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8" name="Group 8"/>
          <p:cNvGrpSpPr/>
          <p:nvPr/>
        </p:nvGrpSpPr>
        <p:grpSpPr>
          <a:xfrm>
            <a:off x="5192324" y="2589795"/>
            <a:ext cx="11122255" cy="6350318"/>
            <a:chOff x="0" y="0"/>
            <a:chExt cx="14829673" cy="84670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829662" cy="8467090"/>
            </a:xfrm>
            <a:custGeom>
              <a:avLst/>
              <a:gdLst/>
              <a:ahLst/>
              <a:cxnLst/>
              <a:rect l="l" t="t" r="r" b="b"/>
              <a:pathLst>
                <a:path w="14829662" h="8467090">
                  <a:moveTo>
                    <a:pt x="0" y="0"/>
                  </a:moveTo>
                  <a:lnTo>
                    <a:pt x="14829662" y="0"/>
                  </a:lnTo>
                  <a:lnTo>
                    <a:pt x="14829662" y="8467090"/>
                  </a:lnTo>
                  <a:lnTo>
                    <a:pt x="0" y="8467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331" r="-333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670177" y="937783"/>
            <a:ext cx="13140712" cy="1108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4"/>
              </a:lnSpc>
            </a:pPr>
            <a:r>
              <a:rPr lang="en-US" sz="4384">
                <a:solidFill>
                  <a:srgbClr val="000000"/>
                </a:solidFill>
                <a:latin typeface="Arimo Bold"/>
              </a:rPr>
              <a:t>Вплив концентрації барвника на світлопоглинання системи БТС - натаміцин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4079" y="2796622"/>
            <a:ext cx="19256158" cy="8331200"/>
          </a:xfrm>
          <a:custGeom>
            <a:avLst/>
            <a:gdLst/>
            <a:ahLst/>
            <a:cxnLst/>
            <a:rect l="l" t="t" r="r" b="b"/>
            <a:pathLst>
              <a:path w="19256158" h="8331200">
                <a:moveTo>
                  <a:pt x="0" y="0"/>
                </a:moveTo>
                <a:lnTo>
                  <a:pt x="19256158" y="0"/>
                </a:lnTo>
                <a:lnTo>
                  <a:pt x="19256158" y="8331200"/>
                </a:lnTo>
                <a:lnTo>
                  <a:pt x="0" y="8331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14590838" y="5909792"/>
            <a:ext cx="5988013" cy="7192808"/>
            <a:chOff x="0" y="0"/>
            <a:chExt cx="7984017" cy="95904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83982" cy="9590405"/>
            </a:xfrm>
            <a:custGeom>
              <a:avLst/>
              <a:gdLst/>
              <a:ahLst/>
              <a:cxnLst/>
              <a:rect l="l" t="t" r="r" b="b"/>
              <a:pathLst>
                <a:path w="7983982" h="9590405">
                  <a:moveTo>
                    <a:pt x="0" y="0"/>
                  </a:moveTo>
                  <a:lnTo>
                    <a:pt x="7983982" y="0"/>
                  </a:lnTo>
                  <a:lnTo>
                    <a:pt x="7983982" y="9590405"/>
                  </a:lnTo>
                  <a:lnTo>
                    <a:pt x="0" y="9590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" r="-6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Freeform 5"/>
          <p:cNvSpPr/>
          <p:nvPr/>
        </p:nvSpPr>
        <p:spPr>
          <a:xfrm>
            <a:off x="332921" y="956370"/>
            <a:ext cx="17270006" cy="8394233"/>
          </a:xfrm>
          <a:custGeom>
            <a:avLst/>
            <a:gdLst/>
            <a:ahLst/>
            <a:cxnLst/>
            <a:rect l="l" t="t" r="r" b="b"/>
            <a:pathLst>
              <a:path w="17270006" h="8394233">
                <a:moveTo>
                  <a:pt x="0" y="0"/>
                </a:moveTo>
                <a:lnTo>
                  <a:pt x="17270007" y="0"/>
                </a:lnTo>
                <a:lnTo>
                  <a:pt x="17270007" y="8394233"/>
                </a:lnTo>
                <a:lnTo>
                  <a:pt x="0" y="8394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6" name="Group 6"/>
          <p:cNvGrpSpPr/>
          <p:nvPr/>
        </p:nvGrpSpPr>
        <p:grpSpPr>
          <a:xfrm rot="-1144453">
            <a:off x="9221985" y="-2852989"/>
            <a:ext cx="7009909" cy="5075174"/>
            <a:chOff x="0" y="0"/>
            <a:chExt cx="9346545" cy="67668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46565" cy="6766941"/>
            </a:xfrm>
            <a:custGeom>
              <a:avLst/>
              <a:gdLst/>
              <a:ahLst/>
              <a:cxnLst/>
              <a:rect l="l" t="t" r="r" b="b"/>
              <a:pathLst>
                <a:path w="9346565" h="6766941">
                  <a:moveTo>
                    <a:pt x="0" y="0"/>
                  </a:moveTo>
                  <a:lnTo>
                    <a:pt x="9346565" y="0"/>
                  </a:lnTo>
                  <a:lnTo>
                    <a:pt x="9346565" y="6766941"/>
                  </a:lnTo>
                  <a:lnTo>
                    <a:pt x="0" y="6766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0" b="-30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/>
          <p:nvPr/>
        </p:nvGrpSpPr>
        <p:grpSpPr>
          <a:xfrm rot="881354">
            <a:off x="-1142436" y="-799417"/>
            <a:ext cx="4096707" cy="4009652"/>
            <a:chOff x="0" y="0"/>
            <a:chExt cx="5462276" cy="53462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62270" cy="5346192"/>
            </a:xfrm>
            <a:custGeom>
              <a:avLst/>
              <a:gdLst/>
              <a:ahLst/>
              <a:cxnLst/>
              <a:rect l="l" t="t" r="r" b="b"/>
              <a:pathLst>
                <a:path w="5462270" h="5346192">
                  <a:moveTo>
                    <a:pt x="0" y="0"/>
                  </a:moveTo>
                  <a:lnTo>
                    <a:pt x="5462270" y="0"/>
                  </a:lnTo>
                  <a:lnTo>
                    <a:pt x="5462270" y="5346192"/>
                  </a:lnTo>
                  <a:lnTo>
                    <a:pt x="0" y="534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" r="-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3504" y="3454927"/>
            <a:ext cx="9128177" cy="5518202"/>
            <a:chOff x="0" y="0"/>
            <a:chExt cx="12170903" cy="73576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170918" cy="7357618"/>
            </a:xfrm>
            <a:custGeom>
              <a:avLst/>
              <a:gdLst/>
              <a:ahLst/>
              <a:cxnLst/>
              <a:rect l="l" t="t" r="r" b="b"/>
              <a:pathLst>
                <a:path w="12170918" h="7357618">
                  <a:moveTo>
                    <a:pt x="0" y="0"/>
                  </a:moveTo>
                  <a:lnTo>
                    <a:pt x="12170918" y="0"/>
                  </a:lnTo>
                  <a:lnTo>
                    <a:pt x="12170918" y="7357618"/>
                  </a:lnTo>
                  <a:lnTo>
                    <a:pt x="0" y="7357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7508" r="-7508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877137" y="3228255"/>
            <a:ext cx="7382163" cy="5744874"/>
            <a:chOff x="0" y="0"/>
            <a:chExt cx="9842884" cy="76598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842881" cy="7659878"/>
            </a:xfrm>
            <a:custGeom>
              <a:avLst/>
              <a:gdLst/>
              <a:ahLst/>
              <a:cxnLst/>
              <a:rect l="l" t="t" r="r" b="b"/>
              <a:pathLst>
                <a:path w="9842881" h="7659878">
                  <a:moveTo>
                    <a:pt x="0" y="0"/>
                  </a:moveTo>
                  <a:lnTo>
                    <a:pt x="9842881" y="0"/>
                  </a:lnTo>
                  <a:lnTo>
                    <a:pt x="9842881" y="7659878"/>
                  </a:lnTo>
                  <a:lnTo>
                    <a:pt x="0" y="7659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161326" y="1393520"/>
            <a:ext cx="13140712" cy="1108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4"/>
              </a:lnSpc>
            </a:pPr>
            <a:r>
              <a:rPr lang="en-US" sz="4384">
                <a:solidFill>
                  <a:srgbClr val="FFFFFF"/>
                </a:solidFill>
                <a:latin typeface="Arimo Bold"/>
              </a:rPr>
              <a:t>Вплив концентрації натаміцину на світлопоглинання системи БТС - натаміцин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100000">
            <a:off x="-2583679" y="-1622869"/>
            <a:ext cx="7224758" cy="5228918"/>
            <a:chOff x="0" y="0"/>
            <a:chExt cx="9633011" cy="6971891"/>
          </a:xfrm>
        </p:grpSpPr>
        <p:sp>
          <p:nvSpPr>
            <p:cNvPr id="3" name="Freeform 3"/>
            <p:cNvSpPr/>
            <p:nvPr/>
          </p:nvSpPr>
          <p:spPr>
            <a:xfrm flipV="1">
              <a:off x="0" y="0"/>
              <a:ext cx="9632950" cy="6971919"/>
            </a:xfrm>
            <a:custGeom>
              <a:avLst/>
              <a:gdLst/>
              <a:ahLst/>
              <a:cxnLst/>
              <a:rect l="l" t="t" r="r" b="b"/>
              <a:pathLst>
                <a:path w="9632950" h="6971919">
                  <a:moveTo>
                    <a:pt x="0" y="6971919"/>
                  </a:moveTo>
                  <a:lnTo>
                    <a:pt x="9632950" y="6971919"/>
                  </a:lnTo>
                  <a:lnTo>
                    <a:pt x="9632950" y="0"/>
                  </a:lnTo>
                  <a:lnTo>
                    <a:pt x="0" y="0"/>
                  </a:lnTo>
                  <a:lnTo>
                    <a:pt x="0" y="6971919"/>
                  </a:lnTo>
                  <a:close/>
                </a:path>
              </a:pathLst>
            </a:custGeom>
            <a:blipFill>
              <a:blip r:embed="rId2"/>
              <a:stretch>
                <a:fillRect t="-47" b="-47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 rot="-2700000">
            <a:off x="13646921" y="-1622869"/>
            <a:ext cx="7224758" cy="5228918"/>
            <a:chOff x="0" y="0"/>
            <a:chExt cx="9633011" cy="69718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32950" cy="6971919"/>
            </a:xfrm>
            <a:custGeom>
              <a:avLst/>
              <a:gdLst/>
              <a:ahLst/>
              <a:cxnLst/>
              <a:rect l="l" t="t" r="r" b="b"/>
              <a:pathLst>
                <a:path w="9632950" h="6971919">
                  <a:moveTo>
                    <a:pt x="0" y="0"/>
                  </a:moveTo>
                  <a:lnTo>
                    <a:pt x="9632950" y="0"/>
                  </a:lnTo>
                  <a:lnTo>
                    <a:pt x="9632950" y="6971919"/>
                  </a:lnTo>
                  <a:lnTo>
                    <a:pt x="0" y="6971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7" b="-47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Freeform 6"/>
          <p:cNvSpPr/>
          <p:nvPr/>
        </p:nvSpPr>
        <p:spPr>
          <a:xfrm>
            <a:off x="-314598" y="2578631"/>
            <a:ext cx="18917197" cy="7157395"/>
          </a:xfrm>
          <a:custGeom>
            <a:avLst/>
            <a:gdLst/>
            <a:ahLst/>
            <a:cxnLst/>
            <a:rect l="l" t="t" r="r" b="b"/>
            <a:pathLst>
              <a:path w="18917197" h="7157395">
                <a:moveTo>
                  <a:pt x="0" y="0"/>
                </a:moveTo>
                <a:lnTo>
                  <a:pt x="18917197" y="0"/>
                </a:lnTo>
                <a:lnTo>
                  <a:pt x="18917197" y="7157395"/>
                </a:lnTo>
                <a:lnTo>
                  <a:pt x="0" y="71573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1401194" y="325775"/>
            <a:ext cx="15485610" cy="9686712"/>
          </a:xfrm>
          <a:custGeom>
            <a:avLst/>
            <a:gdLst/>
            <a:ahLst/>
            <a:cxnLst/>
            <a:rect l="l" t="t" r="r" b="b"/>
            <a:pathLst>
              <a:path w="15485610" h="9686712">
                <a:moveTo>
                  <a:pt x="0" y="0"/>
                </a:moveTo>
                <a:lnTo>
                  <a:pt x="15485611" y="0"/>
                </a:lnTo>
                <a:lnTo>
                  <a:pt x="15485611" y="9686712"/>
                </a:lnTo>
                <a:lnTo>
                  <a:pt x="0" y="96867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8" name="Group 8"/>
          <p:cNvGrpSpPr/>
          <p:nvPr/>
        </p:nvGrpSpPr>
        <p:grpSpPr>
          <a:xfrm>
            <a:off x="4087873" y="2801935"/>
            <a:ext cx="10112255" cy="6783117"/>
            <a:chOff x="0" y="0"/>
            <a:chExt cx="13483007" cy="90441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482955" cy="9044178"/>
            </a:xfrm>
            <a:custGeom>
              <a:avLst/>
              <a:gdLst/>
              <a:ahLst/>
              <a:cxnLst/>
              <a:rect l="l" t="t" r="r" b="b"/>
              <a:pathLst>
                <a:path w="13482955" h="9044178">
                  <a:moveTo>
                    <a:pt x="0" y="0"/>
                  </a:moveTo>
                  <a:lnTo>
                    <a:pt x="13482955" y="0"/>
                  </a:lnTo>
                  <a:lnTo>
                    <a:pt x="13482955" y="9044178"/>
                  </a:lnTo>
                  <a:lnTo>
                    <a:pt x="0" y="9044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573644" y="731197"/>
            <a:ext cx="13140712" cy="165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4"/>
              </a:lnSpc>
            </a:pPr>
            <a:r>
              <a:rPr lang="en-US" sz="4384">
                <a:solidFill>
                  <a:srgbClr val="FFFFFF"/>
                </a:solidFill>
                <a:latin typeface="Arimo Bold"/>
              </a:rPr>
              <a:t>Визначення кількісного вмісту натаміцину у вигляді іонного асоціату (ІА) БТС-натаміцин в модельних розчинах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1194" y="919260"/>
            <a:ext cx="15485610" cy="8394233"/>
          </a:xfrm>
          <a:custGeom>
            <a:avLst/>
            <a:gdLst/>
            <a:ahLst/>
            <a:cxnLst/>
            <a:rect l="l" t="t" r="r" b="b"/>
            <a:pathLst>
              <a:path w="15485610" h="8394233">
                <a:moveTo>
                  <a:pt x="0" y="0"/>
                </a:moveTo>
                <a:lnTo>
                  <a:pt x="15485611" y="0"/>
                </a:lnTo>
                <a:lnTo>
                  <a:pt x="15485611" y="8394233"/>
                </a:lnTo>
                <a:lnTo>
                  <a:pt x="0" y="8394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12724570" y="494070"/>
            <a:ext cx="4987103" cy="4881127"/>
            <a:chOff x="0" y="0"/>
            <a:chExt cx="6649471" cy="65081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49466" cy="6508115"/>
            </a:xfrm>
            <a:custGeom>
              <a:avLst/>
              <a:gdLst/>
              <a:ahLst/>
              <a:cxnLst/>
              <a:rect l="l" t="t" r="r" b="b"/>
              <a:pathLst>
                <a:path w="6649466" h="6508115">
                  <a:moveTo>
                    <a:pt x="0" y="0"/>
                  </a:moveTo>
                  <a:lnTo>
                    <a:pt x="6649466" y="0"/>
                  </a:lnTo>
                  <a:lnTo>
                    <a:pt x="6649466" y="6508115"/>
                  </a:lnTo>
                  <a:lnTo>
                    <a:pt x="0" y="6508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" r="-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153092" y="6253230"/>
            <a:ext cx="9754458" cy="7062228"/>
            <a:chOff x="0" y="0"/>
            <a:chExt cx="13005944" cy="94163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005943" cy="9416288"/>
            </a:xfrm>
            <a:custGeom>
              <a:avLst/>
              <a:gdLst/>
              <a:ahLst/>
              <a:cxnLst/>
              <a:rect l="l" t="t" r="r" b="b"/>
              <a:pathLst>
                <a:path w="13005943" h="9416288">
                  <a:moveTo>
                    <a:pt x="0" y="0"/>
                  </a:moveTo>
                  <a:lnTo>
                    <a:pt x="13005943" y="0"/>
                  </a:lnTo>
                  <a:lnTo>
                    <a:pt x="13005943" y="9416288"/>
                  </a:lnTo>
                  <a:lnTo>
                    <a:pt x="0" y="9416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" b="-30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Freeform 7"/>
          <p:cNvSpPr/>
          <p:nvPr/>
        </p:nvSpPr>
        <p:spPr>
          <a:xfrm>
            <a:off x="2125771" y="1471289"/>
            <a:ext cx="14036458" cy="7281544"/>
          </a:xfrm>
          <a:custGeom>
            <a:avLst/>
            <a:gdLst/>
            <a:ahLst/>
            <a:cxnLst/>
            <a:rect l="l" t="t" r="r" b="b"/>
            <a:pathLst>
              <a:path w="14036458" h="7281544">
                <a:moveTo>
                  <a:pt x="0" y="0"/>
                </a:moveTo>
                <a:lnTo>
                  <a:pt x="14036458" y="0"/>
                </a:lnTo>
                <a:lnTo>
                  <a:pt x="14036458" y="7281544"/>
                </a:lnTo>
                <a:lnTo>
                  <a:pt x="0" y="7281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TextBox 8"/>
          <p:cNvSpPr txBox="1"/>
          <p:nvPr/>
        </p:nvSpPr>
        <p:spPr>
          <a:xfrm>
            <a:off x="7134908" y="1795987"/>
            <a:ext cx="4018184" cy="72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4"/>
              </a:lnSpc>
            </a:pPr>
            <a:r>
              <a:rPr lang="en-US" sz="5674">
                <a:solidFill>
                  <a:srgbClr val="000000"/>
                </a:solidFill>
                <a:latin typeface="Arimo Bold"/>
              </a:rPr>
              <a:t>Висновки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62357" y="3120835"/>
            <a:ext cx="13563286" cy="1490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7145" lvl="2" indent="-159048" algn="just">
              <a:lnSpc>
                <a:spcPts val="2922"/>
              </a:lnSpc>
              <a:buAutoNum type="arabicPeriod"/>
            </a:pPr>
            <a:r>
              <a:rPr lang="en-US" sz="2087" spc="50">
                <a:solidFill>
                  <a:srgbClr val="000001"/>
                </a:solidFill>
                <a:latin typeface="Garet"/>
              </a:rPr>
              <a:t> З проведених досліджень видно, що взаємодія фенолсульфофталеїна бромтимолового синього (БТС) з натаміцином при оптимальних умовах (pH 7,0, ацетатний буфер об’ємом 4,5 мл, концентрація БТС 1∙10-5 моль/л) призводить до утворення забарвленої форми у вигляді йонних асоціатів БТС-натаміцину.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53829" y="5699047"/>
            <a:ext cx="13450705" cy="1490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22"/>
              </a:lnSpc>
            </a:pPr>
            <a:r>
              <a:rPr lang="en-US" sz="2087" spc="50">
                <a:solidFill>
                  <a:srgbClr val="000001"/>
                </a:solidFill>
                <a:latin typeface="Garet"/>
              </a:rPr>
              <a:t>2. Розроблена спектрофотометрична методика кількісного визначення натаміцину показала задовільну чутливість, відтворюваність і правильність отримуваних результатів. Методика може бути використана для визначення вмісту натаміцину в лікарських препаратах та харчових продуктах.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306595">
            <a:off x="15895835" y="-2189615"/>
            <a:ext cx="4784330" cy="4682663"/>
            <a:chOff x="0" y="0"/>
            <a:chExt cx="6379107" cy="6243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9083" cy="6243574"/>
            </a:xfrm>
            <a:custGeom>
              <a:avLst/>
              <a:gdLst/>
              <a:ahLst/>
              <a:cxnLst/>
              <a:rect l="l" t="t" r="r" b="b"/>
              <a:pathLst>
                <a:path w="6379083" h="6243574">
                  <a:moveTo>
                    <a:pt x="0" y="0"/>
                  </a:moveTo>
                  <a:lnTo>
                    <a:pt x="6379083" y="0"/>
                  </a:lnTo>
                  <a:lnTo>
                    <a:pt x="6379083" y="6243574"/>
                  </a:lnTo>
                  <a:lnTo>
                    <a:pt x="0" y="6243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" r="-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478656" y="7301411"/>
            <a:ext cx="4784330" cy="4682663"/>
            <a:chOff x="0" y="0"/>
            <a:chExt cx="6379107" cy="62435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79083" cy="6243574"/>
            </a:xfrm>
            <a:custGeom>
              <a:avLst/>
              <a:gdLst/>
              <a:ahLst/>
              <a:cxnLst/>
              <a:rect l="l" t="t" r="r" b="b"/>
              <a:pathLst>
                <a:path w="6379083" h="6243574">
                  <a:moveTo>
                    <a:pt x="0" y="0"/>
                  </a:moveTo>
                  <a:lnTo>
                    <a:pt x="6379083" y="0"/>
                  </a:lnTo>
                  <a:lnTo>
                    <a:pt x="6379083" y="6243574"/>
                  </a:lnTo>
                  <a:lnTo>
                    <a:pt x="0" y="6243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" r="-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Freeform 6"/>
          <p:cNvSpPr/>
          <p:nvPr/>
        </p:nvSpPr>
        <p:spPr>
          <a:xfrm>
            <a:off x="1401194" y="468937"/>
            <a:ext cx="15485610" cy="9308952"/>
          </a:xfrm>
          <a:custGeom>
            <a:avLst/>
            <a:gdLst/>
            <a:ahLst/>
            <a:cxnLst/>
            <a:rect l="l" t="t" r="r" b="b"/>
            <a:pathLst>
              <a:path w="15485610" h="9308952">
                <a:moveTo>
                  <a:pt x="0" y="0"/>
                </a:moveTo>
                <a:lnTo>
                  <a:pt x="15485611" y="0"/>
                </a:lnTo>
                <a:lnTo>
                  <a:pt x="15485611" y="9308952"/>
                </a:lnTo>
                <a:lnTo>
                  <a:pt x="0" y="9308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3005824" y="754075"/>
            <a:ext cx="12594844" cy="1199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8"/>
              </a:lnSpc>
            </a:pPr>
            <a:r>
              <a:rPr lang="en-US" sz="8620">
                <a:solidFill>
                  <a:srgbClr val="FFFFFF"/>
                </a:solidFill>
                <a:latin typeface="Arimo Bold"/>
              </a:rPr>
              <a:t>Використані джерела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13190" y="2418694"/>
            <a:ext cx="14580112" cy="6839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26"/>
              </a:lnSpc>
            </a:pPr>
            <a:r>
              <a:rPr lang="en-US" sz="1875" spc="44">
                <a:solidFill>
                  <a:srgbClr val="FFFFFF"/>
                </a:solidFill>
                <a:latin typeface="Garet"/>
              </a:rPr>
              <a:t> 1. Delves-Broughton J. Permitted Preservatives – Natamycin / J. Delves-Broughton // Encyclopedia of Food Microbiology. – 2014. – P. 87–91. DOI: 10.1016/b978-0-12-384730-0.00269-x.</a:t>
            </a:r>
          </a:p>
          <a:p>
            <a:pPr algn="just">
              <a:lnSpc>
                <a:spcPts val="2626"/>
              </a:lnSpc>
            </a:pPr>
            <a:r>
              <a:rPr lang="en-US" sz="1875" spc="44">
                <a:solidFill>
                  <a:srgbClr val="FFFFFF"/>
                </a:solidFill>
                <a:latin typeface="Garet"/>
              </a:rPr>
              <a:t> 2. Thomas L.V. Natamycin / L.V. Thomas, J. Delves-Broughton // Encyclopedia of Food Sciences and Nutrition. – 2003. – P. 4109–4115. DOI: 10.1016/b0-12-227055-x/01380-8.</a:t>
            </a:r>
          </a:p>
          <a:p>
            <a:pPr algn="just">
              <a:lnSpc>
                <a:spcPts val="2626"/>
              </a:lnSpc>
            </a:pPr>
            <a:endParaRPr lang="en-US" sz="1875" spc="44">
              <a:solidFill>
                <a:srgbClr val="FFFFFF"/>
              </a:solidFill>
              <a:latin typeface="Garet"/>
            </a:endParaRPr>
          </a:p>
          <a:p>
            <a:pPr algn="just">
              <a:lnSpc>
                <a:spcPts val="2626"/>
              </a:lnSpc>
            </a:pPr>
            <a:r>
              <a:rPr lang="en-US" sz="1875" spc="44">
                <a:solidFill>
                  <a:srgbClr val="FFFFFF"/>
                </a:solidFill>
                <a:latin typeface="Garet"/>
              </a:rPr>
              <a:t> 3. Жук Ю.М. Розробка спектрофотометричних методик кількісного визначення лікарських речовин, що містять вторинну аліфатичну аміногрупу: дис. …кандидат фарм. наук: 15.00.02 / Жук Юлія Миколаївна. – З.: ЗДМУ, 2016. – 167с.</a:t>
            </a:r>
          </a:p>
          <a:p>
            <a:pPr algn="just">
              <a:lnSpc>
                <a:spcPts val="2626"/>
              </a:lnSpc>
            </a:pPr>
            <a:endParaRPr lang="en-US" sz="1875" spc="44">
              <a:solidFill>
                <a:srgbClr val="FFFFFF"/>
              </a:solidFill>
              <a:latin typeface="Garet"/>
            </a:endParaRPr>
          </a:p>
          <a:p>
            <a:pPr algn="just">
              <a:lnSpc>
                <a:spcPts val="2626"/>
              </a:lnSpc>
            </a:pPr>
            <a:r>
              <a:rPr lang="en-US" sz="1875" spc="44">
                <a:solidFill>
                  <a:srgbClr val="FFFFFF"/>
                </a:solidFill>
                <a:latin typeface="Garet"/>
              </a:rPr>
              <a:t> 4.  Marczenko Z. Spectrophotometric reagents / Z. Marczenko, M. Balcerzak // Analytical Spectroscopy Library. – 2000. – Vol. 10. – P. 53-73. DOI: 10.1016/S0926-4345(00)80068-1</a:t>
            </a:r>
          </a:p>
          <a:p>
            <a:pPr algn="just">
              <a:lnSpc>
                <a:spcPts val="2626"/>
              </a:lnSpc>
            </a:pPr>
            <a:endParaRPr lang="en-US" sz="1875" spc="44">
              <a:solidFill>
                <a:srgbClr val="FFFFFF"/>
              </a:solidFill>
              <a:latin typeface="Garet"/>
            </a:endParaRPr>
          </a:p>
          <a:p>
            <a:pPr algn="just">
              <a:lnSpc>
                <a:spcPts val="2626"/>
              </a:lnSpc>
            </a:pPr>
            <a:r>
              <a:rPr lang="en-US" sz="1875" spc="44">
                <a:solidFill>
                  <a:srgbClr val="FFFFFF"/>
                </a:solidFill>
                <a:latin typeface="Garet"/>
              </a:rPr>
              <a:t> 5. Duxbury D.F. The Photochemistry and Photophysics of Triphenylmethane Dyes In Solid and Liquid Media / D. F. Duxbury // Chem. Rev. – 1993. – Vol. 93. – P. 381–433. DOI: 10.1021/cr00017a018.</a:t>
            </a:r>
          </a:p>
          <a:p>
            <a:pPr algn="just">
              <a:lnSpc>
                <a:spcPts val="2626"/>
              </a:lnSpc>
            </a:pPr>
            <a:endParaRPr lang="en-US" sz="1875" spc="44">
              <a:solidFill>
                <a:srgbClr val="FFFFFF"/>
              </a:solidFill>
              <a:latin typeface="Garet"/>
            </a:endParaRPr>
          </a:p>
          <a:p>
            <a:pPr algn="just">
              <a:lnSpc>
                <a:spcPts val="2626"/>
              </a:lnSpc>
            </a:pPr>
            <a:r>
              <a:rPr lang="en-US" sz="1875" spc="44">
                <a:solidFill>
                  <a:srgbClr val="FFFFFF"/>
                </a:solidFill>
                <a:latin typeface="Garet"/>
              </a:rPr>
              <a:t> 6. Application of bromocresol purple nanofilm and laser light to detect mutton freshness / N. Kari [and other] // Spectrochimica Acta Part A: Molecular and Biomolecular Spectroscopy. – 2021. – Vol. 244, 118863. DOI: 10.1016/j.saa.2020.118863.</a:t>
            </a:r>
          </a:p>
          <a:p>
            <a:pPr algn="just">
              <a:lnSpc>
                <a:spcPts val="2626"/>
              </a:lnSpc>
            </a:pPr>
            <a:endParaRPr lang="en-US" sz="1875" spc="44">
              <a:solidFill>
                <a:srgbClr val="FFFFFF"/>
              </a:solidFill>
              <a:latin typeface="Garet"/>
            </a:endParaRPr>
          </a:p>
          <a:p>
            <a:pPr algn="just">
              <a:lnSpc>
                <a:spcPts val="2626"/>
              </a:lnSpc>
            </a:pPr>
            <a:r>
              <a:rPr lang="en-US" sz="1875" spc="44">
                <a:solidFill>
                  <a:srgbClr val="FFFFFF"/>
                </a:solidFill>
                <a:latin typeface="Garet"/>
              </a:rPr>
              <a:t> 7. Lueck H. B. Aggregation of triphenylmethane dyes in aqueous solution: dimerization and trimerization of crystal violet and ethyl violet / H. B. Lueck,   B. L. Rice, J. L. McHale // Spectrochimica Acta. – 1992. – Vol. 48A, № 6. – P. 819–828. DOI: 10.1016/0584-8539(92)80076-9.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100000">
            <a:off x="-3003351" y="4693168"/>
            <a:ext cx="8064103" cy="8510926"/>
            <a:chOff x="0" y="0"/>
            <a:chExt cx="10752137" cy="113479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52074" cy="11347958"/>
            </a:xfrm>
            <a:custGeom>
              <a:avLst/>
              <a:gdLst/>
              <a:ahLst/>
              <a:cxnLst/>
              <a:rect l="l" t="t" r="r" b="b"/>
              <a:pathLst>
                <a:path w="10752074" h="11347958">
                  <a:moveTo>
                    <a:pt x="0" y="0"/>
                  </a:moveTo>
                  <a:lnTo>
                    <a:pt x="10752074" y="0"/>
                  </a:lnTo>
                  <a:lnTo>
                    <a:pt x="10752074" y="11347958"/>
                  </a:lnTo>
                  <a:lnTo>
                    <a:pt x="0" y="11347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" b="-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 rot="8100000">
            <a:off x="13227249" y="-3098282"/>
            <a:ext cx="8064103" cy="8510926"/>
            <a:chOff x="0" y="0"/>
            <a:chExt cx="10752137" cy="113479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52074" cy="11347958"/>
            </a:xfrm>
            <a:custGeom>
              <a:avLst/>
              <a:gdLst/>
              <a:ahLst/>
              <a:cxnLst/>
              <a:rect l="l" t="t" r="r" b="b"/>
              <a:pathLst>
                <a:path w="10752074" h="11347958">
                  <a:moveTo>
                    <a:pt x="0" y="0"/>
                  </a:moveTo>
                  <a:lnTo>
                    <a:pt x="10752074" y="0"/>
                  </a:lnTo>
                  <a:lnTo>
                    <a:pt x="10752074" y="11347958"/>
                  </a:lnTo>
                  <a:lnTo>
                    <a:pt x="0" y="11347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" b="-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Freeform 6"/>
          <p:cNvSpPr/>
          <p:nvPr/>
        </p:nvSpPr>
        <p:spPr>
          <a:xfrm>
            <a:off x="1401194" y="973507"/>
            <a:ext cx="15485610" cy="8339985"/>
          </a:xfrm>
          <a:custGeom>
            <a:avLst/>
            <a:gdLst/>
            <a:ahLst/>
            <a:cxnLst/>
            <a:rect l="l" t="t" r="r" b="b"/>
            <a:pathLst>
              <a:path w="15485610" h="8339985">
                <a:moveTo>
                  <a:pt x="0" y="0"/>
                </a:moveTo>
                <a:lnTo>
                  <a:pt x="15485611" y="0"/>
                </a:lnTo>
                <a:lnTo>
                  <a:pt x="15485611" y="8339986"/>
                </a:lnTo>
                <a:lnTo>
                  <a:pt x="0" y="8339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2125771" y="1471289"/>
            <a:ext cx="14036458" cy="7281544"/>
          </a:xfrm>
          <a:custGeom>
            <a:avLst/>
            <a:gdLst/>
            <a:ahLst/>
            <a:cxnLst/>
            <a:rect l="l" t="t" r="r" b="b"/>
            <a:pathLst>
              <a:path w="14036458" h="7281544">
                <a:moveTo>
                  <a:pt x="0" y="0"/>
                </a:moveTo>
                <a:lnTo>
                  <a:pt x="14036458" y="0"/>
                </a:lnTo>
                <a:lnTo>
                  <a:pt x="14036458" y="7281544"/>
                </a:lnTo>
                <a:lnTo>
                  <a:pt x="0" y="7281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TextBox 8"/>
          <p:cNvSpPr txBox="1"/>
          <p:nvPr/>
        </p:nvSpPr>
        <p:spPr>
          <a:xfrm>
            <a:off x="6048641" y="2153119"/>
            <a:ext cx="619071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000000"/>
                </a:solidFill>
                <a:latin typeface="Arimo Bold"/>
              </a:rPr>
              <a:t>Мета роботи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80569" y="3343828"/>
            <a:ext cx="13726861" cy="167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6"/>
              </a:lnSpc>
            </a:pPr>
            <a:r>
              <a:rPr lang="en-US" sz="2318" spc="54">
                <a:solidFill>
                  <a:srgbClr val="181416"/>
                </a:solidFill>
                <a:latin typeface="Garet"/>
              </a:rPr>
              <a:t>  Розробка ефективних тест-систем для визначення вмісту натаміцину є важливою задачею. Дані тест-системи можуть бути використані для контролю якості лікарських препаратів та харчових продуктів, що містять натаміцин.</a:t>
            </a:r>
          </a:p>
          <a:p>
            <a:pPr algn="just">
              <a:lnSpc>
                <a:spcPts val="3246"/>
              </a:lnSpc>
            </a:pPr>
            <a:endParaRPr lang="en-US" sz="2318" spc="54">
              <a:solidFill>
                <a:srgbClr val="181416"/>
              </a:solidFill>
              <a:latin typeface="Garet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888858" y="5262040"/>
            <a:ext cx="4241668" cy="3270203"/>
            <a:chOff x="0" y="0"/>
            <a:chExt cx="5655557" cy="43602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655564" cy="4360291"/>
            </a:xfrm>
            <a:custGeom>
              <a:avLst/>
              <a:gdLst/>
              <a:ahLst/>
              <a:cxnLst/>
              <a:rect l="l" t="t" r="r" b="b"/>
              <a:pathLst>
                <a:path w="5655564" h="4360291">
                  <a:moveTo>
                    <a:pt x="292100" y="0"/>
                  </a:moveTo>
                  <a:lnTo>
                    <a:pt x="5363464" y="0"/>
                  </a:lnTo>
                  <a:cubicBezTo>
                    <a:pt x="5524754" y="0"/>
                    <a:pt x="5655564" y="130810"/>
                    <a:pt x="5655564" y="292100"/>
                  </a:cubicBezTo>
                  <a:lnTo>
                    <a:pt x="5655564" y="4068191"/>
                  </a:lnTo>
                  <a:cubicBezTo>
                    <a:pt x="5655564" y="4229481"/>
                    <a:pt x="5524754" y="4360291"/>
                    <a:pt x="5363464" y="4360291"/>
                  </a:cubicBezTo>
                  <a:lnTo>
                    <a:pt x="292100" y="4360291"/>
                  </a:lnTo>
                  <a:cubicBezTo>
                    <a:pt x="130810" y="4360291"/>
                    <a:pt x="0" y="4229481"/>
                    <a:pt x="0" y="4068191"/>
                  </a:cubicBezTo>
                  <a:lnTo>
                    <a:pt x="0" y="292100"/>
                  </a:lnTo>
                  <a:cubicBezTo>
                    <a:pt x="0" y="130810"/>
                    <a:pt x="130810" y="0"/>
                    <a:pt x="292100" y="0"/>
                  </a:cubicBezTo>
                  <a:close/>
                </a:path>
              </a:pathLst>
            </a:custGeom>
            <a:blipFill>
              <a:blip r:embed="rId7"/>
              <a:stretch>
                <a:fillRect l="-7913" r="-7913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4598" y="2839606"/>
            <a:ext cx="18917197" cy="6160729"/>
          </a:xfrm>
          <a:custGeom>
            <a:avLst/>
            <a:gdLst/>
            <a:ahLst/>
            <a:cxnLst/>
            <a:rect l="l" t="t" r="r" b="b"/>
            <a:pathLst>
              <a:path w="18917197" h="6160729">
                <a:moveTo>
                  <a:pt x="0" y="0"/>
                </a:moveTo>
                <a:lnTo>
                  <a:pt x="18917197" y="0"/>
                </a:lnTo>
                <a:lnTo>
                  <a:pt x="18917197" y="6160729"/>
                </a:lnTo>
                <a:lnTo>
                  <a:pt x="0" y="6160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 rot="-2700000">
            <a:off x="14348935" y="-1913653"/>
            <a:ext cx="6050171" cy="4378811"/>
            <a:chOff x="0" y="0"/>
            <a:chExt cx="8066895" cy="5838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66913" cy="5838444"/>
            </a:xfrm>
            <a:custGeom>
              <a:avLst/>
              <a:gdLst/>
              <a:ahLst/>
              <a:cxnLst/>
              <a:rect l="l" t="t" r="r" b="b"/>
              <a:pathLst>
                <a:path w="8066913" h="5838444">
                  <a:moveTo>
                    <a:pt x="0" y="0"/>
                  </a:moveTo>
                  <a:lnTo>
                    <a:pt x="8066913" y="0"/>
                  </a:lnTo>
                  <a:lnTo>
                    <a:pt x="8066913" y="5838444"/>
                  </a:lnTo>
                  <a:lnTo>
                    <a:pt x="0" y="5838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7" b="-47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5"/>
          <p:cNvGrpSpPr/>
          <p:nvPr/>
        </p:nvGrpSpPr>
        <p:grpSpPr>
          <a:xfrm rot="-8100000">
            <a:off x="-2189120" y="-1865650"/>
            <a:ext cx="6244075" cy="4519149"/>
            <a:chOff x="0" y="0"/>
            <a:chExt cx="8325433" cy="6025532"/>
          </a:xfrm>
        </p:grpSpPr>
        <p:sp>
          <p:nvSpPr>
            <p:cNvPr id="6" name="Freeform 6"/>
            <p:cNvSpPr/>
            <p:nvPr/>
          </p:nvSpPr>
          <p:spPr>
            <a:xfrm flipV="1">
              <a:off x="0" y="0"/>
              <a:ext cx="8325485" cy="6025515"/>
            </a:xfrm>
            <a:custGeom>
              <a:avLst/>
              <a:gdLst/>
              <a:ahLst/>
              <a:cxnLst/>
              <a:rect l="l" t="t" r="r" b="b"/>
              <a:pathLst>
                <a:path w="8325485" h="6025515">
                  <a:moveTo>
                    <a:pt x="0" y="6025515"/>
                  </a:moveTo>
                  <a:lnTo>
                    <a:pt x="8325485" y="6025515"/>
                  </a:lnTo>
                  <a:lnTo>
                    <a:pt x="8325485" y="0"/>
                  </a:lnTo>
                  <a:lnTo>
                    <a:pt x="0" y="0"/>
                  </a:lnTo>
                  <a:lnTo>
                    <a:pt x="0" y="6025515"/>
                  </a:lnTo>
                  <a:close/>
                </a:path>
              </a:pathLst>
            </a:custGeom>
            <a:blipFill>
              <a:blip r:embed="rId4"/>
              <a:stretch>
                <a:fillRect t="-47" b="-48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7"/>
          <p:cNvGrpSpPr/>
          <p:nvPr/>
        </p:nvGrpSpPr>
        <p:grpSpPr>
          <a:xfrm rot="-2850890">
            <a:off x="5343132" y="6040317"/>
            <a:ext cx="9000051" cy="10810872"/>
            <a:chOff x="0" y="0"/>
            <a:chExt cx="12000068" cy="144144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00103" cy="14414500"/>
            </a:xfrm>
            <a:custGeom>
              <a:avLst/>
              <a:gdLst/>
              <a:ahLst/>
              <a:cxnLst/>
              <a:rect l="l" t="t" r="r" b="b"/>
              <a:pathLst>
                <a:path w="12000103" h="14414500">
                  <a:moveTo>
                    <a:pt x="0" y="0"/>
                  </a:moveTo>
                  <a:lnTo>
                    <a:pt x="12000103" y="0"/>
                  </a:lnTo>
                  <a:lnTo>
                    <a:pt x="12000103" y="14414500"/>
                  </a:lnTo>
                  <a:lnTo>
                    <a:pt x="0" y="14414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" r="-5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Freeform 9"/>
          <p:cNvSpPr/>
          <p:nvPr/>
        </p:nvSpPr>
        <p:spPr>
          <a:xfrm>
            <a:off x="1401194" y="919260"/>
            <a:ext cx="15485610" cy="8394233"/>
          </a:xfrm>
          <a:custGeom>
            <a:avLst/>
            <a:gdLst/>
            <a:ahLst/>
            <a:cxnLst/>
            <a:rect l="l" t="t" r="r" b="b"/>
            <a:pathLst>
              <a:path w="15485610" h="8394233">
                <a:moveTo>
                  <a:pt x="0" y="0"/>
                </a:moveTo>
                <a:lnTo>
                  <a:pt x="15485611" y="0"/>
                </a:lnTo>
                <a:lnTo>
                  <a:pt x="15485611" y="8394233"/>
                </a:lnTo>
                <a:lnTo>
                  <a:pt x="0" y="8394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TextBox 10"/>
          <p:cNvSpPr txBox="1"/>
          <p:nvPr/>
        </p:nvSpPr>
        <p:spPr>
          <a:xfrm>
            <a:off x="4556128" y="1453423"/>
            <a:ext cx="9008020" cy="1137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62"/>
              </a:lnSpc>
            </a:pPr>
            <a:r>
              <a:rPr lang="en-US" sz="6124" spc="195">
                <a:solidFill>
                  <a:srgbClr val="FFFFFF"/>
                </a:solidFill>
                <a:latin typeface="Arimo Bold"/>
              </a:rPr>
              <a:t>Актуальність роботи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4109" y="3225029"/>
            <a:ext cx="16719781" cy="2084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6"/>
              </a:lnSpc>
            </a:pPr>
            <a:r>
              <a:rPr lang="en-US" sz="2318" spc="54">
                <a:solidFill>
                  <a:srgbClr val="000001"/>
                </a:solidFill>
                <a:latin typeface="Garet"/>
              </a:rPr>
              <a:t> Актуальність теми полягає в тому, що натаміцин є широко використовуваним препаратом та антибіотиком, тому його вміст має бути обмеженим та контрольованим, хоча в ЄС він використовується як консервант </a:t>
            </a:r>
            <a:r>
              <a:rPr lang="en-US" sz="2318" spc="54">
                <a:solidFill>
                  <a:srgbClr val="FF3131"/>
                </a:solidFill>
                <a:latin typeface="Garet"/>
              </a:rPr>
              <a:t>Е235</a:t>
            </a:r>
            <a:r>
              <a:rPr lang="en-US" sz="2318" spc="54">
                <a:solidFill>
                  <a:srgbClr val="000001"/>
                </a:solidFill>
                <a:latin typeface="Garet"/>
              </a:rPr>
              <a:t>. Натаміцин використовується в різних лікарських препаратах, включаючи креми, мазі та таблетки, а також у харчових продуктах, таких як сир, хліб та овочі.</a:t>
            </a:r>
          </a:p>
          <a:p>
            <a:pPr algn="just">
              <a:lnSpc>
                <a:spcPts val="3246"/>
              </a:lnSpc>
            </a:pPr>
            <a:endParaRPr lang="en-US" sz="2318" spc="54">
              <a:solidFill>
                <a:srgbClr val="000001"/>
              </a:solidFill>
              <a:latin typeface="Gare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351233" y="5593619"/>
            <a:ext cx="2466359" cy="2466359"/>
            <a:chOff x="0" y="0"/>
            <a:chExt cx="3288479" cy="328847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88538" cy="3288538"/>
            </a:xfrm>
            <a:custGeom>
              <a:avLst/>
              <a:gdLst/>
              <a:ahLst/>
              <a:cxnLst/>
              <a:rect l="l" t="t" r="r" b="b"/>
              <a:pathLst>
                <a:path w="3288538" h="3288538">
                  <a:moveTo>
                    <a:pt x="0" y="0"/>
                  </a:moveTo>
                  <a:lnTo>
                    <a:pt x="3288538" y="0"/>
                  </a:lnTo>
                  <a:lnTo>
                    <a:pt x="3288538" y="3288538"/>
                  </a:lnTo>
                  <a:lnTo>
                    <a:pt x="0" y="3288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1" b="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791467" y="5309260"/>
            <a:ext cx="1913477" cy="2938061"/>
            <a:chOff x="0" y="0"/>
            <a:chExt cx="2551303" cy="391741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51303" cy="3917442"/>
            </a:xfrm>
            <a:custGeom>
              <a:avLst/>
              <a:gdLst/>
              <a:ahLst/>
              <a:cxnLst/>
              <a:rect l="l" t="t" r="r" b="b"/>
              <a:pathLst>
                <a:path w="2551303" h="3917442">
                  <a:moveTo>
                    <a:pt x="0" y="0"/>
                  </a:moveTo>
                  <a:lnTo>
                    <a:pt x="2551303" y="0"/>
                  </a:lnTo>
                  <a:lnTo>
                    <a:pt x="2551303" y="3917442"/>
                  </a:lnTo>
                  <a:lnTo>
                    <a:pt x="0" y="3917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6772" r="-26772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590769" y="5309260"/>
            <a:ext cx="2735031" cy="3035077"/>
            <a:chOff x="0" y="0"/>
            <a:chExt cx="3646708" cy="404676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46678" cy="4046728"/>
            </a:xfrm>
            <a:custGeom>
              <a:avLst/>
              <a:gdLst/>
              <a:ahLst/>
              <a:cxnLst/>
              <a:rect l="l" t="t" r="r" b="b"/>
              <a:pathLst>
                <a:path w="3646678" h="4046728">
                  <a:moveTo>
                    <a:pt x="0" y="0"/>
                  </a:moveTo>
                  <a:lnTo>
                    <a:pt x="3646678" y="0"/>
                  </a:lnTo>
                  <a:lnTo>
                    <a:pt x="3646678" y="4046728"/>
                  </a:lnTo>
                  <a:lnTo>
                    <a:pt x="0" y="4046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81" r="-82" b="-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11641" y="5948078"/>
            <a:ext cx="2905102" cy="2111900"/>
            <a:chOff x="0" y="0"/>
            <a:chExt cx="3873469" cy="281586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873500" cy="2815844"/>
            </a:xfrm>
            <a:custGeom>
              <a:avLst/>
              <a:gdLst/>
              <a:ahLst/>
              <a:cxnLst/>
              <a:rect l="l" t="t" r="r" b="b"/>
              <a:pathLst>
                <a:path w="3873500" h="2815844">
                  <a:moveTo>
                    <a:pt x="0" y="0"/>
                  </a:moveTo>
                  <a:lnTo>
                    <a:pt x="3873500" y="0"/>
                  </a:lnTo>
                  <a:lnTo>
                    <a:pt x="3873500" y="2815844"/>
                  </a:lnTo>
                  <a:lnTo>
                    <a:pt x="0" y="2815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36" b="-37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564147" y="5663719"/>
            <a:ext cx="4218766" cy="2396259"/>
            <a:chOff x="0" y="0"/>
            <a:chExt cx="5625021" cy="319501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625084" cy="3195066"/>
            </a:xfrm>
            <a:custGeom>
              <a:avLst/>
              <a:gdLst/>
              <a:ahLst/>
              <a:cxnLst/>
              <a:rect l="l" t="t" r="r" b="b"/>
              <a:pathLst>
                <a:path w="5625084" h="3195066">
                  <a:moveTo>
                    <a:pt x="0" y="0"/>
                  </a:moveTo>
                  <a:lnTo>
                    <a:pt x="5625084" y="0"/>
                  </a:lnTo>
                  <a:lnTo>
                    <a:pt x="5625084" y="3195066"/>
                  </a:lnTo>
                  <a:lnTo>
                    <a:pt x="0" y="3195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r="1" b="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45147" y="3253461"/>
            <a:ext cx="13001898" cy="6093974"/>
          </a:xfrm>
          <a:custGeom>
            <a:avLst/>
            <a:gdLst/>
            <a:ahLst/>
            <a:cxnLst/>
            <a:rect l="l" t="t" r="r" b="b"/>
            <a:pathLst>
              <a:path w="13001898" h="6093974">
                <a:moveTo>
                  <a:pt x="0" y="0"/>
                </a:moveTo>
                <a:lnTo>
                  <a:pt x="13001898" y="0"/>
                </a:lnTo>
                <a:lnTo>
                  <a:pt x="13001898" y="6093974"/>
                </a:lnTo>
                <a:lnTo>
                  <a:pt x="0" y="609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14673349" y="-99754"/>
            <a:ext cx="3865402" cy="3783262"/>
            <a:chOff x="0" y="0"/>
            <a:chExt cx="5153869" cy="50443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53914" cy="5044313"/>
            </a:xfrm>
            <a:custGeom>
              <a:avLst/>
              <a:gdLst/>
              <a:ahLst/>
              <a:cxnLst/>
              <a:rect l="l" t="t" r="r" b="b"/>
              <a:pathLst>
                <a:path w="5153914" h="5044313">
                  <a:moveTo>
                    <a:pt x="0" y="0"/>
                  </a:moveTo>
                  <a:lnTo>
                    <a:pt x="5153914" y="0"/>
                  </a:lnTo>
                  <a:lnTo>
                    <a:pt x="5153914" y="5044313"/>
                  </a:lnTo>
                  <a:lnTo>
                    <a:pt x="0" y="5044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" r="-3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631040" y="6764279"/>
            <a:ext cx="7703976" cy="5577679"/>
            <a:chOff x="0" y="0"/>
            <a:chExt cx="10271968" cy="74369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272014" cy="7436866"/>
            </a:xfrm>
            <a:custGeom>
              <a:avLst/>
              <a:gdLst/>
              <a:ahLst/>
              <a:cxnLst/>
              <a:rect l="l" t="t" r="r" b="b"/>
              <a:pathLst>
                <a:path w="10272014" h="7436866">
                  <a:moveTo>
                    <a:pt x="0" y="0"/>
                  </a:moveTo>
                  <a:lnTo>
                    <a:pt x="10272014" y="0"/>
                  </a:lnTo>
                  <a:lnTo>
                    <a:pt x="10272014" y="7436866"/>
                  </a:lnTo>
                  <a:lnTo>
                    <a:pt x="0" y="7436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" b="-3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138102" y="1007071"/>
            <a:ext cx="12290992" cy="1989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7"/>
              </a:lnSpc>
            </a:pPr>
            <a:r>
              <a:rPr lang="en-US" sz="5674" spc="180">
                <a:solidFill>
                  <a:srgbClr val="FFFFFF"/>
                </a:solidFill>
                <a:latin typeface="Arimo Bold"/>
              </a:rPr>
              <a:t>Для реалізації мети роботи поставлено наступні завдання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38102" y="3455511"/>
            <a:ext cx="12535248" cy="77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22"/>
              </a:lnSpc>
            </a:pPr>
            <a:r>
              <a:rPr lang="en-US" sz="2087" spc="50">
                <a:solidFill>
                  <a:srgbClr val="000001"/>
                </a:solidFill>
                <a:latin typeface="Garet"/>
              </a:rPr>
              <a:t>Проведення аналізу літературних джерел щодо методів визначення вмісту натаміцину.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80331" y="3411988"/>
            <a:ext cx="960815" cy="962017"/>
            <a:chOff x="0" y="0"/>
            <a:chExt cx="1281087" cy="12826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81049" cy="1282700"/>
            </a:xfrm>
            <a:custGeom>
              <a:avLst/>
              <a:gdLst/>
              <a:ahLst/>
              <a:cxnLst/>
              <a:rect l="l" t="t" r="r" b="b"/>
              <a:pathLst>
                <a:path w="1281049" h="1282700">
                  <a:moveTo>
                    <a:pt x="0" y="0"/>
                  </a:moveTo>
                  <a:lnTo>
                    <a:pt x="1281049" y="0"/>
                  </a:lnTo>
                  <a:lnTo>
                    <a:pt x="1281049" y="1282700"/>
                  </a:lnTo>
                  <a:lnTo>
                    <a:pt x="0" y="1282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2" r="-65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91685" y="3329519"/>
            <a:ext cx="338106" cy="943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99212" y="5263303"/>
            <a:ext cx="12493769" cy="77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22"/>
              </a:lnSpc>
            </a:pPr>
            <a:r>
              <a:rPr lang="en-US" sz="2087" spc="50">
                <a:solidFill>
                  <a:srgbClr val="000001"/>
                </a:solidFill>
                <a:latin typeface="Garet"/>
              </a:rPr>
              <a:t>Ознайомлення з методами аналізу, що використовуються в промисловості для визначення вмісту натаміцину.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80331" y="5088133"/>
            <a:ext cx="960815" cy="962017"/>
            <a:chOff x="0" y="0"/>
            <a:chExt cx="1281087" cy="128268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81049" cy="1282700"/>
            </a:xfrm>
            <a:custGeom>
              <a:avLst/>
              <a:gdLst/>
              <a:ahLst/>
              <a:cxnLst/>
              <a:rect l="l" t="t" r="r" b="b"/>
              <a:pathLst>
                <a:path w="1281049" h="1282700">
                  <a:moveTo>
                    <a:pt x="0" y="0"/>
                  </a:moveTo>
                  <a:lnTo>
                    <a:pt x="1281049" y="0"/>
                  </a:lnTo>
                  <a:lnTo>
                    <a:pt x="1281049" y="1282700"/>
                  </a:lnTo>
                  <a:lnTo>
                    <a:pt x="0" y="1282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2" r="-65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91685" y="5044956"/>
            <a:ext cx="338106" cy="943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79581" y="6765585"/>
            <a:ext cx="12493769" cy="77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22"/>
              </a:lnSpc>
            </a:pPr>
            <a:r>
              <a:rPr lang="en-US" sz="2087" spc="50">
                <a:solidFill>
                  <a:srgbClr val="000001"/>
                </a:solidFill>
                <a:latin typeface="Garet"/>
              </a:rPr>
              <a:t>Проведення експериментального дослідження ефективності різних методів визначення вмісту натаміцину.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80331" y="6764279"/>
            <a:ext cx="960815" cy="962017"/>
            <a:chOff x="0" y="0"/>
            <a:chExt cx="1281087" cy="128268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81049" cy="1282700"/>
            </a:xfrm>
            <a:custGeom>
              <a:avLst/>
              <a:gdLst/>
              <a:ahLst/>
              <a:cxnLst/>
              <a:rect l="l" t="t" r="r" b="b"/>
              <a:pathLst>
                <a:path w="1281049" h="1282700">
                  <a:moveTo>
                    <a:pt x="0" y="0"/>
                  </a:moveTo>
                  <a:lnTo>
                    <a:pt x="1281049" y="0"/>
                  </a:lnTo>
                  <a:lnTo>
                    <a:pt x="1281049" y="1282700"/>
                  </a:lnTo>
                  <a:lnTo>
                    <a:pt x="0" y="1282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2" r="-65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91685" y="6681810"/>
            <a:ext cx="338106" cy="943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</a:rPr>
              <a:t>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79581" y="8478755"/>
            <a:ext cx="7998400" cy="41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22"/>
              </a:lnSpc>
            </a:pPr>
            <a:r>
              <a:rPr lang="en-US" sz="2087" spc="50">
                <a:solidFill>
                  <a:srgbClr val="000001"/>
                </a:solidFill>
                <a:latin typeface="Garet"/>
              </a:rPr>
              <a:t>Обробка отриманих даних, формулювання висновків.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80331" y="8296283"/>
            <a:ext cx="960815" cy="962017"/>
            <a:chOff x="0" y="0"/>
            <a:chExt cx="1281087" cy="128268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81049" cy="1282700"/>
            </a:xfrm>
            <a:custGeom>
              <a:avLst/>
              <a:gdLst/>
              <a:ahLst/>
              <a:cxnLst/>
              <a:rect l="l" t="t" r="r" b="b"/>
              <a:pathLst>
                <a:path w="1281049" h="1282700">
                  <a:moveTo>
                    <a:pt x="0" y="0"/>
                  </a:moveTo>
                  <a:lnTo>
                    <a:pt x="1281049" y="0"/>
                  </a:lnTo>
                  <a:lnTo>
                    <a:pt x="1281049" y="1282700"/>
                  </a:lnTo>
                  <a:lnTo>
                    <a:pt x="0" y="1282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2" r="-65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91685" y="8213814"/>
            <a:ext cx="338106" cy="943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9389" y="1028699"/>
            <a:ext cx="20403034" cy="8978240"/>
          </a:xfrm>
          <a:custGeom>
            <a:avLst/>
            <a:gdLst/>
            <a:ahLst/>
            <a:cxnLst/>
            <a:rect l="l" t="t" r="r" b="b"/>
            <a:pathLst>
              <a:path w="20403034" h="8978240">
                <a:moveTo>
                  <a:pt x="0" y="0"/>
                </a:moveTo>
                <a:lnTo>
                  <a:pt x="20403034" y="0"/>
                </a:lnTo>
                <a:lnTo>
                  <a:pt x="20403034" y="8978241"/>
                </a:lnTo>
                <a:lnTo>
                  <a:pt x="0" y="89782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15811399" y="7775396"/>
            <a:ext cx="4784330" cy="4682663"/>
            <a:chOff x="0" y="0"/>
            <a:chExt cx="6379107" cy="62435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79083" cy="6243574"/>
            </a:xfrm>
            <a:custGeom>
              <a:avLst/>
              <a:gdLst/>
              <a:ahLst/>
              <a:cxnLst/>
              <a:rect l="l" t="t" r="r" b="b"/>
              <a:pathLst>
                <a:path w="6379083" h="6243574">
                  <a:moveTo>
                    <a:pt x="0" y="0"/>
                  </a:moveTo>
                  <a:lnTo>
                    <a:pt x="6379083" y="0"/>
                  </a:lnTo>
                  <a:lnTo>
                    <a:pt x="6379083" y="6243574"/>
                  </a:lnTo>
                  <a:lnTo>
                    <a:pt x="0" y="6243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" r="-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92165" y="-1312632"/>
            <a:ext cx="4784330" cy="4682663"/>
            <a:chOff x="0" y="0"/>
            <a:chExt cx="6379107" cy="62435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79083" cy="6243574"/>
            </a:xfrm>
            <a:custGeom>
              <a:avLst/>
              <a:gdLst/>
              <a:ahLst/>
              <a:cxnLst/>
              <a:rect l="l" t="t" r="r" b="b"/>
              <a:pathLst>
                <a:path w="6379083" h="6243574">
                  <a:moveTo>
                    <a:pt x="0" y="0"/>
                  </a:moveTo>
                  <a:lnTo>
                    <a:pt x="6379083" y="0"/>
                  </a:lnTo>
                  <a:lnTo>
                    <a:pt x="6379083" y="6243574"/>
                  </a:lnTo>
                  <a:lnTo>
                    <a:pt x="0" y="6243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" r="-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146942" y="1797961"/>
            <a:ext cx="9295723" cy="1744516"/>
            <a:chOff x="0" y="0"/>
            <a:chExt cx="14577475" cy="27357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577440" cy="2735707"/>
            </a:xfrm>
            <a:custGeom>
              <a:avLst/>
              <a:gdLst/>
              <a:ahLst/>
              <a:cxnLst/>
              <a:rect l="l" t="t" r="r" b="b"/>
              <a:pathLst>
                <a:path w="14577440" h="2735707">
                  <a:moveTo>
                    <a:pt x="0" y="0"/>
                  </a:moveTo>
                  <a:lnTo>
                    <a:pt x="14577440" y="0"/>
                  </a:lnTo>
                  <a:lnTo>
                    <a:pt x="14577440" y="2735707"/>
                  </a:lnTo>
                  <a:lnTo>
                    <a:pt x="0" y="2735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97" r="-2598" b="-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977454" y="4923496"/>
            <a:ext cx="3200837" cy="3710792"/>
            <a:chOff x="0" y="0"/>
            <a:chExt cx="4946453" cy="573451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46396" cy="5734558"/>
            </a:xfrm>
            <a:custGeom>
              <a:avLst/>
              <a:gdLst/>
              <a:ahLst/>
              <a:cxnLst/>
              <a:rect l="l" t="t" r="r" b="b"/>
              <a:pathLst>
                <a:path w="4946396" h="5734558">
                  <a:moveTo>
                    <a:pt x="338582" y="0"/>
                  </a:moveTo>
                  <a:lnTo>
                    <a:pt x="4607814" y="0"/>
                  </a:lnTo>
                  <a:cubicBezTo>
                    <a:pt x="4794885" y="0"/>
                    <a:pt x="4946396" y="151638"/>
                    <a:pt x="4946396" y="338582"/>
                  </a:cubicBezTo>
                  <a:lnTo>
                    <a:pt x="4946396" y="5395849"/>
                  </a:lnTo>
                  <a:cubicBezTo>
                    <a:pt x="4946396" y="5485638"/>
                    <a:pt x="4910709" y="5571744"/>
                    <a:pt x="4847209" y="5635244"/>
                  </a:cubicBezTo>
                  <a:cubicBezTo>
                    <a:pt x="4783709" y="5698744"/>
                    <a:pt x="4697603" y="5734431"/>
                    <a:pt x="4607814" y="5734431"/>
                  </a:cubicBezTo>
                  <a:lnTo>
                    <a:pt x="338582" y="5734431"/>
                  </a:lnTo>
                  <a:cubicBezTo>
                    <a:pt x="151638" y="5734558"/>
                    <a:pt x="0" y="5582920"/>
                    <a:pt x="0" y="5395849"/>
                  </a:cubicBezTo>
                  <a:lnTo>
                    <a:pt x="0" y="338582"/>
                  </a:lnTo>
                  <a:cubicBezTo>
                    <a:pt x="0" y="151638"/>
                    <a:pt x="151638" y="0"/>
                    <a:pt x="338582" y="0"/>
                  </a:cubicBezTo>
                  <a:close/>
                </a:path>
              </a:pathLst>
            </a:custGeom>
            <a:blipFill>
              <a:blip r:embed="rId6"/>
              <a:stretch>
                <a:fillRect t="-7473" r="-1" b="-747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2283" y="4928474"/>
            <a:ext cx="3200837" cy="3710792"/>
            <a:chOff x="0" y="0"/>
            <a:chExt cx="4946453" cy="57345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946396" cy="5734558"/>
            </a:xfrm>
            <a:custGeom>
              <a:avLst/>
              <a:gdLst/>
              <a:ahLst/>
              <a:cxnLst/>
              <a:rect l="l" t="t" r="r" b="b"/>
              <a:pathLst>
                <a:path w="4946396" h="5734558">
                  <a:moveTo>
                    <a:pt x="338582" y="0"/>
                  </a:moveTo>
                  <a:lnTo>
                    <a:pt x="4607814" y="0"/>
                  </a:lnTo>
                  <a:cubicBezTo>
                    <a:pt x="4794885" y="0"/>
                    <a:pt x="4946396" y="151638"/>
                    <a:pt x="4946396" y="338582"/>
                  </a:cubicBezTo>
                  <a:lnTo>
                    <a:pt x="4946396" y="5395849"/>
                  </a:lnTo>
                  <a:cubicBezTo>
                    <a:pt x="4946396" y="5485638"/>
                    <a:pt x="4910709" y="5571744"/>
                    <a:pt x="4847209" y="5635244"/>
                  </a:cubicBezTo>
                  <a:cubicBezTo>
                    <a:pt x="4783709" y="5698744"/>
                    <a:pt x="4697603" y="5734431"/>
                    <a:pt x="4607814" y="5734431"/>
                  </a:cubicBezTo>
                  <a:lnTo>
                    <a:pt x="338582" y="5734431"/>
                  </a:lnTo>
                  <a:cubicBezTo>
                    <a:pt x="151638" y="5734558"/>
                    <a:pt x="0" y="5582920"/>
                    <a:pt x="0" y="5395849"/>
                  </a:cubicBezTo>
                  <a:lnTo>
                    <a:pt x="0" y="338582"/>
                  </a:lnTo>
                  <a:cubicBezTo>
                    <a:pt x="0" y="151638"/>
                    <a:pt x="151638" y="0"/>
                    <a:pt x="338582" y="0"/>
                  </a:cubicBezTo>
                  <a:close/>
                </a:path>
              </a:pathLst>
            </a:custGeom>
            <a:blipFill>
              <a:blip r:embed="rId7"/>
              <a:stretch>
                <a:fillRect t="-7505" r="-1" b="-7506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716357" y="40523"/>
            <a:ext cx="6745804" cy="892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4"/>
              </a:lnSpc>
            </a:pPr>
            <a:r>
              <a:rPr lang="en-US" sz="6984">
                <a:solidFill>
                  <a:srgbClr val="D9D9D9"/>
                </a:solidFill>
                <a:latin typeface="Arimo Bold"/>
              </a:rPr>
              <a:t>Ідентифікація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75307" y="1228437"/>
            <a:ext cx="3326298" cy="35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22"/>
              </a:lnSpc>
            </a:pPr>
            <a:r>
              <a:rPr lang="en-US" sz="2087" spc="50">
                <a:solidFill>
                  <a:srgbClr val="155BB8"/>
                </a:solidFill>
                <a:latin typeface="Garet Bold Italics"/>
              </a:rPr>
              <a:t>1.Фрагмент таблиці: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9299" y="4204564"/>
            <a:ext cx="6855286" cy="35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22"/>
              </a:lnSpc>
            </a:pPr>
            <a:r>
              <a:rPr lang="en-US" sz="2087" spc="50">
                <a:solidFill>
                  <a:srgbClr val="155BB8"/>
                </a:solidFill>
                <a:latin typeface="Garet Bold Italics"/>
              </a:rPr>
              <a:t>2.Спектрофотометричний аналіз натаміцину: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05030" y="8127103"/>
            <a:ext cx="8404135" cy="28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53"/>
              </a:lnSpc>
            </a:pPr>
            <a:r>
              <a:rPr lang="en-US" sz="1681" spc="40">
                <a:solidFill>
                  <a:srgbClr val="000001"/>
                </a:solidFill>
                <a:latin typeface="Garet"/>
              </a:rPr>
              <a:t>Найкраще для таких досліджень підходять трифенілметанові барники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705030" y="4204564"/>
            <a:ext cx="8192183" cy="35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22"/>
              </a:lnSpc>
            </a:pPr>
            <a:r>
              <a:rPr lang="en-US" sz="2087" spc="50">
                <a:solidFill>
                  <a:srgbClr val="155BB8"/>
                </a:solidFill>
                <a:latin typeface="Garet Bold Italics"/>
              </a:rPr>
              <a:t>3.Структурна формула бромтимолового синього БТС: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994698" y="4744137"/>
            <a:ext cx="4821263" cy="3214175"/>
            <a:chOff x="0" y="0"/>
            <a:chExt cx="8261019" cy="550734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60969" cy="5507355"/>
            </a:xfrm>
            <a:custGeom>
              <a:avLst/>
              <a:gdLst/>
              <a:ahLst/>
              <a:cxnLst/>
              <a:rect l="l" t="t" r="r" b="b"/>
              <a:pathLst>
                <a:path w="8260969" h="5507355">
                  <a:moveTo>
                    <a:pt x="0" y="0"/>
                  </a:moveTo>
                  <a:lnTo>
                    <a:pt x="8260969" y="0"/>
                  </a:lnTo>
                  <a:lnTo>
                    <a:pt x="8260969" y="5507355"/>
                  </a:lnTo>
                  <a:lnTo>
                    <a:pt x="0" y="5507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3501020" y="6857193"/>
            <a:ext cx="6735405" cy="4876434"/>
            <a:chOff x="0" y="0"/>
            <a:chExt cx="8980540" cy="65019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80551" cy="6501892"/>
            </a:xfrm>
            <a:custGeom>
              <a:avLst/>
              <a:gdLst/>
              <a:ahLst/>
              <a:cxnLst/>
              <a:rect l="l" t="t" r="r" b="b"/>
              <a:pathLst>
                <a:path w="8980551" h="6501892">
                  <a:moveTo>
                    <a:pt x="0" y="0"/>
                  </a:moveTo>
                  <a:lnTo>
                    <a:pt x="8980551" y="0"/>
                  </a:lnTo>
                  <a:lnTo>
                    <a:pt x="8980551" y="6501892"/>
                  </a:lnTo>
                  <a:lnTo>
                    <a:pt x="0" y="6501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0" b="-30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 rot="9543811">
            <a:off x="-2873563" y="-259999"/>
            <a:ext cx="6201883" cy="4490163"/>
            <a:chOff x="0" y="0"/>
            <a:chExt cx="8269177" cy="5986884"/>
          </a:xfrm>
        </p:grpSpPr>
        <p:sp>
          <p:nvSpPr>
            <p:cNvPr id="5" name="Freeform 5"/>
            <p:cNvSpPr/>
            <p:nvPr/>
          </p:nvSpPr>
          <p:spPr>
            <a:xfrm flipV="1">
              <a:off x="0" y="0"/>
              <a:ext cx="8269224" cy="5986907"/>
            </a:xfrm>
            <a:custGeom>
              <a:avLst/>
              <a:gdLst/>
              <a:ahLst/>
              <a:cxnLst/>
              <a:rect l="l" t="t" r="r" b="b"/>
              <a:pathLst>
                <a:path w="8269224" h="5986907">
                  <a:moveTo>
                    <a:pt x="0" y="5986907"/>
                  </a:moveTo>
                  <a:lnTo>
                    <a:pt x="8269224" y="5986907"/>
                  </a:lnTo>
                  <a:lnTo>
                    <a:pt x="8269224" y="0"/>
                  </a:lnTo>
                  <a:lnTo>
                    <a:pt x="0" y="0"/>
                  </a:lnTo>
                  <a:lnTo>
                    <a:pt x="0" y="5986907"/>
                  </a:lnTo>
                  <a:close/>
                </a:path>
              </a:pathLst>
            </a:custGeom>
            <a:blipFill>
              <a:blip r:embed="rId2"/>
              <a:stretch>
                <a:fillRect t="-30" b="-30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Freeform 6"/>
          <p:cNvSpPr/>
          <p:nvPr/>
        </p:nvSpPr>
        <p:spPr>
          <a:xfrm>
            <a:off x="673958" y="1039776"/>
            <a:ext cx="17180131" cy="8958874"/>
          </a:xfrm>
          <a:custGeom>
            <a:avLst/>
            <a:gdLst/>
            <a:ahLst/>
            <a:cxnLst/>
            <a:rect l="l" t="t" r="r" b="b"/>
            <a:pathLst>
              <a:path w="17180131" h="8958874">
                <a:moveTo>
                  <a:pt x="0" y="0"/>
                </a:moveTo>
                <a:lnTo>
                  <a:pt x="17180131" y="0"/>
                </a:lnTo>
                <a:lnTo>
                  <a:pt x="17180131" y="8958874"/>
                </a:lnTo>
                <a:lnTo>
                  <a:pt x="0" y="8958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7" name="Group 7"/>
          <p:cNvGrpSpPr/>
          <p:nvPr/>
        </p:nvGrpSpPr>
        <p:grpSpPr>
          <a:xfrm>
            <a:off x="936598" y="2419156"/>
            <a:ext cx="3755310" cy="2349898"/>
            <a:chOff x="0" y="0"/>
            <a:chExt cx="6071244" cy="37991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071235" cy="3799078"/>
            </a:xfrm>
            <a:custGeom>
              <a:avLst/>
              <a:gdLst/>
              <a:ahLst/>
              <a:cxnLst/>
              <a:rect l="l" t="t" r="r" b="b"/>
              <a:pathLst>
                <a:path w="6071235" h="3799078">
                  <a:moveTo>
                    <a:pt x="0" y="0"/>
                  </a:moveTo>
                  <a:lnTo>
                    <a:pt x="6071235" y="0"/>
                  </a:lnTo>
                  <a:lnTo>
                    <a:pt x="6071235" y="3799078"/>
                  </a:lnTo>
                  <a:lnTo>
                    <a:pt x="0" y="3799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012" r="-9013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6598" y="5303814"/>
            <a:ext cx="3755310" cy="2270283"/>
            <a:chOff x="0" y="0"/>
            <a:chExt cx="6296867" cy="3806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96914" cy="3806825"/>
            </a:xfrm>
            <a:custGeom>
              <a:avLst/>
              <a:gdLst/>
              <a:ahLst/>
              <a:cxnLst/>
              <a:rect l="l" t="t" r="r" b="b"/>
              <a:pathLst>
                <a:path w="6296914" h="3806825">
                  <a:moveTo>
                    <a:pt x="0" y="0"/>
                  </a:moveTo>
                  <a:lnTo>
                    <a:pt x="6296914" y="0"/>
                  </a:lnTo>
                  <a:lnTo>
                    <a:pt x="6296914" y="3806825"/>
                  </a:lnTo>
                  <a:lnTo>
                    <a:pt x="0" y="3806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380" r="-937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782591" y="95250"/>
            <a:ext cx="10962865" cy="858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3"/>
              </a:lnSpc>
            </a:pPr>
            <a:r>
              <a:rPr lang="en-US" sz="6293">
                <a:solidFill>
                  <a:srgbClr val="D9D9D9"/>
                </a:solidFill>
                <a:latin typeface="Arimo Bold"/>
              </a:rPr>
              <a:t>Експериментальна частина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0592" y="1480597"/>
            <a:ext cx="5204363" cy="401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2"/>
              </a:lnSpc>
            </a:pPr>
            <a:r>
              <a:rPr lang="en-US" sz="2195" spc="52">
                <a:solidFill>
                  <a:srgbClr val="155BB8"/>
                </a:solidFill>
                <a:latin typeface="Garet Bold Italics"/>
              </a:rPr>
              <a:t>Використовували дані реагенти: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0592" y="2014979"/>
            <a:ext cx="4463168" cy="40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22"/>
              </a:lnSpc>
            </a:pPr>
            <a:r>
              <a:rPr lang="en-US" sz="2087" spc="50">
                <a:solidFill>
                  <a:srgbClr val="000001"/>
                </a:solidFill>
                <a:latin typeface="Garet"/>
              </a:rPr>
              <a:t>1. бромтимоловий синій (БТС)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6598" y="4754802"/>
            <a:ext cx="1851833" cy="40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22"/>
              </a:lnSpc>
            </a:pPr>
            <a:r>
              <a:rPr lang="en-US" sz="2087" spc="50">
                <a:solidFill>
                  <a:srgbClr val="000001"/>
                </a:solidFill>
                <a:latin typeface="Garet"/>
              </a:rPr>
              <a:t>2. натаміцин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6598" y="7707448"/>
            <a:ext cx="2432129" cy="40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22"/>
              </a:lnSpc>
            </a:pPr>
            <a:r>
              <a:rPr lang="en-US" sz="2087" spc="50">
                <a:solidFill>
                  <a:srgbClr val="000001"/>
                </a:solidFill>
                <a:latin typeface="Garet"/>
              </a:rPr>
              <a:t>3. розчини NaOH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0592" y="8244975"/>
            <a:ext cx="2187410" cy="40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22"/>
              </a:lnSpc>
            </a:pPr>
            <a:r>
              <a:rPr lang="en-US" sz="2087" spc="50">
                <a:solidFill>
                  <a:srgbClr val="000001"/>
                </a:solidFill>
                <a:latin typeface="Garet"/>
              </a:rPr>
              <a:t>4. розчини HCl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6598" y="8782502"/>
            <a:ext cx="4521785" cy="40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22"/>
              </a:lnSpc>
            </a:pPr>
            <a:r>
              <a:rPr lang="en-US" sz="2087" spc="50">
                <a:solidFill>
                  <a:srgbClr val="000001"/>
                </a:solidFill>
                <a:latin typeface="Garet"/>
              </a:rPr>
              <a:t>5. ацетатний буферний розчин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0592" y="9320029"/>
            <a:ext cx="5662988" cy="35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22"/>
              </a:lnSpc>
            </a:pPr>
            <a:r>
              <a:rPr lang="en-US" sz="2087" spc="50">
                <a:solidFill>
                  <a:srgbClr val="000001"/>
                </a:solidFill>
                <a:latin typeface="Garet"/>
              </a:rPr>
              <a:t>6. дистильована вода за ДВСТ 6709-72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13153" y="2881490"/>
            <a:ext cx="10853123" cy="42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5"/>
              </a:lnSpc>
            </a:pPr>
            <a:r>
              <a:rPr lang="en-US" sz="2146" spc="51">
                <a:solidFill>
                  <a:srgbClr val="000001"/>
                </a:solidFill>
                <a:latin typeface="Garet"/>
              </a:rPr>
              <a:t>рН приготовленого буферного розчину контролювали на іономірі ЕВ-74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6863886" y="3453612"/>
            <a:ext cx="10551656" cy="4655698"/>
            <a:chOff x="0" y="0"/>
            <a:chExt cx="15738760" cy="6944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738785" cy="6944360"/>
            </a:xfrm>
            <a:custGeom>
              <a:avLst/>
              <a:gdLst/>
              <a:ahLst/>
              <a:cxnLst/>
              <a:rect l="l" t="t" r="r" b="b"/>
              <a:pathLst>
                <a:path w="15738785" h="6944360">
                  <a:moveTo>
                    <a:pt x="0" y="0"/>
                  </a:moveTo>
                  <a:lnTo>
                    <a:pt x="15738785" y="0"/>
                  </a:lnTo>
                  <a:lnTo>
                    <a:pt x="15738785" y="6944360"/>
                  </a:lnTo>
                  <a:lnTo>
                    <a:pt x="0" y="6944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239" r="-323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289462">
            <a:off x="13541413" y="6986009"/>
            <a:ext cx="7224758" cy="5228918"/>
            <a:chOff x="0" y="0"/>
            <a:chExt cx="9633011" cy="69718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32950" cy="6971919"/>
            </a:xfrm>
            <a:custGeom>
              <a:avLst/>
              <a:gdLst/>
              <a:ahLst/>
              <a:cxnLst/>
              <a:rect l="l" t="t" r="r" b="b"/>
              <a:pathLst>
                <a:path w="9632950" h="6971919">
                  <a:moveTo>
                    <a:pt x="0" y="0"/>
                  </a:moveTo>
                  <a:lnTo>
                    <a:pt x="9632950" y="0"/>
                  </a:lnTo>
                  <a:lnTo>
                    <a:pt x="9632950" y="6971919"/>
                  </a:lnTo>
                  <a:lnTo>
                    <a:pt x="0" y="6971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7" b="-47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 rot="-8100000">
            <a:off x="-3926977" y="-1873998"/>
            <a:ext cx="7224758" cy="5228918"/>
            <a:chOff x="0" y="0"/>
            <a:chExt cx="9633011" cy="6971891"/>
          </a:xfrm>
        </p:grpSpPr>
        <p:sp>
          <p:nvSpPr>
            <p:cNvPr id="5" name="Freeform 5"/>
            <p:cNvSpPr/>
            <p:nvPr/>
          </p:nvSpPr>
          <p:spPr>
            <a:xfrm flipV="1">
              <a:off x="0" y="0"/>
              <a:ext cx="9632950" cy="6971919"/>
            </a:xfrm>
            <a:custGeom>
              <a:avLst/>
              <a:gdLst/>
              <a:ahLst/>
              <a:cxnLst/>
              <a:rect l="l" t="t" r="r" b="b"/>
              <a:pathLst>
                <a:path w="9632950" h="6971919">
                  <a:moveTo>
                    <a:pt x="0" y="6971919"/>
                  </a:moveTo>
                  <a:lnTo>
                    <a:pt x="9632950" y="6971919"/>
                  </a:lnTo>
                  <a:lnTo>
                    <a:pt x="9632950" y="0"/>
                  </a:lnTo>
                  <a:lnTo>
                    <a:pt x="0" y="0"/>
                  </a:lnTo>
                  <a:lnTo>
                    <a:pt x="0" y="6971919"/>
                  </a:lnTo>
                  <a:close/>
                </a:path>
              </a:pathLst>
            </a:custGeom>
            <a:blipFill>
              <a:blip r:embed="rId2"/>
              <a:stretch>
                <a:fillRect t="-47" b="-47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Freeform 6"/>
          <p:cNvSpPr/>
          <p:nvPr/>
        </p:nvSpPr>
        <p:spPr>
          <a:xfrm>
            <a:off x="-314598" y="1365283"/>
            <a:ext cx="18917197" cy="8146537"/>
          </a:xfrm>
          <a:custGeom>
            <a:avLst/>
            <a:gdLst/>
            <a:ahLst/>
            <a:cxnLst/>
            <a:rect l="l" t="t" r="r" b="b"/>
            <a:pathLst>
              <a:path w="18917197" h="8146537">
                <a:moveTo>
                  <a:pt x="0" y="0"/>
                </a:moveTo>
                <a:lnTo>
                  <a:pt x="18917197" y="0"/>
                </a:lnTo>
                <a:lnTo>
                  <a:pt x="18917197" y="8146537"/>
                </a:lnTo>
                <a:lnTo>
                  <a:pt x="0" y="81465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7" name="Group 7"/>
          <p:cNvGrpSpPr/>
          <p:nvPr/>
        </p:nvGrpSpPr>
        <p:grpSpPr>
          <a:xfrm>
            <a:off x="1028700" y="3589244"/>
            <a:ext cx="3474230" cy="4027742"/>
            <a:chOff x="0" y="0"/>
            <a:chExt cx="4632307" cy="53703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32198" cy="5370322"/>
            </a:xfrm>
            <a:custGeom>
              <a:avLst/>
              <a:gdLst/>
              <a:ahLst/>
              <a:cxnLst/>
              <a:rect l="l" t="t" r="r" b="b"/>
              <a:pathLst>
                <a:path w="4632198" h="5370322">
                  <a:moveTo>
                    <a:pt x="338582" y="0"/>
                  </a:moveTo>
                  <a:lnTo>
                    <a:pt x="4293616" y="0"/>
                  </a:lnTo>
                  <a:cubicBezTo>
                    <a:pt x="4383405" y="0"/>
                    <a:pt x="4469511" y="35687"/>
                    <a:pt x="4533011" y="99187"/>
                  </a:cubicBezTo>
                  <a:cubicBezTo>
                    <a:pt x="4596511" y="162687"/>
                    <a:pt x="4632198" y="248793"/>
                    <a:pt x="4632198" y="338582"/>
                  </a:cubicBezTo>
                  <a:lnTo>
                    <a:pt x="4632198" y="5031740"/>
                  </a:lnTo>
                  <a:cubicBezTo>
                    <a:pt x="4632198" y="5121529"/>
                    <a:pt x="4596511" y="5207635"/>
                    <a:pt x="4533011" y="5271135"/>
                  </a:cubicBezTo>
                  <a:cubicBezTo>
                    <a:pt x="4469511" y="5334635"/>
                    <a:pt x="4383405" y="5370322"/>
                    <a:pt x="4293616" y="5370322"/>
                  </a:cubicBezTo>
                  <a:lnTo>
                    <a:pt x="338582" y="5370322"/>
                  </a:lnTo>
                  <a:cubicBezTo>
                    <a:pt x="248793" y="5370322"/>
                    <a:pt x="162687" y="5334635"/>
                    <a:pt x="99187" y="5271135"/>
                  </a:cubicBezTo>
                  <a:cubicBezTo>
                    <a:pt x="35687" y="5207635"/>
                    <a:pt x="0" y="5121529"/>
                    <a:pt x="0" y="5031740"/>
                  </a:cubicBezTo>
                  <a:lnTo>
                    <a:pt x="0" y="338582"/>
                  </a:lnTo>
                  <a:cubicBezTo>
                    <a:pt x="0" y="248793"/>
                    <a:pt x="35687" y="162687"/>
                    <a:pt x="99187" y="99187"/>
                  </a:cubicBezTo>
                  <a:cubicBezTo>
                    <a:pt x="162687" y="35687"/>
                    <a:pt x="248793" y="0"/>
                    <a:pt x="338582" y="0"/>
                  </a:cubicBezTo>
                  <a:close/>
                </a:path>
              </a:pathLst>
            </a:custGeom>
            <a:blipFill>
              <a:blip r:embed="rId5"/>
              <a:stretch>
                <a:fillRect t="-4" r="-2" b="-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35495" y="3589244"/>
            <a:ext cx="3474230" cy="4027742"/>
            <a:chOff x="0" y="0"/>
            <a:chExt cx="4632307" cy="53703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32198" cy="5370322"/>
            </a:xfrm>
            <a:custGeom>
              <a:avLst/>
              <a:gdLst/>
              <a:ahLst/>
              <a:cxnLst/>
              <a:rect l="l" t="t" r="r" b="b"/>
              <a:pathLst>
                <a:path w="4632198" h="5370322">
                  <a:moveTo>
                    <a:pt x="338582" y="0"/>
                  </a:moveTo>
                  <a:lnTo>
                    <a:pt x="4293616" y="0"/>
                  </a:lnTo>
                  <a:cubicBezTo>
                    <a:pt x="4383405" y="0"/>
                    <a:pt x="4469511" y="35687"/>
                    <a:pt x="4533011" y="99187"/>
                  </a:cubicBezTo>
                  <a:cubicBezTo>
                    <a:pt x="4596511" y="162687"/>
                    <a:pt x="4632198" y="248793"/>
                    <a:pt x="4632198" y="338582"/>
                  </a:cubicBezTo>
                  <a:lnTo>
                    <a:pt x="4632198" y="5031740"/>
                  </a:lnTo>
                  <a:cubicBezTo>
                    <a:pt x="4632198" y="5121529"/>
                    <a:pt x="4596511" y="5207635"/>
                    <a:pt x="4533011" y="5271135"/>
                  </a:cubicBezTo>
                  <a:cubicBezTo>
                    <a:pt x="4469511" y="5334635"/>
                    <a:pt x="4383405" y="5370322"/>
                    <a:pt x="4293616" y="5370322"/>
                  </a:cubicBezTo>
                  <a:lnTo>
                    <a:pt x="338582" y="5370322"/>
                  </a:lnTo>
                  <a:cubicBezTo>
                    <a:pt x="248793" y="5370322"/>
                    <a:pt x="162687" y="5334635"/>
                    <a:pt x="99187" y="5271135"/>
                  </a:cubicBezTo>
                  <a:cubicBezTo>
                    <a:pt x="35687" y="5207635"/>
                    <a:pt x="0" y="5121529"/>
                    <a:pt x="0" y="5031740"/>
                  </a:cubicBezTo>
                  <a:lnTo>
                    <a:pt x="0" y="338582"/>
                  </a:lnTo>
                  <a:cubicBezTo>
                    <a:pt x="0" y="248793"/>
                    <a:pt x="35687" y="162687"/>
                    <a:pt x="99187" y="99187"/>
                  </a:cubicBezTo>
                  <a:cubicBezTo>
                    <a:pt x="162687" y="35687"/>
                    <a:pt x="248793" y="0"/>
                    <a:pt x="338582" y="0"/>
                  </a:cubicBezTo>
                  <a:close/>
                </a:path>
              </a:pathLst>
            </a:custGeom>
            <a:blipFill>
              <a:blip r:embed="rId6"/>
              <a:stretch>
                <a:fillRect t="-7473" r="-2" b="-7473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898228" y="3549541"/>
            <a:ext cx="3865685" cy="4481564"/>
            <a:chOff x="0" y="0"/>
            <a:chExt cx="5154247" cy="59754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54168" cy="5975477"/>
            </a:xfrm>
            <a:custGeom>
              <a:avLst/>
              <a:gdLst/>
              <a:ahLst/>
              <a:cxnLst/>
              <a:rect l="l" t="t" r="r" b="b"/>
              <a:pathLst>
                <a:path w="5154168" h="5975477">
                  <a:moveTo>
                    <a:pt x="338582" y="0"/>
                  </a:moveTo>
                  <a:lnTo>
                    <a:pt x="4815586" y="0"/>
                  </a:lnTo>
                  <a:cubicBezTo>
                    <a:pt x="5002657" y="0"/>
                    <a:pt x="5154168" y="151638"/>
                    <a:pt x="5154168" y="338582"/>
                  </a:cubicBezTo>
                  <a:lnTo>
                    <a:pt x="5154168" y="5636768"/>
                  </a:lnTo>
                  <a:cubicBezTo>
                    <a:pt x="5154168" y="5726557"/>
                    <a:pt x="5118481" y="5812663"/>
                    <a:pt x="5054981" y="5876163"/>
                  </a:cubicBezTo>
                  <a:cubicBezTo>
                    <a:pt x="4991481" y="5939663"/>
                    <a:pt x="4905375" y="5975350"/>
                    <a:pt x="4815586" y="5975350"/>
                  </a:cubicBezTo>
                  <a:lnTo>
                    <a:pt x="338582" y="5975350"/>
                  </a:lnTo>
                  <a:cubicBezTo>
                    <a:pt x="151638" y="5975477"/>
                    <a:pt x="0" y="5823839"/>
                    <a:pt x="0" y="5636768"/>
                  </a:cubicBezTo>
                  <a:lnTo>
                    <a:pt x="0" y="338582"/>
                  </a:lnTo>
                  <a:cubicBezTo>
                    <a:pt x="0" y="151638"/>
                    <a:pt x="151638" y="0"/>
                    <a:pt x="338582" y="0"/>
                  </a:cubicBezTo>
                  <a:close/>
                </a:path>
              </a:pathLst>
            </a:custGeom>
            <a:blipFill>
              <a:blip r:embed="rId7"/>
              <a:stretch>
                <a:fillRect t="-2153" r="-1" b="-215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743970" y="410652"/>
            <a:ext cx="13491826" cy="93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52"/>
              </a:lnSpc>
            </a:pPr>
            <a:r>
              <a:rPr lang="en-US" sz="7252">
                <a:solidFill>
                  <a:srgbClr val="D9D9D9"/>
                </a:solidFill>
                <a:latin typeface="Arimo Bold"/>
              </a:rPr>
              <a:t>Експериментальна частина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98916" y="1621907"/>
            <a:ext cx="5890168" cy="401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2"/>
              </a:lnSpc>
            </a:pPr>
            <a:r>
              <a:rPr lang="en-US" sz="2195" spc="52">
                <a:solidFill>
                  <a:srgbClr val="155BB8"/>
                </a:solidFill>
                <a:latin typeface="Garet Bold Italics"/>
              </a:rPr>
              <a:t>Було використано таке обладнання: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5888" y="2318214"/>
            <a:ext cx="7312000" cy="690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0143" lvl="2" indent="-150048" algn="just">
              <a:lnSpc>
                <a:spcPts val="2756"/>
              </a:lnSpc>
              <a:buAutoNum type="arabicPeriod"/>
            </a:pPr>
            <a:r>
              <a:rPr lang="en-US" sz="1969" spc="47">
                <a:solidFill>
                  <a:srgbClr val="000001"/>
                </a:solidFill>
                <a:latin typeface="Garet"/>
              </a:rPr>
              <a:t>іономір універсальний ЕВ-74 з індикаторним скляним електродом ЕСЛ-63-07 ТУ 25.05.2234-77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239645" y="2318214"/>
            <a:ext cx="3922540" cy="34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6"/>
              </a:lnSpc>
            </a:pPr>
            <a:r>
              <a:rPr lang="en-US" sz="1969" spc="47">
                <a:solidFill>
                  <a:srgbClr val="000001"/>
                </a:solidFill>
                <a:latin typeface="Garet"/>
              </a:rPr>
              <a:t>2. спектрофотометр СФ–26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31251" y="2293204"/>
            <a:ext cx="4779797" cy="690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6"/>
              </a:lnSpc>
            </a:pPr>
            <a:r>
              <a:rPr lang="en-US" sz="1969" spc="47">
                <a:solidFill>
                  <a:srgbClr val="000001"/>
                </a:solidFill>
                <a:latin typeface="Garet"/>
              </a:rPr>
              <a:t>3. терези аналітичні марки WА-21200g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88293" y="6562827"/>
            <a:ext cx="9754458" cy="7062228"/>
            <a:chOff x="0" y="0"/>
            <a:chExt cx="13005944" cy="9416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5943" cy="9416288"/>
            </a:xfrm>
            <a:custGeom>
              <a:avLst/>
              <a:gdLst/>
              <a:ahLst/>
              <a:cxnLst/>
              <a:rect l="l" t="t" r="r" b="b"/>
              <a:pathLst>
                <a:path w="13005943" h="9416288">
                  <a:moveTo>
                    <a:pt x="0" y="0"/>
                  </a:moveTo>
                  <a:lnTo>
                    <a:pt x="13005943" y="0"/>
                  </a:lnTo>
                  <a:lnTo>
                    <a:pt x="13005943" y="9416288"/>
                  </a:lnTo>
                  <a:lnTo>
                    <a:pt x="0" y="9416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0" b="-30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 rot="866563">
            <a:off x="-3022667" y="-1208714"/>
            <a:ext cx="4987103" cy="4881127"/>
            <a:chOff x="0" y="0"/>
            <a:chExt cx="6649471" cy="65081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49466" cy="6508115"/>
            </a:xfrm>
            <a:custGeom>
              <a:avLst/>
              <a:gdLst/>
              <a:ahLst/>
              <a:cxnLst/>
              <a:rect l="l" t="t" r="r" b="b"/>
              <a:pathLst>
                <a:path w="6649466" h="6508115">
                  <a:moveTo>
                    <a:pt x="0" y="0"/>
                  </a:moveTo>
                  <a:lnTo>
                    <a:pt x="6649466" y="0"/>
                  </a:lnTo>
                  <a:lnTo>
                    <a:pt x="6649466" y="6508115"/>
                  </a:lnTo>
                  <a:lnTo>
                    <a:pt x="0" y="6508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" r="-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19445" y="1902601"/>
            <a:ext cx="17876400" cy="7617476"/>
            <a:chOff x="0" y="0"/>
            <a:chExt cx="4708188" cy="20062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08188" cy="2006249"/>
            </a:xfrm>
            <a:custGeom>
              <a:avLst/>
              <a:gdLst/>
              <a:ahLst/>
              <a:cxnLst/>
              <a:rect l="l" t="t" r="r" b="b"/>
              <a:pathLst>
                <a:path w="4708188" h="2006249">
                  <a:moveTo>
                    <a:pt x="0" y="0"/>
                  </a:moveTo>
                  <a:lnTo>
                    <a:pt x="4708188" y="0"/>
                  </a:lnTo>
                  <a:lnTo>
                    <a:pt x="4708188" y="2006249"/>
                  </a:lnTo>
                  <a:lnTo>
                    <a:pt x="0" y="20062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708188" cy="2053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72751" y="3049276"/>
            <a:ext cx="9379697" cy="4930095"/>
            <a:chOff x="0" y="0"/>
            <a:chExt cx="13360040" cy="70222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360068" cy="7022211"/>
            </a:xfrm>
            <a:custGeom>
              <a:avLst/>
              <a:gdLst/>
              <a:ahLst/>
              <a:cxnLst/>
              <a:rect l="l" t="t" r="r" b="b"/>
              <a:pathLst>
                <a:path w="13360068" h="7022211">
                  <a:moveTo>
                    <a:pt x="0" y="0"/>
                  </a:moveTo>
                  <a:lnTo>
                    <a:pt x="13360068" y="0"/>
                  </a:lnTo>
                  <a:lnTo>
                    <a:pt x="13360068" y="7022211"/>
                  </a:lnTo>
                  <a:lnTo>
                    <a:pt x="0" y="7022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658" r="-4657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241703" y="185816"/>
            <a:ext cx="9804594" cy="149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</a:pPr>
            <a:r>
              <a:rPr lang="en-US" sz="5616">
                <a:solidFill>
                  <a:srgbClr val="D9D9D9"/>
                </a:solidFill>
                <a:latin typeface="Arimo Bold"/>
              </a:rPr>
              <a:t>Дослідження спектральних характеристик БТС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074601" y="2319865"/>
            <a:ext cx="7848065" cy="6128239"/>
            <a:chOff x="0" y="0"/>
            <a:chExt cx="12754136" cy="99591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754102" cy="9959213"/>
            </a:xfrm>
            <a:custGeom>
              <a:avLst/>
              <a:gdLst/>
              <a:ahLst/>
              <a:cxnLst/>
              <a:rect l="l" t="t" r="r" b="b"/>
              <a:pathLst>
                <a:path w="12754102" h="9959213">
                  <a:moveTo>
                    <a:pt x="0" y="0"/>
                  </a:moveTo>
                  <a:lnTo>
                    <a:pt x="12754102" y="0"/>
                  </a:lnTo>
                  <a:lnTo>
                    <a:pt x="12754102" y="9959213"/>
                  </a:lnTo>
                  <a:lnTo>
                    <a:pt x="0" y="9959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834" y="1525005"/>
            <a:ext cx="18527234" cy="8189691"/>
            <a:chOff x="0" y="0"/>
            <a:chExt cx="4879601" cy="21569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9601" cy="2156956"/>
            </a:xfrm>
            <a:custGeom>
              <a:avLst/>
              <a:gdLst/>
              <a:ahLst/>
              <a:cxnLst/>
              <a:rect l="l" t="t" r="r" b="b"/>
              <a:pathLst>
                <a:path w="4879601" h="2156956">
                  <a:moveTo>
                    <a:pt x="0" y="0"/>
                  </a:moveTo>
                  <a:lnTo>
                    <a:pt x="4879601" y="0"/>
                  </a:lnTo>
                  <a:lnTo>
                    <a:pt x="4879601" y="2156956"/>
                  </a:lnTo>
                  <a:lnTo>
                    <a:pt x="0" y="21569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79601" cy="22045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4886612" y="-4549442"/>
            <a:ext cx="7027576" cy="7416966"/>
            <a:chOff x="0" y="0"/>
            <a:chExt cx="9370101" cy="98892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370060" cy="9889236"/>
            </a:xfrm>
            <a:custGeom>
              <a:avLst/>
              <a:gdLst/>
              <a:ahLst/>
              <a:cxnLst/>
              <a:rect l="l" t="t" r="r" b="b"/>
              <a:pathLst>
                <a:path w="9370060" h="9889236">
                  <a:moveTo>
                    <a:pt x="0" y="0"/>
                  </a:moveTo>
                  <a:lnTo>
                    <a:pt x="9370060" y="0"/>
                  </a:lnTo>
                  <a:lnTo>
                    <a:pt x="9370060" y="9889236"/>
                  </a:lnTo>
                  <a:lnTo>
                    <a:pt x="0" y="988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" b="-2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152089" y="7936738"/>
            <a:ext cx="7840842" cy="5676770"/>
            <a:chOff x="0" y="0"/>
            <a:chExt cx="10838595" cy="7847143"/>
          </a:xfrm>
        </p:grpSpPr>
        <p:sp>
          <p:nvSpPr>
            <p:cNvPr id="8" name="Freeform 8"/>
            <p:cNvSpPr/>
            <p:nvPr/>
          </p:nvSpPr>
          <p:spPr>
            <a:xfrm flipV="1">
              <a:off x="0" y="0"/>
              <a:ext cx="10838561" cy="7847203"/>
            </a:xfrm>
            <a:custGeom>
              <a:avLst/>
              <a:gdLst/>
              <a:ahLst/>
              <a:cxnLst/>
              <a:rect l="l" t="t" r="r" b="b"/>
              <a:pathLst>
                <a:path w="10838561" h="7847203">
                  <a:moveTo>
                    <a:pt x="0" y="7847203"/>
                  </a:moveTo>
                  <a:lnTo>
                    <a:pt x="10838561" y="7847203"/>
                  </a:lnTo>
                  <a:lnTo>
                    <a:pt x="10838561" y="0"/>
                  </a:lnTo>
                  <a:lnTo>
                    <a:pt x="0" y="0"/>
                  </a:lnTo>
                  <a:lnTo>
                    <a:pt x="0" y="7847203"/>
                  </a:lnTo>
                  <a:close/>
                </a:path>
              </a:pathLst>
            </a:custGeom>
            <a:blipFill>
              <a:blip r:embed="rId3"/>
              <a:stretch>
                <a:fillRect t="-30" b="-2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26834" y="1507346"/>
            <a:ext cx="10614276" cy="4716782"/>
            <a:chOff x="0" y="0"/>
            <a:chExt cx="16168474" cy="71849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68419" cy="7185025"/>
            </a:xfrm>
            <a:custGeom>
              <a:avLst/>
              <a:gdLst/>
              <a:ahLst/>
              <a:cxnLst/>
              <a:rect l="l" t="t" r="r" b="b"/>
              <a:pathLst>
                <a:path w="16168419" h="7185025">
                  <a:moveTo>
                    <a:pt x="0" y="0"/>
                  </a:moveTo>
                  <a:lnTo>
                    <a:pt x="16168419" y="0"/>
                  </a:lnTo>
                  <a:lnTo>
                    <a:pt x="16168419" y="7185025"/>
                  </a:lnTo>
                  <a:lnTo>
                    <a:pt x="0" y="71850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513" r="-5513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439666" y="179256"/>
            <a:ext cx="11394233" cy="118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8"/>
              </a:lnSpc>
            </a:pPr>
            <a:r>
              <a:rPr lang="en-US" sz="4488">
                <a:solidFill>
                  <a:srgbClr val="D9D9D9"/>
                </a:solidFill>
                <a:latin typeface="Arimo Bold"/>
              </a:rPr>
              <a:t>Вплив буферного розчину на систему БТС - натаміцин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960534" y="3865737"/>
            <a:ext cx="9200632" cy="5237462"/>
            <a:chOff x="0" y="0"/>
            <a:chExt cx="14594665" cy="830801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594712" cy="8307959"/>
            </a:xfrm>
            <a:custGeom>
              <a:avLst/>
              <a:gdLst/>
              <a:ahLst/>
              <a:cxnLst/>
              <a:rect l="l" t="t" r="r" b="b"/>
              <a:pathLst>
                <a:path w="14594712" h="8307959">
                  <a:moveTo>
                    <a:pt x="0" y="0"/>
                  </a:moveTo>
                  <a:lnTo>
                    <a:pt x="14594712" y="0"/>
                  </a:lnTo>
                  <a:lnTo>
                    <a:pt x="14594712" y="8307959"/>
                  </a:lnTo>
                  <a:lnTo>
                    <a:pt x="0" y="8307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772</Words>
  <Application>Microsoft Office PowerPoint</Application>
  <PresentationFormat>Довільний</PresentationFormat>
  <Paragraphs>60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Canva Sans</vt:lpstr>
      <vt:lpstr>Garet Bold Italics</vt:lpstr>
      <vt:lpstr>Arimo Bold</vt:lpstr>
      <vt:lpstr>Garet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МАН-Юніор Дослідник_Пилипенко Вероніка.pptx</dc:title>
  <cp:lastModifiedBy>Пилипенко Вероніка Костянтинівна</cp:lastModifiedBy>
  <cp:revision>2</cp:revision>
  <dcterms:created xsi:type="dcterms:W3CDTF">2006-08-16T00:00:00Z</dcterms:created>
  <dcterms:modified xsi:type="dcterms:W3CDTF">2024-04-14T11:06:44Z</dcterms:modified>
  <dc:identifier>DAGCYDy5oj0</dc:identifier>
</cp:coreProperties>
</file>