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7C7-B7AC-45FF-BEE1-D41D2781975E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B184-A304-4DC4-A790-CBC48F2908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474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7C7-B7AC-45FF-BEE1-D41D2781975E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B184-A304-4DC4-A790-CBC48F2908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9941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7C7-B7AC-45FF-BEE1-D41D2781975E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B184-A304-4DC4-A790-CBC48F2908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869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7C7-B7AC-45FF-BEE1-D41D2781975E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B184-A304-4DC4-A790-CBC48F2908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529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7C7-B7AC-45FF-BEE1-D41D2781975E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B184-A304-4DC4-A790-CBC48F2908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66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7C7-B7AC-45FF-BEE1-D41D2781975E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B184-A304-4DC4-A790-CBC48F2908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2001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7C7-B7AC-45FF-BEE1-D41D2781975E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B184-A304-4DC4-A790-CBC48F2908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248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7C7-B7AC-45FF-BEE1-D41D2781975E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B184-A304-4DC4-A790-CBC48F2908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6258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7C7-B7AC-45FF-BEE1-D41D2781975E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B184-A304-4DC4-A790-CBC48F2908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715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7C7-B7AC-45FF-BEE1-D41D2781975E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B184-A304-4DC4-A790-CBC48F2908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056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7C7-B7AC-45FF-BEE1-D41D2781975E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B184-A304-4DC4-A790-CBC48F2908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6654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CE7C7-B7AC-45FF-BEE1-D41D2781975E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CB184-A304-4DC4-A790-CBC48F2908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018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a.igotoworld.com/ua/poi_catalog/383610-1-attractions-smila.htm?page=2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golos.com.ua/article/6447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microsoft.com/office/2007/relationships/hdphoto" Target="../media/hdphoto8.wdp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Бесплатное векторное изображение Рамка на красном и зелен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1"/>
            <a:ext cx="13057239" cy="738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63212" y="306423"/>
            <a:ext cx="88834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інтерактивний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МАН-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Юніор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Смілянське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територіальне відділення Малої академії наук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Смілянська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І-ІІІ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№11</a:t>
            </a:r>
          </a:p>
          <a:p>
            <a:pPr algn="ctr"/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Смілянської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Черкаської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uk-UA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Історик-Юніор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76234" y="2551837"/>
            <a:ext cx="891478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CC0000"/>
                </a:solidFill>
                <a:latin typeface="Miama Nueva" panose="02000603000000000000" pitchFamily="2" charset="-52"/>
              </a:rPr>
              <a:t>Сміла історична </a:t>
            </a:r>
            <a:r>
              <a:rPr lang="uk-UA" sz="3600" b="1" dirty="0" smtClean="0">
                <a:solidFill>
                  <a:srgbClr val="CC0000"/>
                </a:solidFill>
                <a:latin typeface="Miama Nueva" panose="02000603000000000000" pitchFamily="2" charset="-52"/>
              </a:rPr>
              <a:t>та </a:t>
            </a:r>
            <a:r>
              <a:rPr lang="uk-UA" sz="3600" b="1" dirty="0">
                <a:solidFill>
                  <a:srgbClr val="CC0000"/>
                </a:solidFill>
                <a:latin typeface="Miama Nueva" panose="02000603000000000000" pitchFamily="2" charset="-52"/>
              </a:rPr>
              <a:t>багатогранна </a:t>
            </a:r>
          </a:p>
          <a:p>
            <a:pPr algn="ctr"/>
            <a:endParaRPr lang="uk-UA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Miama Nueva" panose="02000603000000000000" pitchFamily="2" charset="-52"/>
            </a:endParaRPr>
          </a:p>
          <a:p>
            <a:pPr algn="ctr"/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00"/>
                </a:solidFill>
                <a:latin typeface="Miama Nueva" panose="02000603000000000000" pitchFamily="2" charset="-52"/>
              </a:rPr>
              <a:t>Екскурсійний </a:t>
            </a:r>
            <a:r>
              <a:rPr lang="uk-U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00"/>
                </a:solidFill>
                <a:latin typeface="Miama Nueva" panose="02000603000000000000" pitchFamily="2" charset="-52"/>
              </a:rPr>
              <a:t>маршрут </a:t>
            </a:r>
          </a:p>
          <a:p>
            <a:pPr algn="ctr"/>
            <a:r>
              <a:rPr lang="uk-U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00"/>
                </a:solidFill>
                <a:latin typeface="Miama Nueva" panose="02000603000000000000" pitchFamily="2" charset="-52"/>
              </a:rPr>
              <a:t>рідним містом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76234" y="4884816"/>
            <a:ext cx="3578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ПЕТРИК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Антонівна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9-Б класу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412168" y="4481242"/>
            <a:ext cx="45228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Керівники:</a:t>
            </a:r>
          </a:p>
          <a:p>
            <a:pPr algn="just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БУЛИУХ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Юрій Гаврилович,  </a:t>
            </a:r>
          </a:p>
          <a:p>
            <a:pPr algn="just"/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історії</a:t>
            </a:r>
          </a:p>
          <a:p>
            <a:pPr algn="just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ХИЖКІНА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Борисівна,</a:t>
            </a:r>
          </a:p>
          <a:p>
            <a:pPr algn="just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 мови та літератури </a:t>
            </a:r>
          </a:p>
        </p:txBody>
      </p:sp>
    </p:spTree>
    <p:extLst>
      <p:ext uri="{BB962C8B-B14F-4D97-AF65-F5344CB8AC3E}">
        <p14:creationId xmlns:p14="http://schemas.microsoft.com/office/powerpoint/2010/main" val="102368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Фото Рустические лесные фоны и старинные баннеры для творческого дизай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098" y="776748"/>
            <a:ext cx="10128050" cy="63909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3.Пам’ятний </a:t>
            </a:r>
            <a:r>
              <a:rPr lang="ru-RU" sz="3600" b="1" dirty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знак на </a:t>
            </a:r>
            <a:r>
              <a:rPr lang="ru-RU" sz="3600" b="1" dirty="0" err="1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місці</a:t>
            </a:r>
            <a:r>
              <a:rPr lang="ru-RU" sz="3600" b="1" dirty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поховання</a:t>
            </a:r>
            <a:r>
              <a:rPr lang="ru-RU" sz="3600" b="1" dirty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</a:br>
            <a:r>
              <a:rPr lang="ru-RU" sz="3600" b="1" dirty="0" err="1" smtClean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членів</a:t>
            </a:r>
            <a:r>
              <a:rPr lang="ru-RU" sz="3600" b="1" dirty="0" smtClean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родини</a:t>
            </a:r>
            <a:r>
              <a:rPr lang="ru-RU" sz="3600" b="1" dirty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графа </a:t>
            </a:r>
            <a:r>
              <a:rPr lang="ru-RU" sz="3600" b="1" dirty="0" err="1" smtClean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О.Бобринського</a:t>
            </a:r>
            <a:endParaRPr lang="uk-UA" sz="3600" b="1" dirty="0">
              <a:solidFill>
                <a:srgbClr val="A50021"/>
              </a:solidFill>
              <a:latin typeface="Miama Nueva" panose="02000603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5742" y="1721846"/>
            <a:ext cx="3134859" cy="417981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90219" y="1550322"/>
            <a:ext cx="6577781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єкту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поховання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графа     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Бобринського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знаходження: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Черкаська область, м. Сміла, перехрестя вулиць Родини Бобринських та Героїв Небесної Сотні (колишні вулиці Артема та Петровського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 об’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єкту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ятний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тому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знаходилася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Успенська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капличка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поряд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нею. Тут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сімейному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склепі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цвинтарі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поховані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сімейства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Бобринських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Олексійович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дружиною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Володомир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Олексійович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приходу до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більшовиків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стало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 з каплицею,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склепу.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 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каменю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засвідчує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поховані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сімейства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Бобринських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свідчать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сімейства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Бобринських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земляка А.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Коваленка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проекту: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невідомий, профінансували будівництво нащадки родини, які проживають за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кордоном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Роки побудови: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Сміли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одним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нащадків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Бобринських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Бориса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Бобринського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2003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5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Фото Рустические лесные фоны и старинные баннеры для творческого дизай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5"/>
            <a:ext cx="12165511" cy="69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Фото Рустические лесные фоны и старинные баннеры для творческого дизай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275"/>
            <a:ext cx="12165511" cy="69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V="1">
            <a:off x="1764695" y="766916"/>
            <a:ext cx="8333034" cy="69809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05872" y="1499752"/>
            <a:ext cx="5496529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 об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єкту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ятник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дівчині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Смілі</a:t>
            </a: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 знаходження: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Черкаська область, м. Сміла, вул. Незалежності біля приміщення міської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</a:t>
            </a: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 об’єкту: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дівчина є символом любові та злагоди, зламана чорна стріла над її головою символізує перемогу добра над злом. Білий колір її одягу – це символ чистоти, світлих її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помислів</a:t>
            </a: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проекту: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невідомий, пам’ятник придбаний на кошти Смілянської громади з ініціативи тодішнього міського голови В. </a:t>
            </a:r>
            <a:r>
              <a:rPr lang="uk-UA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Решетняка</a:t>
            </a: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Роки побудови: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2012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рік</a:t>
            </a: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Історична подія: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ятник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походить з легенди про походження назви нашого міста. Згідно неї смілива дівчина провела 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таємними стежками в тил татарам та допомогла їм розгромити ворога. Сама ж героїня загинула в тому бою від стріли, яка потрапила їй прямо в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серце</a:t>
            </a: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 збереження: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чудовому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стані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прикрашає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міста</a:t>
            </a: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в екскурсіях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для гостей та жителів нашого міста</a:t>
            </a:r>
            <a:endParaRPr lang="uk-UA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4799" y="766916"/>
            <a:ext cx="9212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A50021"/>
                </a:solidFill>
                <a:latin typeface="Miama Nueva" panose="02000603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4.Пам</a:t>
            </a:r>
            <a:r>
              <a:rPr lang="ru-RU" sz="3600" b="1" dirty="0">
                <a:solidFill>
                  <a:srgbClr val="A50021"/>
                </a:solidFill>
                <a:latin typeface="Miama Nueva" panose="02000603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3600" b="1" dirty="0" err="1">
                <a:solidFill>
                  <a:srgbClr val="A50021"/>
                </a:solidFill>
                <a:latin typeface="Miama Nueva" panose="02000603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ятник</a:t>
            </a:r>
            <a:r>
              <a:rPr lang="uk-UA" sz="3600" b="1" dirty="0">
                <a:solidFill>
                  <a:srgbClr val="A50021"/>
                </a:solidFill>
                <a:latin typeface="Miama Nueva" panose="02000603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дівчині Смілі</a:t>
            </a:r>
            <a:endParaRPr lang="uk-UA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2401" y="1634653"/>
            <a:ext cx="5135416" cy="42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9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то Рустические лесные фоны и старинные баннеры для творческого дизай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" y="-218147"/>
            <a:ext cx="12165511" cy="70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1182" y="586798"/>
            <a:ext cx="10515600" cy="935533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5.Вулиця імені Героя Небесної Сотні </a:t>
            </a:r>
            <a:br>
              <a:rPr lang="uk-UA" sz="3600" b="1" dirty="0" smtClean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             Юрія </a:t>
            </a:r>
            <a:r>
              <a:rPr lang="uk-UA" sz="3600" b="1" dirty="0" err="1" smtClean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Пасхаліна</a:t>
            </a:r>
            <a:endParaRPr lang="uk-UA" sz="3600" dirty="0">
              <a:latin typeface="Miama Nueva" panose="02000603000000000000" pitchFamily="2" charset="-52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0454" y="1595883"/>
            <a:ext cx="3895269" cy="2430781"/>
          </a:xfrm>
          <a:prstGeom prst="rect">
            <a:avLst/>
          </a:prstGeom>
        </p:spPr>
      </p:pic>
      <p:pic>
        <p:nvPicPr>
          <p:cNvPr id="10" name="Picture 2" descr="У Смілі вшанують пам'ять Героя Небесної Сотні - ВІКК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t="22481" r="15820" b="14151"/>
          <a:stretch/>
        </p:blipFill>
        <p:spPr bwMode="auto">
          <a:xfrm>
            <a:off x="1904334" y="1586282"/>
            <a:ext cx="845478" cy="6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4576451" y="1581314"/>
            <a:ext cx="3861727" cy="4394552"/>
          </a:xfrm>
        </p:spPr>
        <p:txBody>
          <a:bodyPr>
            <a:normAutofit/>
          </a:bodyPr>
          <a:lstStyle/>
          <a:p>
            <a:pPr algn="just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Юрій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Пасхалін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одним з шести 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черкащан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Героїв Небесної Сотні, який загинув під час штурму силовиками київського Майдану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(фото1)</a:t>
            </a:r>
          </a:p>
          <a:p>
            <a:pPr algn="just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квітні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року на фасаді школи №11, де </a:t>
            </a:r>
            <a:r>
              <a:rPr lang="uk-UA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Ю.Пасхалін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навчався, коридорами якої бігав, у якій мріяв стати відомим важкоатлетом, встановили першу на Черкащині пропам’ятну дошку на честь Героя Небесної Сотні. </a:t>
            </a:r>
            <a:r>
              <a:rPr lang="uk-UA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 2,4)</a:t>
            </a:r>
          </a:p>
          <a:p>
            <a:pPr algn="just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лютого 2016 року </a:t>
            </a:r>
            <a:r>
              <a:rPr lang="uk-UA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ятну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дошку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встановили 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будинку, 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якому він жив. 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ім’ям 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назвали й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вулицю в Смілі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 </a:t>
            </a:r>
            <a:r>
              <a:rPr lang="uk-UA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Отже, Смілянська загальноосвітня школа І-ІІІ ступенів №11, будинок, де жив Герой Небесної Сотні розташовані на вулиці, названій на честь Героя Майдану Юрія </a:t>
            </a:r>
            <a:r>
              <a:rPr lang="uk-UA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Пасхаліна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 descr="Хто вбив Пасхаліна Юрія Олександровича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226" y="1229175"/>
            <a:ext cx="2178125" cy="27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Ольга Калина: Згадайте - ВІРШ, Вірші, поезія. Клуб поезії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491" y="2900606"/>
            <a:ext cx="414675" cy="56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8178" y="4041283"/>
            <a:ext cx="3294995" cy="2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211318" y="3425962"/>
            <a:ext cx="521855" cy="248253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1</a:t>
            </a:r>
            <a:endParaRPr lang="uk-UA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257935" y="5791200"/>
            <a:ext cx="454993" cy="364883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2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623991" y="3718578"/>
            <a:ext cx="512104" cy="308086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3</a:t>
            </a:r>
          </a:p>
        </p:txBody>
      </p:sp>
      <p:pic>
        <p:nvPicPr>
          <p:cNvPr id="18" name="Объект 1"/>
          <p:cNvPicPr>
            <a:picLocks noChangeAspect="1"/>
          </p:cNvPicPr>
          <p:nvPr/>
        </p:nvPicPr>
        <p:blipFill rotWithShape="1">
          <a:blip r:embed="rId8"/>
          <a:srcRect r="-585" b="29871"/>
          <a:stretch/>
        </p:blipFill>
        <p:spPr>
          <a:xfrm>
            <a:off x="681182" y="4182087"/>
            <a:ext cx="3895269" cy="18643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78896" y="5606534"/>
            <a:ext cx="355599" cy="369332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4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329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то Рустические лесные фоны и старинные баннеры для творческого дизай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75"/>
            <a:ext cx="12165511" cy="69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4393" y="598159"/>
            <a:ext cx="3006008" cy="554827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Висновки</a:t>
            </a: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56200" y="1152986"/>
            <a:ext cx="5905335" cy="4288133"/>
          </a:xfrm>
        </p:spPr>
        <p:txBody>
          <a:bodyPr>
            <a:normAutofit fontScale="92500" lnSpcReduction="20000"/>
          </a:bodyPr>
          <a:lstStyle/>
          <a:p>
            <a:r>
              <a:rPr lang="uk-UA" sz="1600" b="1" dirty="0" smtClean="0"/>
              <a:t>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Унаслідок реалізації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отримала такі результати: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Навчилася складати екскурсійний маршрут.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Поглибила знання про визначні історико-культурні </a:t>
            </a:r>
            <a:r>
              <a:rPr lang="uk-UA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ятки Сміли (згідно з маршрутом).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Усвідомила </a:t>
            </a:r>
            <a:r>
              <a:rPr lang="uk-UA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взаємозв</a:t>
            </a:r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язок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історії рідного міста 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життям.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Зацікавила екскурсантів розповіддю про 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засновників міста – 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родину 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графа 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Бобринського  та історіями про особисте інших історичних постатей.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ПРОЄКТУ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Популяризація  свого рідного міста й навчального закладу</a:t>
            </a:r>
            <a:endParaRPr lang="uk-UA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серед мешканців Сміли та ВПО.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 брошури-путівника для учнів, з метою розвитку вело- та пішохідного туризму.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фотовиставки «У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нікальність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краса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призму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за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матеріалами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</a:t>
            </a:r>
            <a:r>
              <a:rPr lang="ru-RU" sz="1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Висвітлення результатів </a:t>
            </a:r>
            <a:r>
              <a:rPr lang="uk-UA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uk-UA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соцмережах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uk-UA" sz="1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uk-UA" sz="1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://www.facebook.com/share/p/G1kYEWsJAbGBFuXa/?mibextid=UIerB5</a:t>
            </a:r>
          </a:p>
          <a:p>
            <a:pPr>
              <a:buFont typeface="Wingdings" panose="05000000000000000000" pitchFamily="2" charset="2"/>
              <a:buChar char="ü"/>
            </a:pPr>
            <a:endPara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065" y="1152986"/>
            <a:ext cx="442290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освітньому 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 сучасної школи, крім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уроків,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 позаурочні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роботи: семінари, практикуми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факультативи, екскурсії, індивідуальні або групові додаткові заняття, предметні гуртки, домашню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освітню діяльність.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Екскурсія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складною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формою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роботи, триває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45-90 хвилин. Проте вона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відкриває можливості для комплексного використання методів навчання, збагачує знаннями учнів і самого вчителя, допомагає виявити практичну значимість знань, сприяє ознайомленню учнів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досягненнями науки, є ефективним засобом виховання учнів, зокрема їх емоційної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сфери.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Отже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наша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- це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рідного краю, його минулого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сьогодення.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5202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то Рустические лесные фоны и старинные баннеры для творческого дизай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8147"/>
            <a:ext cx="12165511" cy="70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Список </a:t>
            </a:r>
            <a:r>
              <a:rPr lang="uk-UA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використаних джерел</a:t>
            </a:r>
            <a:endParaRPr lang="uk-UA" dirty="0">
              <a:latin typeface="Miama Nueva" panose="02000603000000000000" pitchFamily="2" charset="-52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16467" y="1690688"/>
            <a:ext cx="10515600" cy="3279775"/>
          </a:xfrm>
        </p:spPr>
        <p:txBody>
          <a:bodyPr>
            <a:normAutofit fontScale="92500"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https://ua.igotoworld.com/ua/poi_catalog/383610-1-attractions-smila.htm?page=2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www.golos.com.ua/article/64471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Сміла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ВЧОРА, СЬОГОДНІ, ЗАВТРА. — Черкаси: Брама Україна, 2005 — 42с.</a:t>
            </a:r>
          </a:p>
          <a:p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Княжев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С.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Смілянщина. Історико-економічний нарис. — Сміла видавництво «Тясмин», 1998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</a:p>
          <a:p>
            <a:r>
              <a:rPr lang="uk-UA" dirty="0"/>
              <a:t> </a:t>
            </a:r>
            <a:r>
              <a:rPr lang="uk-UA" b="1" dirty="0" err="1"/>
              <a:t>Гайван</a:t>
            </a:r>
            <a:r>
              <a:rPr lang="uk-UA" dirty="0"/>
              <a:t> С. Є. </a:t>
            </a:r>
            <a:r>
              <a:rPr lang="uk-UA" b="1" dirty="0"/>
              <a:t>Сміла</a:t>
            </a:r>
            <a:r>
              <a:rPr lang="uk-UA" dirty="0"/>
              <a:t>: </a:t>
            </a:r>
            <a:r>
              <a:rPr lang="uk-UA" b="1" dirty="0"/>
              <a:t>путівник</a:t>
            </a:r>
            <a:r>
              <a:rPr lang="uk-UA" dirty="0"/>
              <a:t>. – </a:t>
            </a:r>
            <a:r>
              <a:rPr lang="uk-UA" dirty="0" err="1"/>
              <a:t>Б.м</a:t>
            </a:r>
            <a:r>
              <a:rPr lang="uk-UA" dirty="0"/>
              <a:t>.: Реклама, 1992 р. – 123 с. 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5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Бесплатное векторное изображение Рамка на красном и зелен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33477"/>
            <a:ext cx="12268201" cy="68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61822" y="723568"/>
            <a:ext cx="9040633" cy="70766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Мета і завдання дослідження</a:t>
            </a:r>
            <a:endParaRPr lang="uk-UA" dirty="0">
              <a:solidFill>
                <a:srgbClr val="C00000"/>
              </a:solidFill>
              <a:latin typeface="Miama Nueva" panose="02000603000000000000" pitchFamily="2" charset="-52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278194" y="1431234"/>
            <a:ext cx="4741606" cy="452506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ru-RU" sz="1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1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дослідження, узагальнення 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популяризація краєзнавчого 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1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власний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екскурсійний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рідним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містом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охочих та ВПО з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головними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історичними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ятками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en-US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5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єкт</a:t>
            </a:r>
            <a:r>
              <a:rPr lang="uk-UA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історико-культурні </a:t>
            </a:r>
            <a:r>
              <a:rPr lang="uk-UA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ятки 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вулиці рідного міста. 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r>
              <a:rPr lang="ru-RU" sz="1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хронологічні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рамки,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знаходження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авторство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визначених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єктів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дослідження</a:t>
            </a:r>
            <a:r>
              <a:rPr lang="uk-UA" sz="1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теоретичні: 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аналіз, синтез, узагальнення; </a:t>
            </a:r>
            <a:endParaRPr lang="uk-UA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загальнонаукові: 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емпіричні 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опитування, анкетування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ю); </a:t>
            </a:r>
            <a:endParaRPr lang="uk-UA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систематизація 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зібраного матеріалу, </a:t>
            </a:r>
            <a:endParaRPr lang="uk-UA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історико-хронологічний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uk-UA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530255" cy="4351338"/>
          </a:xfrm>
        </p:spPr>
        <p:txBody>
          <a:bodyPr>
            <a:normAutofit lnSpcReduction="10000"/>
          </a:bodyPr>
          <a:lstStyle/>
          <a:p>
            <a:pPr algn="just"/>
            <a:endParaRPr lang="uk-UA" sz="1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uk-UA" sz="1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дослідження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 в тому, щоб під час проведення екскурсії розширити знання екскурсантів з історії Смілянщини та дати повні відповіді на запити учасників екскурсійного маршруту. </a:t>
            </a:r>
            <a:endParaRPr lang="uk-UA" sz="1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uk-UA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Практичне значення дослідження: 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 роботи може бути використаний на </a:t>
            </a:r>
            <a:r>
              <a:rPr lang="uk-UA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історії, у позакласній, гуртковій роботі, для проведення екскурсій внутрішньо переміщеним особам, гостям чи жителям міста, учням.</a:t>
            </a:r>
            <a:endParaRPr lang="uk-UA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uk-UA" sz="1500" dirty="0"/>
          </a:p>
        </p:txBody>
      </p:sp>
    </p:spTree>
    <p:extLst>
      <p:ext uri="{BB962C8B-B14F-4D97-AF65-F5344CB8AC3E}">
        <p14:creationId xmlns:p14="http://schemas.microsoft.com/office/powerpoint/2010/main" val="387802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Фото Рустические лесные фоны и старинные баннеры для творческого дизай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147"/>
            <a:ext cx="12165511" cy="70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955" y="348810"/>
            <a:ext cx="10515600" cy="106544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CC0000"/>
                </a:solidFill>
                <a:latin typeface="Miama Nueva" panose="02000603000000000000" pitchFamily="2" charset="-52"/>
              </a:rPr>
              <a:t/>
            </a:r>
            <a:br>
              <a:rPr lang="uk-UA" b="1" dirty="0" smtClean="0">
                <a:solidFill>
                  <a:srgbClr val="CC0000"/>
                </a:solidFill>
                <a:latin typeface="Miama Nueva" panose="02000603000000000000" pitchFamily="2" charset="-52"/>
              </a:rPr>
            </a:br>
            <a:r>
              <a:rPr lang="uk-UA" sz="4000" b="1" dirty="0" smtClean="0">
                <a:solidFill>
                  <a:srgbClr val="CC0000"/>
                </a:solidFill>
                <a:latin typeface="Miama Nueva" panose="02000603000000000000" pitchFamily="2" charset="-52"/>
              </a:rPr>
              <a:t>Історичні та культурні аспекти рідного міста через </a:t>
            </a:r>
            <a:r>
              <a:rPr lang="uk-UA" sz="4000" b="1" dirty="0" err="1" smtClean="0">
                <a:solidFill>
                  <a:srgbClr val="CC0000"/>
                </a:solidFill>
                <a:latin typeface="Miama Nueva" panose="02000603000000000000" pitchFamily="2" charset="-52"/>
              </a:rPr>
              <a:t>екскурсійий</a:t>
            </a:r>
            <a:r>
              <a:rPr lang="uk-UA" sz="4000" b="1" dirty="0" smtClean="0">
                <a:solidFill>
                  <a:srgbClr val="CC0000"/>
                </a:solidFill>
                <a:latin typeface="Miama Nueva" panose="02000603000000000000" pitchFamily="2" charset="-52"/>
              </a:rPr>
              <a:t> об</a:t>
            </a:r>
            <a:r>
              <a:rPr lang="en-US" sz="4000" b="1" dirty="0" smtClean="0">
                <a:solidFill>
                  <a:srgbClr val="CC0000"/>
                </a:solidFill>
                <a:latin typeface="Miama Nueva" panose="02000603000000000000" pitchFamily="2" charset="-52"/>
              </a:rPr>
              <a:t>’</a:t>
            </a:r>
            <a:r>
              <a:rPr lang="uk-UA" sz="4000" b="1" dirty="0" err="1" smtClean="0">
                <a:solidFill>
                  <a:srgbClr val="CC0000"/>
                </a:solidFill>
                <a:latin typeface="Miama Nueva" panose="02000603000000000000" pitchFamily="2" charset="-52"/>
              </a:rPr>
              <a:t>єктив</a:t>
            </a:r>
            <a:r>
              <a:rPr lang="uk-UA" sz="4000" b="1" dirty="0">
                <a:solidFill>
                  <a:srgbClr val="CC0000"/>
                </a:solidFill>
                <a:latin typeface="Miama Nueva" panose="02000603000000000000" pitchFamily="2" charset="-52"/>
              </a:rPr>
              <a:t/>
            </a:r>
            <a:br>
              <a:rPr lang="uk-UA" sz="4000" b="1" dirty="0">
                <a:solidFill>
                  <a:srgbClr val="CC0000"/>
                </a:solidFill>
                <a:latin typeface="Miama Nueva" panose="02000603000000000000" pitchFamily="2" charset="-52"/>
              </a:rPr>
            </a:br>
            <a:endParaRPr lang="uk-UA" sz="4000" b="1" dirty="0"/>
          </a:p>
        </p:txBody>
      </p:sp>
      <p:pic>
        <p:nvPicPr>
          <p:cNvPr id="8" name="Объект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03" y="1776270"/>
            <a:ext cx="4621163" cy="3961625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167149" y="5417573"/>
            <a:ext cx="4188542" cy="6784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Шкільна екскурсійна </a:t>
            </a:r>
          </a:p>
          <a:p>
            <a:pPr marL="0" indent="0">
              <a:buNone/>
            </a:pPr>
            <a:r>
              <a:rPr lang="uk-UA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фотоекспозиція </a:t>
            </a:r>
            <a:r>
              <a:rPr lang="uk-UA" sz="1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«Абетка мого міста»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5201266" y="1643535"/>
            <a:ext cx="5538452" cy="4227096"/>
          </a:xfrm>
        </p:spPr>
        <p:txBody>
          <a:bodyPr>
            <a:no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життя нашого міста, минуле нашого краю, віхи історії, які вписували наші прадіди й батьки, щороку – від покоління до покоління, розповідає шкільна змінна фотоекспозиція «Абетка нашого міста».   </a:t>
            </a:r>
          </a:p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перший тиждень вересня ми щороку проводимо «заочну» екскурсію визначними місцями міста. 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9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то Рустические лесные фоны и старинные баннеры для творческого дизай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239" y="727587"/>
            <a:ext cx="11375922" cy="992598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Експериментальна частина.</a:t>
            </a:r>
            <a:r>
              <a:rPr lang="uk-UA" sz="3600" b="1" dirty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/>
            </a:r>
            <a:br>
              <a:rPr lang="uk-UA" sz="3600" b="1" dirty="0" smtClean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A50021"/>
                </a:solidFill>
                <a:latin typeface="Miama Nueva" panose="02000603000000000000" pitchFamily="2" charset="-52"/>
              </a:rPr>
              <a:t>Опитування </a:t>
            </a:r>
            <a:r>
              <a:rPr lang="uk-UA" sz="3600" b="1" dirty="0">
                <a:solidFill>
                  <a:srgbClr val="A50021"/>
                </a:solidFill>
                <a:latin typeface="Miama Nueva" panose="02000603000000000000" pitchFamily="2" charset="-52"/>
              </a:rPr>
              <a:t>«Сміла туристична»</a:t>
            </a:r>
            <a:endParaRPr lang="uk-UA" sz="3600" b="1" dirty="0">
              <a:solidFill>
                <a:srgbClr val="A50021"/>
              </a:solidFill>
              <a:latin typeface="Miama Nueva" panose="02000603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uk-UA" b="1" dirty="0"/>
              <a:t>Ви житель Сміли чи ВПО?</a:t>
            </a:r>
          </a:p>
          <a:p>
            <a:pPr lvl="0"/>
            <a:r>
              <a:rPr lang="uk-UA" b="1" dirty="0"/>
              <a:t>Чи знаєте ви історичні </a:t>
            </a:r>
            <a:r>
              <a:rPr lang="uk-UA" b="1" dirty="0" err="1"/>
              <a:t>пам</a:t>
            </a:r>
            <a:r>
              <a:rPr lang="ru-RU" b="1" dirty="0"/>
              <a:t>’</a:t>
            </a:r>
            <a:r>
              <a:rPr lang="uk-UA" b="1" dirty="0"/>
              <a:t>ятки Сміли?</a:t>
            </a:r>
          </a:p>
          <a:p>
            <a:pPr lvl="0"/>
            <a:r>
              <a:rPr lang="uk-UA" b="1" dirty="0"/>
              <a:t>Яка історична пам'ятка є вашою улюбленою?</a:t>
            </a:r>
          </a:p>
          <a:p>
            <a:pPr lvl="0"/>
            <a:r>
              <a:rPr lang="uk-UA" b="1" dirty="0"/>
              <a:t>Про яку </a:t>
            </a:r>
            <a:r>
              <a:rPr lang="uk-UA" b="1" dirty="0" err="1"/>
              <a:t>пам</a:t>
            </a:r>
            <a:r>
              <a:rPr lang="ru-RU" b="1" dirty="0"/>
              <a:t>’</a:t>
            </a:r>
            <a:r>
              <a:rPr lang="uk-UA" b="1" dirty="0"/>
              <a:t>ятку хотіли б дізнатися подробиці?</a:t>
            </a:r>
          </a:p>
          <a:p>
            <a:pPr lvl="0"/>
            <a:r>
              <a:rPr lang="uk-UA" b="1" dirty="0"/>
              <a:t>Про яку пам’ятку могли б самі розповісти гостям міста?</a:t>
            </a:r>
          </a:p>
          <a:p>
            <a:pPr lvl="0"/>
            <a:r>
              <a:rPr lang="uk-UA" b="1" dirty="0"/>
              <a:t>Які цікаві факти або легенди, пов'язані з пам'ятками міста, ви знаєте ?</a:t>
            </a:r>
          </a:p>
          <a:p>
            <a:pPr lvl="0"/>
            <a:r>
              <a:rPr lang="uk-UA" b="1" dirty="0"/>
              <a:t>Чи були ви учасником екскурсії по Смілі?</a:t>
            </a:r>
          </a:p>
          <a:p>
            <a:pPr lvl="0"/>
            <a:r>
              <a:rPr lang="uk-UA" b="1" dirty="0"/>
              <a:t>Чи хочете відвідати історичні місця Сміли?</a:t>
            </a:r>
          </a:p>
          <a:p>
            <a:r>
              <a:rPr lang="uk-UA" b="1" dirty="0"/>
              <a:t> </a:t>
            </a:r>
          </a:p>
          <a:p>
            <a:endParaRPr lang="uk-UA" dirty="0"/>
          </a:p>
        </p:txBody>
      </p:sp>
      <p:pic>
        <p:nvPicPr>
          <p:cNvPr id="6" name="Picture 6" descr="http://mikituklena.0fees.net/site/cerkva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2519" r="2037"/>
          <a:stretch/>
        </p:blipFill>
        <p:spPr bwMode="auto">
          <a:xfrm>
            <a:off x="5665838" y="1776132"/>
            <a:ext cx="1787014" cy="154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Фот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t="-1926" r="11855" b="10852"/>
          <a:stretch/>
        </p:blipFill>
        <p:spPr bwMode="auto">
          <a:xfrm>
            <a:off x="7811068" y="1776132"/>
            <a:ext cx="1808973" cy="154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Фот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675" b="17098"/>
          <a:stretch/>
        </p:blipFill>
        <p:spPr bwMode="auto">
          <a:xfrm>
            <a:off x="7037731" y="4555050"/>
            <a:ext cx="2582310" cy="140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Фот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t="25635" r="5741" b="10102"/>
          <a:stretch/>
        </p:blipFill>
        <p:spPr bwMode="auto">
          <a:xfrm>
            <a:off x="5906636" y="3425697"/>
            <a:ext cx="2399820" cy="142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Фото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3" t="5722" r="848" b="2539"/>
          <a:stretch/>
        </p:blipFill>
        <p:spPr bwMode="auto">
          <a:xfrm>
            <a:off x="9827341" y="1776132"/>
            <a:ext cx="2032820" cy="42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17177" r="26972" b="22944"/>
          <a:stretch/>
        </p:blipFill>
        <p:spPr>
          <a:xfrm>
            <a:off x="8510963" y="3391963"/>
            <a:ext cx="1109077" cy="10913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2" t="15086" r="30118" b="19316"/>
          <a:stretch/>
        </p:blipFill>
        <p:spPr>
          <a:xfrm>
            <a:off x="6096000" y="4908387"/>
            <a:ext cx="828462" cy="9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9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то Рустические лесные фоны и старинные баннеры для творческого дизай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3"/>
            <a:ext cx="12192000" cy="685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077" y="488221"/>
            <a:ext cx="10232922" cy="1106855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Експериментальна </a:t>
            </a:r>
            <a:r>
              <a:rPr lang="uk-UA" sz="2400" b="1" dirty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частина. </a:t>
            </a:r>
            <a:r>
              <a:rPr lang="uk-UA" sz="2400" b="1" dirty="0" smtClean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Аналіз результатів опитування, проведеного </a:t>
            </a:r>
            <a:r>
              <a:rPr lang="uk-UA" sz="2400" b="1" dirty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автором </a:t>
            </a:r>
            <a:r>
              <a:rPr lang="uk-UA" sz="2400" b="1" dirty="0" err="1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проєкту</a:t>
            </a:r>
            <a:r>
              <a:rPr lang="uk-UA" sz="2400" b="1" dirty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Петрик Поліною</a:t>
            </a:r>
            <a:br>
              <a:rPr lang="uk-UA" sz="2400" b="1" dirty="0">
                <a:solidFill>
                  <a:srgbClr val="A50021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</a:br>
            <a:endParaRPr lang="uk-UA" sz="2400" b="1" dirty="0">
              <a:solidFill>
                <a:srgbClr val="A50021"/>
              </a:solidFill>
              <a:latin typeface="Miama Nueva" panose="02000603000000000000" pitchFamily="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0439" y="1445343"/>
            <a:ext cx="5459361" cy="3824747"/>
          </a:xfrm>
        </p:spPr>
        <p:txBody>
          <a:bodyPr>
            <a:normAutofit/>
          </a:bodyPr>
          <a:lstStyle/>
          <a:p>
            <a:r>
              <a:rPr lang="uk-UA" sz="1400" dirty="0" smtClean="0"/>
              <a:t>В опитуванні взяли участь 269 осіб, із них 94, 1%- жителі Сміли, 5,9% – ВПО. </a:t>
            </a:r>
          </a:p>
          <a:p>
            <a:pPr marL="0" indent="0">
              <a:buNone/>
            </a:pPr>
            <a:endParaRPr lang="uk-UA" sz="1400" dirty="0" smtClean="0"/>
          </a:p>
          <a:p>
            <a:r>
              <a:rPr lang="uk-UA" sz="1400" dirty="0" smtClean="0"/>
              <a:t>78,4% респондентів знають історичні </a:t>
            </a:r>
            <a:r>
              <a:rPr lang="uk-UA" sz="1400" dirty="0" err="1" smtClean="0"/>
              <a:t>пам</a:t>
            </a:r>
            <a:r>
              <a:rPr lang="en-US" sz="1400" dirty="0" smtClean="0"/>
              <a:t>’</a:t>
            </a:r>
            <a:r>
              <a:rPr lang="uk-UA" sz="1400" dirty="0" smtClean="0"/>
              <a:t>ятки Сміли</a:t>
            </a:r>
            <a:r>
              <a:rPr lang="uk-UA" sz="1400" smtClean="0"/>
              <a:t>, 21,6- </a:t>
            </a:r>
            <a:r>
              <a:rPr lang="uk-UA" sz="1400" dirty="0" smtClean="0"/>
              <a:t>ні</a:t>
            </a:r>
          </a:p>
          <a:p>
            <a:endParaRPr lang="uk-UA" sz="1400" dirty="0"/>
          </a:p>
          <a:p>
            <a:pPr marL="0" indent="0">
              <a:buNone/>
            </a:pPr>
            <a:endParaRPr lang="uk-UA" sz="1400" dirty="0"/>
          </a:p>
          <a:p>
            <a:r>
              <a:rPr lang="uk-UA" sz="1400" dirty="0" smtClean="0"/>
              <a:t>62,11% учнів були учасниками екскурсії по місту, 37,9 % - ні.</a:t>
            </a:r>
          </a:p>
          <a:p>
            <a:endParaRPr lang="uk-UA" sz="1400" dirty="0"/>
          </a:p>
          <a:p>
            <a:endParaRPr lang="uk-UA" sz="1400" dirty="0" smtClean="0"/>
          </a:p>
          <a:p>
            <a:r>
              <a:rPr lang="uk-UA" sz="1400" dirty="0" smtClean="0"/>
              <a:t>82,9% школярів виявили бажання відвідати екскурсію рідним містом.</a:t>
            </a:r>
            <a:endParaRPr lang="uk-UA" sz="1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751" y="1692553"/>
            <a:ext cx="1360351" cy="618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3541" y="2615677"/>
            <a:ext cx="1344562" cy="609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502" y="3530076"/>
            <a:ext cx="1345601" cy="696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501" y="4444475"/>
            <a:ext cx="1345601" cy="708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9801" y="1445342"/>
            <a:ext cx="2420150" cy="1335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5654" y="1692553"/>
            <a:ext cx="2420321" cy="13237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7074" y="3028478"/>
            <a:ext cx="2446847" cy="15260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5265" y="3390879"/>
            <a:ext cx="2858479" cy="16666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97859" y="5057507"/>
            <a:ext cx="10264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Отже, результати опитування допомогли мені скласти екскурсійний маршрут вулицями та визначними місцями мого рідного міста. Мені було дуже приємно, що до екскурсії доєдналися учні ВПО. Вважаю, що ця мандрівка містом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додасть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їм трішки затишку й вони полюблять Смілу.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то Рустические лесные фоны и старинные баннеры для творческого дизай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147"/>
            <a:ext cx="12165511" cy="70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5742" y="580103"/>
            <a:ext cx="10019071" cy="564485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rgbClr val="CC0000"/>
                </a:solidFill>
                <a:latin typeface="Miama Nueva" panose="02000603000000000000" pitchFamily="2" charset="-52"/>
              </a:rPr>
              <a:t>Екскурсійний маршрут рідним містом </a:t>
            </a:r>
            <a:endParaRPr lang="uk-UA" sz="3600" b="1" dirty="0">
              <a:solidFill>
                <a:srgbClr val="CC0000"/>
              </a:solidFill>
              <a:latin typeface="Miama Nueva" panose="02000603000000000000" pitchFamily="2" charset="-52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35742" y="1376516"/>
            <a:ext cx="5184058" cy="4800447"/>
          </a:xfrm>
        </p:spPr>
        <p:txBody>
          <a:bodyPr>
            <a:normAutofit fontScale="62500" lnSpcReduction="20000"/>
          </a:bodyPr>
          <a:lstStyle/>
          <a:p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кожному регіоні нашої країни свої туристичні об'єкти: на заході - стародавні замки і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палаци;  на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сході — дворянські садиби й архітектура модерну; в Криму — чудеса природи і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таємниці стародавніх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міст, а в центральній частині - стародавні монастирі і місця бойової слави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Наша Сміла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Смілянщина багата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своєю історією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 культурою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кожна епоха залишила тут слід. </a:t>
            </a:r>
            <a:endParaRPr lang="uk-UA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давніми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храмами стали з'являтися фортеці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стилі європейського ренесансу. Гетьманщина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залишила після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 шедеври козацького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бароко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йому на зміну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прийшов польський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класицизм. </a:t>
            </a:r>
            <a:endParaRPr lang="uk-UA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Урешті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визначних </a:t>
            </a:r>
            <a:r>
              <a:rPr lang="uk-UA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яток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архітектури </a:t>
            </a:r>
            <a:r>
              <a:rPr lang="uk-UA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виникло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початку ХХ сторіччя, відобразивши творчий пошук архітектури нового часу: еклектика, модерн,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конструктивізм.</a:t>
            </a:r>
          </a:p>
          <a:p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польському цвинтарі є залишки фортеці, а ось біля нижнього парку зберігся польський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костел Успіння Пресвятої Діви Марії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чотирикутний з вежами і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ротондою, найстаріша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місті </a:t>
            </a:r>
            <a:r>
              <a:rPr lang="uk-UA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ятка, зведена в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1824 </a:t>
            </a:r>
            <a:r>
              <a:rPr lang="uk-UA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році. З цього визначного місця я розпочну свій екскурсійний маршрут</a:t>
            </a:r>
            <a:r>
              <a:rPr lang="uk-UA" dirty="0" smtClean="0"/>
              <a:t>.                 </a:t>
            </a:r>
            <a:endParaRPr lang="uk-UA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10748" y="1248698"/>
            <a:ext cx="5579807" cy="478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5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Фото Рустические лесные фоны и старинные баннеры для творческого дизай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" y="-99275"/>
            <a:ext cx="12165511" cy="69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14652" y="1386348"/>
            <a:ext cx="5408987" cy="47194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Місце знаходження: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Черкаська область, м.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Сміла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вул. Черкаська, 33</a:t>
            </a:r>
          </a:p>
          <a:p>
            <a:pPr>
              <a:lnSpc>
                <a:spcPct val="100000"/>
              </a:lnSpc>
            </a:pP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 об’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єкту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Успенський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костел належав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римо-католицькій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зведений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1818-1827 роках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неокласицизму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старого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дерев'яного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Костел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чотирикутна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кам'яна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двома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баштами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вражає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монументальністю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прямокутна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фасадом,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оздоблювали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розетки й колони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тосканського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ордена.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справляли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позолочені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колони головного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вівтаря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ікони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живописцем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Пашковським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10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 роки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більшовицької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костел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закрили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зерносховище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переобладнали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знаходилася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1990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облвиконкому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колишнього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костелу взяли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2000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передано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римо-католицькій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2002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храму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сталася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Лише у 2006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костелі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розпочався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Богослужіння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свята.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63418" y="499099"/>
            <a:ext cx="11127137" cy="779875"/>
          </a:xfrm>
        </p:spPr>
        <p:txBody>
          <a:bodyPr>
            <a:normAutofit fontScale="90000"/>
          </a:bodyPr>
          <a:lstStyle/>
          <a:p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CC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1.</a:t>
            </a:r>
            <a:r>
              <a:rPr lang="uk-UA" sz="4000" b="1" dirty="0" smtClean="0"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Костел </a:t>
            </a:r>
            <a:r>
              <a:rPr lang="ru-RU" sz="4000" b="1" dirty="0" err="1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Успіння</a:t>
            </a:r>
            <a:r>
              <a:rPr lang="ru-RU" sz="40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Пресвятої</a:t>
            </a:r>
            <a:r>
              <a:rPr lang="ru-RU" sz="40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Діви</a:t>
            </a:r>
            <a:r>
              <a:rPr lang="ru-RU" sz="40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Марії</a:t>
            </a:r>
            <a:r>
              <a:rPr lang="uk-UA" sz="40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</a:br>
            <a:endParaRPr lang="uk-UA" sz="4000" b="1" dirty="0">
              <a:solidFill>
                <a:srgbClr val="C00000"/>
              </a:solidFill>
              <a:latin typeface="Miama Nueva" panose="02000603000000000000" pitchFamily="2" charset="-52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7940" y="1386348"/>
            <a:ext cx="4836278" cy="45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1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Фото Рустические лесные фоны и старинные баннеры для творческого дизай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5511" cy="69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5909" y="1429487"/>
            <a:ext cx="5535561" cy="488816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облвиконкому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костелу взяли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2000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передано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римо-католицькій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2002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храму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сталася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Лише у 2006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костелі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розпочався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Богослужіння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свята.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проекту: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невідомий, профінансував будівництво поміщик А. Савицький</a:t>
            </a:r>
          </a:p>
          <a:p>
            <a:pPr>
              <a:lnSpc>
                <a:spcPct val="120000"/>
              </a:lnSpc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Роки побудови: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1818-1827 роки</a:t>
            </a:r>
          </a:p>
          <a:p>
            <a:pPr>
              <a:lnSpc>
                <a:spcPct val="120000"/>
              </a:lnSpc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 подія: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Після більше як 70 років релігійного забуття, будівля отримала друге народження. У 2000 році частково зруйнований та напівзруйнований костел було передано римо-католицькій громаді нашого міста.</a:t>
            </a:r>
          </a:p>
          <a:p>
            <a:pPr>
              <a:lnSpc>
                <a:spcPct val="120000"/>
              </a:lnSpc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 збереження: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аразі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реставрується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в екскурсіях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для гостей та жителів нашого міста</a:t>
            </a:r>
          </a:p>
          <a:p>
            <a:pPr>
              <a:lnSpc>
                <a:spcPct val="120000"/>
              </a:lnSpc>
            </a:pPr>
            <a:endParaRPr lang="uk-UA" sz="14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5909" y="789865"/>
            <a:ext cx="10093728" cy="731397"/>
          </a:xfrm>
        </p:spPr>
        <p:txBody>
          <a:bodyPr>
            <a:normAutofit fontScale="90000"/>
          </a:bodyPr>
          <a:lstStyle/>
          <a:p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Костел </a:t>
            </a:r>
            <a:r>
              <a:rPr lang="ru-RU" sz="4000" b="1" dirty="0" err="1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Успіння</a:t>
            </a:r>
            <a:r>
              <a:rPr lang="ru-RU" sz="40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Пресвятої</a:t>
            </a:r>
            <a:r>
              <a:rPr lang="ru-RU" sz="40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Діви</a:t>
            </a:r>
            <a:r>
              <a:rPr lang="ru-RU" sz="40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Марії</a:t>
            </a:r>
            <a:r>
              <a:rPr lang="uk-UA" sz="40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</a:br>
            <a:r>
              <a:rPr lang="uk-UA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4000" b="1" dirty="0">
              <a:solidFill>
                <a:srgbClr val="C00000"/>
              </a:solidFill>
            </a:endParaRPr>
          </a:p>
        </p:txBody>
      </p:sp>
      <p:pic>
        <p:nvPicPr>
          <p:cNvPr id="8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flipH="1">
            <a:off x="8007927" y="1429487"/>
            <a:ext cx="3766816" cy="4773696"/>
          </a:xfrm>
          <a:prstGeom prst="rect">
            <a:avLst/>
          </a:prstGeom>
        </p:spPr>
      </p:pic>
      <p:pic>
        <p:nvPicPr>
          <p:cNvPr id="9" name="Объект 7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216073" y="1934026"/>
            <a:ext cx="1678999" cy="2080796"/>
          </a:xfrm>
          <a:prstGeom prst="rect">
            <a:avLst/>
          </a:prstGeom>
        </p:spPr>
      </p:pic>
      <p:pic>
        <p:nvPicPr>
          <p:cNvPr id="10" name="Picture 2" descr="Фот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20662" r="12571" b="17099"/>
          <a:stretch/>
        </p:blipFill>
        <p:spPr bwMode="auto">
          <a:xfrm>
            <a:off x="6099460" y="4276436"/>
            <a:ext cx="1841994" cy="169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31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Фото Рустические лесные фоны и старинные баннеры для творческого дизай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" y="-218147"/>
            <a:ext cx="12165511" cy="70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268" y="505958"/>
            <a:ext cx="10515600" cy="84853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br>
              <a:rPr lang="ru-RU" sz="3600" b="1" dirty="0" smtClean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2. Свято</a:t>
            </a:r>
            <a:r>
              <a:rPr lang="uk-UA" sz="36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-</a:t>
            </a:r>
            <a:r>
              <a:rPr lang="ru-RU" sz="36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По</a:t>
            </a:r>
            <a:r>
              <a:rPr lang="uk-UA" sz="3600" b="1" dirty="0" err="1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кровський</a:t>
            </a:r>
            <a:r>
              <a:rPr lang="uk-UA" sz="36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собор (</a:t>
            </a:r>
            <a:r>
              <a:rPr lang="uk-UA" sz="36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  <a:t>ПЦУ)</a:t>
            </a:r>
            <a:br>
              <a:rPr lang="uk-UA" sz="3600" b="1" dirty="0">
                <a:solidFill>
                  <a:srgbClr val="C00000"/>
                </a:solidFill>
                <a:latin typeface="Miama Nueva" panose="02000603000000000000" pitchFamily="2" charset="-52"/>
                <a:cs typeface="Times New Roman" panose="02020603050405020304" pitchFamily="18" charset="0"/>
              </a:rPr>
            </a:br>
            <a:endParaRPr lang="uk-UA" sz="3600" b="1" dirty="0">
              <a:solidFill>
                <a:srgbClr val="C00000"/>
              </a:solidFill>
              <a:latin typeface="Miama Nueva" panose="02000603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6736" y="1207009"/>
            <a:ext cx="5644896" cy="471830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uk-UA" dirty="0"/>
          </a:p>
          <a:p>
            <a:r>
              <a:rPr lang="uk-UA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 знаходження: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Черкаська область, м. Сміла, вул. Мічуріна, 7 </a:t>
            </a:r>
          </a:p>
          <a:p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(топографічна комісія запропонувала перейменувати на                  вул. </a:t>
            </a: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І.Сірка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наступному засіданні сесії міської ради)</a:t>
            </a:r>
          </a:p>
          <a:p>
            <a:r>
              <a:rPr lang="uk-UA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 об’</a:t>
            </a:r>
            <a:r>
              <a:rPr lang="ru-RU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єкту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Свято-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Покровський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собор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побудований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дерев'яної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церкви, яка стояла там з ХVІІІ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виконана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візантійському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стилі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безліччю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колон. </a:t>
            </a:r>
          </a:p>
          <a:p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великий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шатроподібний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купол та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куполи-дзвіниці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зведення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відбувалося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проєктом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Благовіщенської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 Санкт-Петербургу, яка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зруйнована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більшовицькою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владою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початку ХХ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підприємцю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меценату О. О.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Бобринському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Свято-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Покровський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собор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стоїть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п'ятдесяти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радість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людям і є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православним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храмом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проекту: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невідомий, профінансував будівництво    граф Олексій Олексійович Бобринський</a:t>
            </a:r>
          </a:p>
          <a:p>
            <a:r>
              <a:rPr lang="uk-UA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Роки побудови: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1859 рік</a:t>
            </a:r>
          </a:p>
          <a:p>
            <a:r>
              <a:rPr lang="uk-UA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 подія: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липні 2023року релігійна громада перейшла від УПЦ(МП) до ПЦУ. Божественну літургію в храмі провів Предстоятель ПЦУ митрополит </a:t>
            </a: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Епіфаній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 збереження: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діючий храм Православної церкви України</a:t>
            </a:r>
          </a:p>
          <a:p>
            <a:r>
              <a:rPr lang="uk-UA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в екскурсіях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для гостей та жителів нашого міста</a:t>
            </a:r>
          </a:p>
          <a:p>
            <a:endParaRPr lang="uk-UA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5262" y="1354493"/>
            <a:ext cx="3772676" cy="465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1773</Words>
  <Application>Microsoft Office PowerPoint</Application>
  <PresentationFormat>Широкоэкранный</PresentationFormat>
  <Paragraphs>142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Miama Nueva</vt:lpstr>
      <vt:lpstr>Times New Roman</vt:lpstr>
      <vt:lpstr>Wingdings</vt:lpstr>
      <vt:lpstr>Тема Office</vt:lpstr>
      <vt:lpstr>Презентация PowerPoint</vt:lpstr>
      <vt:lpstr>Мета і завдання дослідження</vt:lpstr>
      <vt:lpstr> Історичні та культурні аспекти рідного міста через екскурсійий об’єктив </vt:lpstr>
      <vt:lpstr>Експериментальна частина.  Опитування «Сміла туристична»</vt:lpstr>
      <vt:lpstr> Експериментальна частина. Аналіз результатів опитування, проведеного автором проєкту Петрик Поліною </vt:lpstr>
      <vt:lpstr>Екскурсійний маршрут рідним містом </vt:lpstr>
      <vt:lpstr>  1. Костел Успіння Пресвятої Діви Марії </vt:lpstr>
      <vt:lpstr>  Костел Успіння Пресвятої Діви Марії  </vt:lpstr>
      <vt:lpstr>  2. Свято-Покровський собор (ПЦУ) </vt:lpstr>
      <vt:lpstr>3.Пам’ятний знак на місці поховання  членів родини графа О.Бобринського</vt:lpstr>
      <vt:lpstr> </vt:lpstr>
      <vt:lpstr>5.Вулиця імені Героя Небесної Сотні                Юрія Пасхаліна</vt:lpstr>
      <vt:lpstr>Висновки  </vt:lpstr>
      <vt:lpstr>Список використаних джерел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2024-04-18T19:14:06Z</dcterms:created>
  <dcterms:modified xsi:type="dcterms:W3CDTF">2024-04-20T23:35:10Z</dcterms:modified>
</cp:coreProperties>
</file>