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16"/>
  </p:notes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5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34410-88BB-42F7-8233-8EDD6111772B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5281E-22A1-4F18-9E0F-995168728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7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5281E-22A1-4F18-9E0F-995168728C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FBC0-62DB-4D31-B61F-567BB430BAE8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D7BB-CF69-43F9-B0BB-704BB0A578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09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FBC0-62DB-4D31-B61F-567BB430BAE8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D7BB-CF69-43F9-B0BB-704BB0A57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0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FBC0-62DB-4D31-B61F-567BB430BAE8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D7BB-CF69-43F9-B0BB-704BB0A57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54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FBC0-62DB-4D31-B61F-567BB430BAE8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D7BB-CF69-43F9-B0BB-704BB0A578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1402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FBC0-62DB-4D31-B61F-567BB430BAE8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D7BB-CF69-43F9-B0BB-704BB0A57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6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FBC0-62DB-4D31-B61F-567BB430BAE8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D7BB-CF69-43F9-B0BB-704BB0A578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044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FBC0-62DB-4D31-B61F-567BB430BAE8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D7BB-CF69-43F9-B0BB-704BB0A57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22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FBC0-62DB-4D31-B61F-567BB430BAE8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D7BB-CF69-43F9-B0BB-704BB0A57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51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FBC0-62DB-4D31-B61F-567BB430BAE8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D7BB-CF69-43F9-B0BB-704BB0A57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FBC0-62DB-4D31-B61F-567BB430BAE8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D7BB-CF69-43F9-B0BB-704BB0A57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0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FBC0-62DB-4D31-B61F-567BB430BAE8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D7BB-CF69-43F9-B0BB-704BB0A57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6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FBC0-62DB-4D31-B61F-567BB430BAE8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D7BB-CF69-43F9-B0BB-704BB0A57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9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FBC0-62DB-4D31-B61F-567BB430BAE8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D7BB-CF69-43F9-B0BB-704BB0A57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2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FBC0-62DB-4D31-B61F-567BB430BAE8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D7BB-CF69-43F9-B0BB-704BB0A57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9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FBC0-62DB-4D31-B61F-567BB430BAE8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D7BB-CF69-43F9-B0BB-704BB0A57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3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FBC0-62DB-4D31-B61F-567BB430BAE8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D7BB-CF69-43F9-B0BB-704BB0A57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7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FBC0-62DB-4D31-B61F-567BB430BAE8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D7BB-CF69-43F9-B0BB-704BB0A57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5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723FBC0-62DB-4D31-B61F-567BB430BAE8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54D7BB-CF69-43F9-B0BB-704BB0A57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74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eum-ukraine.info/?p=8312" TargetMode="External"/><Relationship Id="rId2" Type="http://schemas.openxmlformats.org/officeDocument/2006/relationships/hyperlink" Target="https://www.youtube.com/watch?v=rSzQNQiSZY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aporizhzhia.city/news/retro-zaporizza-socmist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2144" y="-98519"/>
            <a:ext cx="6885711" cy="3386664"/>
          </a:xfrm>
        </p:spPr>
        <p:txBody>
          <a:bodyPr>
            <a:normAutofit/>
          </a:bodyPr>
          <a:lstStyle/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Запорізьке обласне відділення МАН   </a:t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«Історик-Юніор»</a:t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«ЖИТТЯ  ПАМ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ЯТІ»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dirty="0"/>
              <a:t> </a:t>
            </a:r>
            <a:r>
              <a:rPr lang="uk-UA" sz="1400" b="1" dirty="0" smtClean="0"/>
              <a:t>           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en-US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1165" y="3288145"/>
            <a:ext cx="6974176" cy="2290620"/>
          </a:xfrm>
        </p:spPr>
        <p:txBody>
          <a:bodyPr>
            <a:normAutofit/>
          </a:bodyPr>
          <a:lstStyle/>
          <a:p>
            <a:r>
              <a:rPr lang="uk-UA" sz="1600" b="1" dirty="0" smtClean="0">
                <a:solidFill>
                  <a:srgbClr val="FFFF00"/>
                </a:solidFill>
              </a:rPr>
              <a:t>Автор</a:t>
            </a:r>
            <a:r>
              <a:rPr lang="uk-UA" sz="1600" b="1" dirty="0" smtClean="0"/>
              <a:t>: </a:t>
            </a:r>
            <a:r>
              <a:rPr lang="uk-UA" sz="1600" b="1" dirty="0" smtClean="0">
                <a:solidFill>
                  <a:schemeClr val="tx1"/>
                </a:solidFill>
              </a:rPr>
              <a:t>Петрик Анастасія Андріївна</a:t>
            </a:r>
            <a:r>
              <a:rPr lang="uk-UA" sz="1600" b="1" dirty="0" smtClean="0">
                <a:solidFill>
                  <a:schemeClr val="tx1"/>
                </a:solidFill>
              </a:rPr>
              <a:t> </a:t>
            </a:r>
            <a:r>
              <a:rPr lang="uk-UA" sz="1600" b="1" dirty="0" smtClean="0">
                <a:solidFill>
                  <a:schemeClr val="tx1"/>
                </a:solidFill>
              </a:rPr>
              <a:t>,учениця </a:t>
            </a:r>
            <a:r>
              <a:rPr lang="uk-UA" sz="1600" b="1" dirty="0">
                <a:solidFill>
                  <a:schemeClr val="tx1"/>
                </a:solidFill>
              </a:rPr>
              <a:t>9</a:t>
            </a:r>
            <a:r>
              <a:rPr lang="uk-UA" sz="1600" b="1" dirty="0" smtClean="0">
                <a:solidFill>
                  <a:schemeClr val="tx1"/>
                </a:solidFill>
              </a:rPr>
              <a:t> </a:t>
            </a:r>
            <a:r>
              <a:rPr lang="uk-UA" sz="1600" b="1" dirty="0">
                <a:solidFill>
                  <a:schemeClr val="tx1"/>
                </a:solidFill>
              </a:rPr>
              <a:t>класу  Запорізької спеціалізованої школи-інтернату ІІ-</a:t>
            </a:r>
            <a:r>
              <a:rPr lang="uk-UA" sz="1600" b="1" dirty="0" err="1">
                <a:solidFill>
                  <a:schemeClr val="tx1"/>
                </a:solidFill>
              </a:rPr>
              <a:t>ІІІступенів</a:t>
            </a:r>
            <a:r>
              <a:rPr lang="uk-UA" sz="1600" b="1" dirty="0">
                <a:solidFill>
                  <a:schemeClr val="tx1"/>
                </a:solidFill>
              </a:rPr>
              <a:t> «Січовий колегіум», </a:t>
            </a:r>
            <a:r>
              <a:rPr lang="uk-UA" sz="1600" b="1" dirty="0" err="1" smtClean="0">
                <a:solidFill>
                  <a:schemeClr val="tx1"/>
                </a:solidFill>
              </a:rPr>
              <a:t>м.Запоріжжя</a:t>
            </a:r>
            <a:endParaRPr lang="uk-UA" sz="1600" b="1" dirty="0">
              <a:solidFill>
                <a:schemeClr val="tx1"/>
              </a:solidFill>
            </a:endParaRPr>
          </a:p>
          <a:p>
            <a:r>
              <a:rPr lang="uk-UA" sz="1600" b="1" dirty="0" smtClean="0">
                <a:solidFill>
                  <a:srgbClr val="FFFF00"/>
                </a:solidFill>
              </a:rPr>
              <a:t>Керівник</a:t>
            </a:r>
            <a:r>
              <a:rPr lang="uk-UA" sz="1600" b="1" dirty="0" smtClean="0"/>
              <a:t>: </a:t>
            </a:r>
            <a:r>
              <a:rPr lang="uk-UA" sz="1600" b="1" dirty="0" err="1">
                <a:solidFill>
                  <a:schemeClr val="tx1"/>
                </a:solidFill>
              </a:rPr>
              <a:t>Марцих</a:t>
            </a:r>
            <a:r>
              <a:rPr lang="uk-UA" sz="1600" b="1" dirty="0">
                <a:solidFill>
                  <a:schemeClr val="tx1"/>
                </a:solidFill>
              </a:rPr>
              <a:t> Світлана Василівна, учитель історії та правознавства Запорізької спеціалізованої </a:t>
            </a:r>
            <a:r>
              <a:rPr lang="uk-UA" sz="1600" b="1" dirty="0" smtClean="0">
                <a:solidFill>
                  <a:schemeClr val="tx1"/>
                </a:solidFill>
              </a:rPr>
              <a:t>школи-інтернату </a:t>
            </a:r>
            <a:r>
              <a:rPr lang="uk-UA" sz="1600" b="1" dirty="0">
                <a:solidFill>
                  <a:schemeClr val="tx1"/>
                </a:solidFill>
              </a:rPr>
              <a:t>«Січовий колегіум».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92" y="177122"/>
            <a:ext cx="2858845" cy="635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    </a:t>
            </a:r>
            <a:r>
              <a:rPr lang="uk-UA" b="1" dirty="0" smtClean="0">
                <a:solidFill>
                  <a:schemeClr val="tx1"/>
                </a:solidFill>
              </a:rPr>
              <a:t>Локація 4. ЗАТИШНІ ДВОРИКИ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95" y="92364"/>
            <a:ext cx="6634787" cy="62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Локація 5       БРОДВЕЙ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Легендарна «стометрівка» по проспекту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від магазину </a:t>
            </a:r>
            <a:r>
              <a:rPr lang="uk-UA" b="1" dirty="0" err="1" smtClean="0">
                <a:solidFill>
                  <a:schemeClr val="tx1"/>
                </a:solidFill>
              </a:rPr>
              <a:t>Когана</a:t>
            </a:r>
            <a:r>
              <a:rPr lang="uk-UA" b="1" dirty="0" smtClean="0">
                <a:solidFill>
                  <a:schemeClr val="tx1"/>
                </a:solidFill>
              </a:rPr>
              <a:t> до </a:t>
            </a:r>
            <a:r>
              <a:rPr lang="uk-UA" b="1" dirty="0" err="1" smtClean="0">
                <a:solidFill>
                  <a:schemeClr val="tx1"/>
                </a:solidFill>
              </a:rPr>
              <a:t>вул.Паркової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endParaRPr lang="uk-UA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на непарній стороні.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Це був центр світського життя 50-хроків.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Людей було так багато, що тротуару не вистачало.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Тут призначалися зустрічі, проходили знайомства.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Багато хто саме тут </a:t>
            </a:r>
            <a:r>
              <a:rPr lang="uk-UA" b="1" dirty="0" err="1" smtClean="0">
                <a:solidFill>
                  <a:schemeClr val="tx1"/>
                </a:solidFill>
              </a:rPr>
              <a:t>зустів</a:t>
            </a:r>
            <a:r>
              <a:rPr lang="uk-UA" b="1" dirty="0" smtClean="0">
                <a:solidFill>
                  <a:schemeClr val="tx1"/>
                </a:solidFill>
              </a:rPr>
              <a:t> своє кохання.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83" y="129313"/>
            <a:ext cx="4045528" cy="629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203201"/>
            <a:ext cx="11212945" cy="6446982"/>
          </a:xfrm>
        </p:spPr>
      </p:pic>
    </p:spTree>
    <p:extLst>
      <p:ext uri="{BB962C8B-B14F-4D97-AF65-F5344CB8AC3E}">
        <p14:creationId xmlns:p14="http://schemas.microsoft.com/office/powerpoint/2010/main" val="36163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461654"/>
            <a:ext cx="8534400" cy="361526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uk-UA" sz="4200" b="1" dirty="0">
                <a:solidFill>
                  <a:schemeClr val="tx1"/>
                </a:solidFill>
              </a:rPr>
              <a:t>У висновках автор дає аналіз роботи, визначає важливі аспекти,  а саме: </a:t>
            </a:r>
            <a:endParaRPr lang="en-US" sz="4200" b="1" dirty="0">
              <a:solidFill>
                <a:schemeClr val="tx1"/>
              </a:solidFill>
            </a:endParaRPr>
          </a:p>
          <a:p>
            <a:r>
              <a:rPr lang="uk-UA" sz="4200" b="1" dirty="0">
                <a:solidFill>
                  <a:schemeClr val="tx1"/>
                </a:solidFill>
              </a:rPr>
              <a:t>по-перше, при ознайомлені з історією </a:t>
            </a:r>
            <a:r>
              <a:rPr lang="uk-UA" sz="4200" b="1" dirty="0" err="1">
                <a:solidFill>
                  <a:schemeClr val="tx1"/>
                </a:solidFill>
              </a:rPr>
              <a:t>Соцміста</a:t>
            </a:r>
            <a:r>
              <a:rPr lang="uk-UA" sz="4200" b="1" dirty="0">
                <a:solidFill>
                  <a:schemeClr val="tx1"/>
                </a:solidFill>
              </a:rPr>
              <a:t> автор з</a:t>
            </a:r>
            <a:r>
              <a:rPr lang="ru-RU" sz="4200" b="1" dirty="0">
                <a:solidFill>
                  <a:schemeClr val="tx1"/>
                </a:solidFill>
              </a:rPr>
              <a:t>”</a:t>
            </a:r>
            <a:r>
              <a:rPr lang="uk-UA" sz="4200" b="1" dirty="0">
                <a:solidFill>
                  <a:schemeClr val="tx1"/>
                </a:solidFill>
              </a:rPr>
              <a:t>ясував, що ця </a:t>
            </a:r>
            <a:r>
              <a:rPr lang="ru-RU" sz="4200" b="1" dirty="0" err="1">
                <a:solidFill>
                  <a:schemeClr val="tx1"/>
                </a:solidFill>
              </a:rPr>
              <a:t>забудова</a:t>
            </a:r>
            <a:r>
              <a:rPr lang="ru-RU" sz="4200" b="1" dirty="0">
                <a:solidFill>
                  <a:schemeClr val="tx1"/>
                </a:solidFill>
              </a:rPr>
              <a:t> створена у </a:t>
            </a:r>
            <a:r>
              <a:rPr lang="ru-RU" sz="4200" b="1" dirty="0" err="1">
                <a:solidFill>
                  <a:schemeClr val="tx1"/>
                </a:solidFill>
              </a:rPr>
              <a:t>стилі</a:t>
            </a:r>
            <a:r>
              <a:rPr lang="ru-RU" sz="4200" b="1" dirty="0">
                <a:solidFill>
                  <a:schemeClr val="tx1"/>
                </a:solidFill>
              </a:rPr>
              <a:t> </a:t>
            </a:r>
            <a:r>
              <a:rPr lang="ru-RU" sz="4200" b="1" dirty="0" err="1">
                <a:solidFill>
                  <a:schemeClr val="tx1"/>
                </a:solidFill>
              </a:rPr>
              <a:t>конструктивізму</a:t>
            </a:r>
            <a:r>
              <a:rPr lang="ru-RU" sz="4200" b="1" dirty="0">
                <a:solidFill>
                  <a:schemeClr val="tx1"/>
                </a:solidFill>
              </a:rPr>
              <a:t> та </a:t>
            </a:r>
            <a:r>
              <a:rPr lang="ru-RU" sz="4200" b="1" dirty="0" err="1">
                <a:solidFill>
                  <a:schemeClr val="tx1"/>
                </a:solidFill>
              </a:rPr>
              <a:t>післявоєнного</a:t>
            </a:r>
            <a:r>
              <a:rPr lang="ru-RU" sz="4200" b="1" dirty="0">
                <a:solidFill>
                  <a:schemeClr val="tx1"/>
                </a:solidFill>
              </a:rPr>
              <a:t> </a:t>
            </a:r>
            <a:r>
              <a:rPr lang="ru-RU" sz="4200" b="1" dirty="0" err="1">
                <a:solidFill>
                  <a:schemeClr val="tx1"/>
                </a:solidFill>
              </a:rPr>
              <a:t>сталінського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ампіру</a:t>
            </a:r>
            <a:r>
              <a:rPr lang="ru-RU" sz="4200" b="1" dirty="0">
                <a:solidFill>
                  <a:schemeClr val="tx1"/>
                </a:solidFill>
              </a:rPr>
              <a:t>. Для </a:t>
            </a:r>
            <a:r>
              <a:rPr lang="ru-RU" sz="4200" b="1" dirty="0" err="1">
                <a:solidFill>
                  <a:schemeClr val="tx1"/>
                </a:solidFill>
              </a:rPr>
              <a:t>жителів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міста</a:t>
            </a:r>
            <a:r>
              <a:rPr lang="ru-RU" sz="4200" b="1" dirty="0">
                <a:solidFill>
                  <a:schemeClr val="tx1"/>
                </a:solidFill>
              </a:rPr>
              <a:t>, як і </a:t>
            </a:r>
            <a:r>
              <a:rPr lang="ru-RU" sz="4200" b="1" dirty="0" err="1">
                <a:solidFill>
                  <a:schemeClr val="tx1"/>
                </a:solidFill>
              </a:rPr>
              <a:t>істориків</a:t>
            </a:r>
            <a:r>
              <a:rPr lang="ru-RU" sz="4200" b="1" dirty="0">
                <a:solidFill>
                  <a:schemeClr val="tx1"/>
                </a:solidFill>
              </a:rPr>
              <a:t>, </a:t>
            </a:r>
            <a:r>
              <a:rPr lang="ru-RU" sz="4200" b="1" dirty="0" err="1">
                <a:solidFill>
                  <a:schemeClr val="tx1"/>
                </a:solidFill>
              </a:rPr>
              <a:t>архітекторів</a:t>
            </a:r>
            <a:r>
              <a:rPr lang="ru-RU" sz="4200" b="1" dirty="0">
                <a:solidFill>
                  <a:schemeClr val="tx1"/>
                </a:solidFill>
              </a:rPr>
              <a:t>, </a:t>
            </a:r>
            <a:r>
              <a:rPr lang="ru-RU" sz="4200" b="1" dirty="0" err="1">
                <a:solidFill>
                  <a:schemeClr val="tx1"/>
                </a:solidFill>
              </a:rPr>
              <a:t>цей</a:t>
            </a:r>
            <a:r>
              <a:rPr lang="ru-RU" sz="4200" b="1" dirty="0">
                <a:solidFill>
                  <a:schemeClr val="tx1"/>
                </a:solidFill>
              </a:rPr>
              <a:t> ансамбль </a:t>
            </a:r>
            <a:r>
              <a:rPr lang="ru-RU" sz="4200" b="1" dirty="0" err="1">
                <a:solidFill>
                  <a:schemeClr val="tx1"/>
                </a:solidFill>
              </a:rPr>
              <a:t>будівель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несе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значну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цінність</a:t>
            </a:r>
            <a:r>
              <a:rPr lang="ru-RU" sz="4200" b="1" dirty="0">
                <a:solidFill>
                  <a:schemeClr val="tx1"/>
                </a:solidFill>
              </a:rPr>
              <a:t> через </a:t>
            </a:r>
            <a:r>
              <a:rPr lang="ru-RU" sz="4200" b="1" dirty="0" err="1">
                <a:solidFill>
                  <a:schemeClr val="tx1"/>
                </a:solidFill>
              </a:rPr>
              <a:t>його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існування</a:t>
            </a:r>
            <a:r>
              <a:rPr lang="ru-RU" sz="4200" b="1" dirty="0">
                <a:solidFill>
                  <a:schemeClr val="tx1"/>
                </a:solidFill>
              </a:rPr>
              <a:t>, як </a:t>
            </a:r>
            <a:r>
              <a:rPr lang="ru-RU" sz="4200" b="1" dirty="0" err="1">
                <a:solidFill>
                  <a:schemeClr val="tx1"/>
                </a:solidFill>
              </a:rPr>
              <a:t>функціонуючої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частини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сучасного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індустріального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міста</a:t>
            </a:r>
            <a:r>
              <a:rPr lang="ru-RU" sz="4200" b="1" dirty="0">
                <a:solidFill>
                  <a:schemeClr val="tx1"/>
                </a:solidFill>
              </a:rPr>
              <a:t>  </a:t>
            </a:r>
            <a:endParaRPr lang="en-US" sz="4200" b="1" dirty="0">
              <a:solidFill>
                <a:schemeClr val="tx1"/>
              </a:solidFill>
            </a:endParaRPr>
          </a:p>
          <a:p>
            <a:r>
              <a:rPr lang="uk-UA" sz="4200" b="1" dirty="0">
                <a:solidFill>
                  <a:schemeClr val="tx1"/>
                </a:solidFill>
              </a:rPr>
              <a:t> по-друге, проаналізовано історичний матеріал, набутий під час екскурсій . </a:t>
            </a:r>
            <a:r>
              <a:rPr lang="ru-RU" sz="4200" b="1" dirty="0">
                <a:solidFill>
                  <a:schemeClr val="tx1"/>
                </a:solidFill>
              </a:rPr>
              <a:t>Наше </a:t>
            </a:r>
            <a:r>
              <a:rPr lang="ru-RU" sz="4200" b="1" dirty="0" err="1">
                <a:solidFill>
                  <a:schemeClr val="tx1"/>
                </a:solidFill>
              </a:rPr>
              <a:t>Соцмістечко</a:t>
            </a:r>
            <a:r>
              <a:rPr lang="ru-RU" sz="4200" b="1" dirty="0">
                <a:solidFill>
                  <a:schemeClr val="tx1"/>
                </a:solidFill>
              </a:rPr>
              <a:t> є </a:t>
            </a:r>
            <a:r>
              <a:rPr lang="ru-RU" sz="4200" b="1" dirty="0" err="1">
                <a:solidFill>
                  <a:schemeClr val="tx1"/>
                </a:solidFill>
              </a:rPr>
              <a:t>унікальним</a:t>
            </a:r>
            <a:r>
              <a:rPr lang="ru-RU" sz="4200" b="1" dirty="0">
                <a:solidFill>
                  <a:schemeClr val="tx1"/>
                </a:solidFill>
              </a:rPr>
              <a:t>. </a:t>
            </a:r>
            <a:r>
              <a:rPr lang="ru-RU" sz="4200" b="1" dirty="0" err="1">
                <a:solidFill>
                  <a:schemeClr val="tx1"/>
                </a:solidFill>
              </a:rPr>
              <a:t>Це</a:t>
            </a:r>
            <a:r>
              <a:rPr lang="ru-RU" sz="4200" b="1" dirty="0">
                <a:solidFill>
                  <a:schemeClr val="tx1"/>
                </a:solidFill>
              </a:rPr>
              <a:t> ­ </a:t>
            </a:r>
            <a:r>
              <a:rPr lang="ru-RU" sz="4200" b="1" dirty="0" err="1">
                <a:solidFill>
                  <a:schemeClr val="tx1"/>
                </a:solidFill>
              </a:rPr>
              <a:t>цілий</a:t>
            </a:r>
            <a:r>
              <a:rPr lang="ru-RU" sz="4200" b="1" dirty="0">
                <a:solidFill>
                  <a:schemeClr val="tx1"/>
                </a:solidFill>
              </a:rPr>
              <a:t> район, </a:t>
            </a:r>
            <a:r>
              <a:rPr lang="ru-RU" sz="4200" b="1" dirty="0" err="1">
                <a:solidFill>
                  <a:schemeClr val="tx1"/>
                </a:solidFill>
              </a:rPr>
              <a:t>який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пронизаний</a:t>
            </a:r>
            <a:r>
              <a:rPr lang="ru-RU" sz="4200" b="1" dirty="0">
                <a:solidFill>
                  <a:schemeClr val="tx1"/>
                </a:solidFill>
              </a:rPr>
              <a:t> одним духом, </a:t>
            </a:r>
            <a:r>
              <a:rPr lang="ru-RU" sz="4200" b="1" dirty="0" err="1">
                <a:solidFill>
                  <a:schemeClr val="tx1"/>
                </a:solidFill>
              </a:rPr>
              <a:t>однією</a:t>
            </a:r>
            <a:r>
              <a:rPr lang="ru-RU" sz="4200" b="1" dirty="0">
                <a:solidFill>
                  <a:schemeClr val="tx1"/>
                </a:solidFill>
              </a:rPr>
              <a:t> атмосферою </a:t>
            </a:r>
            <a:r>
              <a:rPr lang="ru-RU" sz="4200" b="1" dirty="0" err="1">
                <a:solidFill>
                  <a:schemeClr val="tx1"/>
                </a:solidFill>
              </a:rPr>
              <a:t>колективного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проживання</a:t>
            </a:r>
            <a:r>
              <a:rPr lang="ru-RU" sz="4200" b="1" dirty="0">
                <a:solidFill>
                  <a:schemeClr val="tx1"/>
                </a:solidFill>
              </a:rPr>
              <a:t>, нового </a:t>
            </a:r>
            <a:r>
              <a:rPr lang="ru-RU" sz="4200" b="1" dirty="0" err="1">
                <a:solidFill>
                  <a:schemeClr val="tx1"/>
                </a:solidFill>
              </a:rPr>
              <a:t>уявлення</a:t>
            </a:r>
            <a:r>
              <a:rPr lang="ru-RU" sz="4200" b="1" dirty="0">
                <a:solidFill>
                  <a:schemeClr val="tx1"/>
                </a:solidFill>
              </a:rPr>
              <a:t> людей про те, як </a:t>
            </a:r>
            <a:r>
              <a:rPr lang="ru-RU" sz="4200" b="1" dirty="0" err="1">
                <a:solidFill>
                  <a:schemeClr val="tx1"/>
                </a:solidFill>
              </a:rPr>
              <a:t>жити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далі</a:t>
            </a:r>
            <a:r>
              <a:rPr lang="uk-UA" sz="4200" b="1" dirty="0">
                <a:solidFill>
                  <a:schemeClr val="tx1"/>
                </a:solidFill>
              </a:rPr>
              <a:t>.</a:t>
            </a:r>
            <a:endParaRPr lang="en-US" sz="4200" b="1" dirty="0">
              <a:solidFill>
                <a:schemeClr val="tx1"/>
              </a:solidFill>
            </a:endParaRPr>
          </a:p>
          <a:p>
            <a:r>
              <a:rPr lang="uk-UA" sz="4200" b="1" dirty="0">
                <a:solidFill>
                  <a:schemeClr val="tx1"/>
                </a:solidFill>
              </a:rPr>
              <a:t>по-третє, створення маршруту для учнів (можливо і онлайн екскурсії) дає можливість популяризувати місцеві архітектурні </a:t>
            </a:r>
            <a:r>
              <a:rPr lang="uk-UA" sz="4200" b="1" dirty="0" err="1">
                <a:solidFill>
                  <a:schemeClr val="tx1"/>
                </a:solidFill>
              </a:rPr>
              <a:t>пам”ятки</a:t>
            </a:r>
            <a:r>
              <a:rPr lang="uk-UA" sz="4200" b="1" dirty="0">
                <a:solidFill>
                  <a:schemeClr val="tx1"/>
                </a:solidFill>
              </a:rPr>
              <a:t>.</a:t>
            </a:r>
            <a:endParaRPr lang="en-US" sz="4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4200" b="1" dirty="0">
                <a:solidFill>
                  <a:schemeClr val="tx1"/>
                </a:solidFill>
              </a:rPr>
              <a:t> </a:t>
            </a:r>
            <a:endParaRPr lang="en-US" sz="42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chemeClr val="tx1"/>
                </a:solidFill>
              </a:rPr>
              <a:t>Список використаних </a:t>
            </a:r>
            <a:r>
              <a:rPr lang="uk-UA" dirty="0" smtClean="0">
                <a:solidFill>
                  <a:schemeClr val="tx1"/>
                </a:solidFill>
              </a:rPr>
              <a:t>джерел</a:t>
            </a:r>
          </a:p>
          <a:p>
            <a:pPr marL="0" indent="0">
              <a:buNone/>
            </a:pPr>
            <a:r>
              <a:rPr lang="uk-UA" u="sng" dirty="0" smtClean="0">
                <a:hlinkClick r:id="rId2"/>
              </a:rPr>
              <a:t>1.https</a:t>
            </a:r>
            <a:r>
              <a:rPr lang="uk-UA" u="sng" dirty="0">
                <a:hlinkClick r:id="rId2"/>
              </a:rPr>
              <a:t>://</a:t>
            </a:r>
            <a:r>
              <a:rPr lang="uk-UA" u="sng" dirty="0" smtClean="0">
                <a:hlinkClick r:id="rId2"/>
              </a:rPr>
              <a:t>www.youtube.com/watch?v=rSzQNQiSZYU</a:t>
            </a:r>
            <a:endParaRPr lang="uk-UA" u="sng" dirty="0"/>
          </a:p>
          <a:p>
            <a:pPr marL="0" indent="0">
              <a:buNone/>
            </a:pPr>
            <a:r>
              <a:rPr lang="uk-UA" u="sng" dirty="0" smtClean="0"/>
              <a:t>2. </a:t>
            </a:r>
            <a:r>
              <a:rPr lang="en-US" u="sng" dirty="0">
                <a:hlinkClick r:id="rId3"/>
              </a:rPr>
              <a:t>https://www.museum-ukraine.info/?</a:t>
            </a:r>
            <a:r>
              <a:rPr lang="en-US" u="sng" dirty="0" smtClean="0">
                <a:hlinkClick r:id="rId3"/>
              </a:rPr>
              <a:t>p=8312</a:t>
            </a:r>
            <a:endParaRPr lang="uk-UA" u="sng" dirty="0" smtClean="0"/>
          </a:p>
          <a:p>
            <a:pPr marL="0" indent="0">
              <a:buNone/>
            </a:pPr>
            <a:r>
              <a:rPr lang="uk-UA" u="sng" dirty="0" smtClean="0"/>
              <a:t>3.</a:t>
            </a:r>
            <a:r>
              <a:rPr lang="en-US" u="sng" dirty="0"/>
              <a:t> </a:t>
            </a:r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zaporizhzhia.city/news/retro-zaporizza-socmisto</a:t>
            </a:r>
            <a:endParaRPr lang="uk-UA" u="sng" dirty="0" smtClean="0"/>
          </a:p>
          <a:p>
            <a:pPr marL="0" indent="0">
              <a:buNone/>
            </a:pPr>
            <a:r>
              <a:rPr lang="uk-UA" u="sng" dirty="0" smtClean="0"/>
              <a:t>4</a:t>
            </a:r>
            <a:r>
              <a:rPr lang="en-US" u="sng" dirty="0"/>
              <a:t>https://</a:t>
            </a:r>
            <a:r>
              <a:rPr lang="en-US" u="sng" dirty="0" smtClean="0"/>
              <a:t>www.youtube.com/watch?v=No3S6sIeitU</a:t>
            </a:r>
            <a:endParaRPr lang="uk-UA" u="sng" dirty="0" smtClean="0"/>
          </a:p>
          <a:p>
            <a:pPr marL="0" indent="0">
              <a:buNone/>
            </a:pPr>
            <a:r>
              <a:rPr lang="uk-UA" u="sng" dirty="0" smtClean="0"/>
              <a:t>5.Нотатки екскурсій.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1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4656"/>
            <a:ext cx="8534400" cy="6123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   </a:t>
            </a:r>
            <a:endParaRPr lang="uk-UA" b="1" dirty="0" smtClean="0"/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   Метою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нашої роботи було  </a:t>
            </a:r>
            <a:r>
              <a:rPr lang="uk-UA" b="1" dirty="0" smtClean="0">
                <a:solidFill>
                  <a:schemeClr val="tx1"/>
                </a:solidFill>
              </a:rPr>
              <a:t>дослідити </a:t>
            </a:r>
            <a:r>
              <a:rPr lang="uk-UA" b="1" dirty="0">
                <a:solidFill>
                  <a:schemeClr val="tx1"/>
                </a:solidFill>
              </a:rPr>
              <a:t>історію та </a:t>
            </a:r>
            <a:r>
              <a:rPr lang="ru-RU" b="1" dirty="0" err="1">
                <a:solidFill>
                  <a:schemeClr val="tx1"/>
                </a:solidFill>
              </a:rPr>
              <a:t>створити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екскурсійний</a:t>
            </a:r>
            <a:r>
              <a:rPr lang="ru-RU" b="1" dirty="0">
                <a:solidFill>
                  <a:schemeClr val="tx1"/>
                </a:solidFill>
              </a:rPr>
              <a:t> маршрут</a:t>
            </a:r>
            <a:r>
              <a:rPr lang="uk-UA" b="1" dirty="0">
                <a:solidFill>
                  <a:schemeClr val="tx1"/>
                </a:solidFill>
              </a:rPr>
              <a:t>  вулицями запорізького </a:t>
            </a:r>
            <a:r>
              <a:rPr lang="uk-UA" b="1" dirty="0" err="1">
                <a:solidFill>
                  <a:schemeClr val="tx1"/>
                </a:solidFill>
              </a:rPr>
              <a:t>Соцміста</a:t>
            </a:r>
            <a:r>
              <a:rPr lang="uk-UA" b="1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rgbClr val="FFFF00"/>
                </a:solidFill>
              </a:rPr>
              <a:t>Завдання</a:t>
            </a:r>
            <a:r>
              <a:rPr lang="uk-UA" b="1" dirty="0">
                <a:solidFill>
                  <a:srgbClr val="FFFF00"/>
                </a:solidFill>
              </a:rPr>
              <a:t>:</a:t>
            </a:r>
            <a:endParaRPr lang="en-US" b="1" dirty="0">
              <a:solidFill>
                <a:srgbClr val="FFFF00"/>
              </a:solidFill>
            </a:endParaRPr>
          </a:p>
          <a:p>
            <a:pPr lvl="0"/>
            <a:r>
              <a:rPr lang="uk-UA" b="1" dirty="0">
                <a:solidFill>
                  <a:schemeClr val="tx1"/>
                </a:solidFill>
              </a:rPr>
              <a:t>Опрацювати теоретичний та відео матеріал з історії появи </a:t>
            </a:r>
            <a:r>
              <a:rPr lang="uk-UA" b="1" dirty="0" err="1">
                <a:solidFill>
                  <a:schemeClr val="tx1"/>
                </a:solidFill>
              </a:rPr>
              <a:t>Соцміста</a:t>
            </a:r>
            <a:r>
              <a:rPr lang="uk-UA" b="1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  <a:p>
            <a:pPr lvl="0"/>
            <a:r>
              <a:rPr lang="uk-UA" b="1" dirty="0">
                <a:solidFill>
                  <a:schemeClr val="tx1"/>
                </a:solidFill>
              </a:rPr>
              <a:t>Проаналізувати історичні факти, набуті під час екскурсій до </a:t>
            </a:r>
            <a:r>
              <a:rPr lang="uk-UA" b="1" dirty="0" err="1">
                <a:solidFill>
                  <a:schemeClr val="tx1"/>
                </a:solidFill>
              </a:rPr>
              <a:t>Соцміста</a:t>
            </a:r>
            <a:r>
              <a:rPr lang="uk-UA" b="1" dirty="0">
                <a:solidFill>
                  <a:schemeClr val="tx1"/>
                </a:solidFill>
              </a:rPr>
              <a:t> ( перша екскурсія – краєзнавець Роман </a:t>
            </a:r>
            <a:r>
              <a:rPr lang="uk-UA" b="1" dirty="0" err="1">
                <a:solidFill>
                  <a:schemeClr val="tx1"/>
                </a:solidFill>
              </a:rPr>
              <a:t>Акбаш</a:t>
            </a:r>
            <a:r>
              <a:rPr lang="uk-UA" b="1" dirty="0">
                <a:solidFill>
                  <a:schemeClr val="tx1"/>
                </a:solidFill>
              </a:rPr>
              <a:t>,  друга екскурсія – </a:t>
            </a:r>
            <a:r>
              <a:rPr lang="uk-UA" b="1" dirty="0" err="1">
                <a:solidFill>
                  <a:schemeClr val="tx1"/>
                </a:solidFill>
              </a:rPr>
              <a:t>екскурсоводка</a:t>
            </a:r>
            <a:r>
              <a:rPr lang="uk-UA" b="1" dirty="0">
                <a:solidFill>
                  <a:schemeClr val="tx1"/>
                </a:solidFill>
              </a:rPr>
              <a:t> Валентина </a:t>
            </a:r>
            <a:r>
              <a:rPr lang="uk-UA" b="1" dirty="0" err="1">
                <a:solidFill>
                  <a:schemeClr val="tx1"/>
                </a:solidFill>
              </a:rPr>
              <a:t>Вініченко</a:t>
            </a:r>
            <a:r>
              <a:rPr lang="uk-UA" b="1" dirty="0">
                <a:solidFill>
                  <a:schemeClr val="tx1"/>
                </a:solidFill>
              </a:rPr>
              <a:t>).</a:t>
            </a:r>
            <a:endParaRPr lang="en-US" b="1" dirty="0">
              <a:solidFill>
                <a:schemeClr val="tx1"/>
              </a:solidFill>
            </a:endParaRPr>
          </a:p>
          <a:p>
            <a:pPr lvl="0"/>
            <a:r>
              <a:rPr lang="uk-UA" b="1" dirty="0">
                <a:solidFill>
                  <a:schemeClr val="tx1"/>
                </a:solidFill>
              </a:rPr>
              <a:t>Дослідити </a:t>
            </a:r>
            <a:r>
              <a:rPr lang="ru-RU" b="1" dirty="0">
                <a:solidFill>
                  <a:schemeClr val="tx1"/>
                </a:solidFill>
              </a:rPr>
              <a:t>як </a:t>
            </a:r>
            <a:r>
              <a:rPr lang="ru-RU" b="1" dirty="0" err="1">
                <a:solidFill>
                  <a:schemeClr val="tx1"/>
                </a:solidFill>
              </a:rPr>
              <a:t>цей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соціальний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експеримент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будівництва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вплинув</a:t>
            </a:r>
            <a:r>
              <a:rPr lang="ru-RU" b="1" dirty="0">
                <a:solidFill>
                  <a:schemeClr val="tx1"/>
                </a:solidFill>
              </a:rPr>
              <a:t> на нас </a:t>
            </a:r>
            <a:r>
              <a:rPr lang="ru-RU" b="1" dirty="0" err="1">
                <a:solidFill>
                  <a:schemeClr val="tx1"/>
                </a:solidFill>
              </a:rPr>
              <a:t>сьогоднішніх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створити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власний</a:t>
            </a:r>
            <a:r>
              <a:rPr lang="ru-RU" b="1" dirty="0">
                <a:solidFill>
                  <a:schemeClr val="tx1"/>
                </a:solidFill>
              </a:rPr>
              <a:t> маршрут </a:t>
            </a:r>
            <a:r>
              <a:rPr lang="uk-UA" b="1" dirty="0">
                <a:solidFill>
                  <a:schemeClr val="tx1"/>
                </a:solidFill>
              </a:rPr>
              <a:t>для учнів та вчителів колегіуму.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Об’єкт дослідження</a:t>
            </a:r>
            <a:r>
              <a:rPr lang="uk-UA" b="1" dirty="0" smtClean="0">
                <a:solidFill>
                  <a:schemeClr val="tx1"/>
                </a:solidFill>
              </a:rPr>
              <a:t>: </a:t>
            </a:r>
            <a:r>
              <a:rPr lang="uk-UA" b="1" dirty="0">
                <a:solidFill>
                  <a:schemeClr val="tx1"/>
                </a:solidFill>
              </a:rPr>
              <a:t>історія забудови </a:t>
            </a:r>
            <a:r>
              <a:rPr lang="uk-UA" b="1" dirty="0" err="1">
                <a:solidFill>
                  <a:schemeClr val="tx1"/>
                </a:solidFill>
              </a:rPr>
              <a:t>Соцміста</a:t>
            </a:r>
            <a:r>
              <a:rPr lang="uk-UA" b="1" dirty="0">
                <a:solidFill>
                  <a:schemeClr val="tx1"/>
                </a:solidFill>
              </a:rPr>
              <a:t> як унікального експерименту свого часу.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Предмет </a:t>
            </a:r>
            <a:r>
              <a:rPr lang="uk-UA" b="1" dirty="0">
                <a:solidFill>
                  <a:srgbClr val="FFFF00"/>
                </a:solidFill>
              </a:rPr>
              <a:t>дослідження</a:t>
            </a:r>
            <a:r>
              <a:rPr lang="uk-UA" b="1" dirty="0">
                <a:solidFill>
                  <a:schemeClr val="tx1"/>
                </a:solidFill>
              </a:rPr>
              <a:t>: </a:t>
            </a:r>
            <a:r>
              <a:rPr lang="uk-UA" b="1" dirty="0" err="1" smtClean="0">
                <a:solidFill>
                  <a:schemeClr val="tx1"/>
                </a:solidFill>
              </a:rPr>
              <a:t>Соцмісто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– одна з туристичних родзинок Запоріжжя.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872" y="2170545"/>
            <a:ext cx="9615054" cy="4461163"/>
          </a:xfrm>
        </p:spPr>
        <p:txBody>
          <a:bodyPr>
            <a:normAutofit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2400" b="1" dirty="0" smtClean="0"/>
              <a:t>Запорізьке </a:t>
            </a:r>
            <a:r>
              <a:rPr lang="uk-UA" sz="2400" b="1" dirty="0" err="1"/>
              <a:t>соцмісто</a:t>
            </a:r>
            <a:r>
              <a:rPr lang="uk-UA" sz="2200" dirty="0"/>
              <a:t> — житловий масив, збудований у 1930-ті роки в місті </a:t>
            </a:r>
            <a:r>
              <a:rPr lang="uk-UA" sz="2200" dirty="0" err="1" smtClean="0"/>
              <a:t>ЗапоріжжЯ</a:t>
            </a:r>
            <a:r>
              <a:rPr lang="uk-UA" sz="2200" dirty="0" smtClean="0"/>
              <a:t>. </a:t>
            </a:r>
            <a:r>
              <a:rPr lang="uk-UA" sz="2200" dirty="0"/>
              <a:t>Забудова створена у стилі конструктивізму та післявоєнного </a:t>
            </a:r>
            <a:r>
              <a:rPr lang="uk-UA" sz="2200" dirty="0" smtClean="0"/>
              <a:t>СТАЛІНСЬКОГО </a:t>
            </a:r>
            <a:r>
              <a:rPr lang="uk-UA" sz="2200" dirty="0" err="1" smtClean="0"/>
              <a:t>ампіРУ</a:t>
            </a:r>
            <a:r>
              <a:rPr lang="uk-UA" sz="2200" dirty="0" smtClean="0"/>
              <a:t>. </a:t>
            </a:r>
            <a:r>
              <a:rPr lang="uk-UA" sz="2200" dirty="0"/>
              <a:t>Для жителів міста, як і істориків, архітекторів, цей ансамбль будівель несе значну цінність через його існування, як функціонуючої частини сучасного індустріального міста </a:t>
            </a:r>
            <a:endParaRPr lang="en-US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9122" y="83128"/>
            <a:ext cx="6696363" cy="236450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sz="1400" b="1" dirty="0" smtClean="0">
              <a:solidFill>
                <a:srgbClr val="FFFF00"/>
              </a:solidFill>
            </a:endParaRPr>
          </a:p>
          <a:p>
            <a:pPr marL="0" indent="0" fontAlgn="base">
              <a:buNone/>
            </a:pPr>
            <a:r>
              <a:rPr lang="ru-RU" sz="1600" b="1" dirty="0" smtClean="0">
                <a:solidFill>
                  <a:srgbClr val="FFFF00"/>
                </a:solidFill>
              </a:rPr>
              <a:t>«</a:t>
            </a:r>
            <a:r>
              <a:rPr lang="ru-RU" sz="1600" b="1" dirty="0" err="1">
                <a:solidFill>
                  <a:srgbClr val="FFFF00"/>
                </a:solidFill>
              </a:rPr>
              <a:t>Пізнай</a:t>
            </a:r>
            <a:r>
              <a:rPr lang="ru-RU" sz="1600" b="1" dirty="0">
                <a:solidFill>
                  <a:srgbClr val="FFFF00"/>
                </a:solidFill>
              </a:rPr>
              <a:t> </a:t>
            </a:r>
            <a:r>
              <a:rPr lang="ru-RU" sz="1600" b="1" dirty="0" err="1">
                <a:solidFill>
                  <a:srgbClr val="FFFF00"/>
                </a:solidFill>
              </a:rPr>
              <a:t>свій</a:t>
            </a:r>
            <a:r>
              <a:rPr lang="ru-RU" sz="1600" b="1" dirty="0">
                <a:solidFill>
                  <a:srgbClr val="FFFF00"/>
                </a:solidFill>
              </a:rPr>
              <a:t> край… себе, </a:t>
            </a:r>
            <a:r>
              <a:rPr lang="ru-RU" sz="1600" b="1" dirty="0" err="1">
                <a:solidFill>
                  <a:srgbClr val="FFFF00"/>
                </a:solidFill>
              </a:rPr>
              <a:t>Свій</a:t>
            </a:r>
            <a:r>
              <a:rPr lang="ru-RU" sz="1600" b="1" dirty="0">
                <a:solidFill>
                  <a:srgbClr val="FFFF00"/>
                </a:solidFill>
              </a:rPr>
              <a:t> РІД, </a:t>
            </a:r>
            <a:r>
              <a:rPr lang="ru-RU" sz="1600" b="1" dirty="0" err="1">
                <a:solidFill>
                  <a:srgbClr val="FFFF00"/>
                </a:solidFill>
              </a:rPr>
              <a:t>свій</a:t>
            </a:r>
            <a:r>
              <a:rPr lang="ru-RU" sz="1600" b="1" dirty="0">
                <a:solidFill>
                  <a:srgbClr val="FFFF00"/>
                </a:solidFill>
              </a:rPr>
              <a:t> народ, свою землю – і </a:t>
            </a:r>
            <a:r>
              <a:rPr lang="ru-RU" sz="1600" b="1" dirty="0" err="1">
                <a:solidFill>
                  <a:srgbClr val="FFFF00"/>
                </a:solidFill>
              </a:rPr>
              <a:t>ти</a:t>
            </a:r>
            <a:r>
              <a:rPr lang="ru-RU" sz="1600" b="1" dirty="0">
                <a:solidFill>
                  <a:srgbClr val="FFFF00"/>
                </a:solidFill>
              </a:rPr>
              <a:t> </a:t>
            </a:r>
            <a:r>
              <a:rPr lang="ru-RU" sz="1600" b="1" dirty="0" err="1">
                <a:solidFill>
                  <a:srgbClr val="FFFF00"/>
                </a:solidFill>
              </a:rPr>
              <a:t>побачиш</a:t>
            </a:r>
            <a:r>
              <a:rPr lang="ru-RU" sz="1600" b="1" dirty="0">
                <a:solidFill>
                  <a:srgbClr val="FFFF00"/>
                </a:solidFill>
              </a:rPr>
              <a:t> шлях у </a:t>
            </a:r>
            <a:r>
              <a:rPr lang="ru-RU" sz="1600" b="1" dirty="0" err="1">
                <a:solidFill>
                  <a:srgbClr val="FFFF00"/>
                </a:solidFill>
              </a:rPr>
              <a:t>життя</a:t>
            </a:r>
            <a:r>
              <a:rPr lang="ru-RU" sz="1600" b="1" dirty="0">
                <a:solidFill>
                  <a:srgbClr val="FFFF00"/>
                </a:solidFill>
              </a:rPr>
              <a:t>. Шлях, на </a:t>
            </a:r>
            <a:r>
              <a:rPr lang="ru-RU" sz="1600" b="1" dirty="0" err="1">
                <a:solidFill>
                  <a:srgbClr val="FFFF00"/>
                </a:solidFill>
              </a:rPr>
              <a:t>якому</a:t>
            </a:r>
            <a:r>
              <a:rPr lang="ru-RU" sz="1600" b="1" dirty="0">
                <a:solidFill>
                  <a:srgbClr val="FFFF00"/>
                </a:solidFill>
              </a:rPr>
              <a:t> </a:t>
            </a:r>
            <a:r>
              <a:rPr lang="ru-RU" sz="1600" b="1" dirty="0" err="1">
                <a:solidFill>
                  <a:srgbClr val="FFFF00"/>
                </a:solidFill>
              </a:rPr>
              <a:t>найповніше</a:t>
            </a:r>
            <a:r>
              <a:rPr lang="ru-RU" sz="1600" b="1" dirty="0">
                <a:solidFill>
                  <a:srgbClr val="FFFF00"/>
                </a:solidFill>
              </a:rPr>
              <a:t> </a:t>
            </a:r>
            <a:r>
              <a:rPr lang="ru-RU" sz="1600" b="1" dirty="0" err="1">
                <a:solidFill>
                  <a:srgbClr val="FFFF00"/>
                </a:solidFill>
              </a:rPr>
              <a:t>розкриються</a:t>
            </a:r>
            <a:r>
              <a:rPr lang="ru-RU" sz="1600" b="1" dirty="0">
                <a:solidFill>
                  <a:srgbClr val="FFFF00"/>
                </a:solidFill>
              </a:rPr>
              <a:t> </a:t>
            </a:r>
            <a:r>
              <a:rPr lang="ru-RU" sz="1600" b="1" dirty="0" err="1">
                <a:solidFill>
                  <a:srgbClr val="FFFF00"/>
                </a:solidFill>
              </a:rPr>
              <a:t>твої</a:t>
            </a:r>
            <a:r>
              <a:rPr lang="ru-RU" sz="1600" b="1" dirty="0">
                <a:solidFill>
                  <a:srgbClr val="FFFF00"/>
                </a:solidFill>
              </a:rPr>
              <a:t> </a:t>
            </a:r>
            <a:r>
              <a:rPr lang="ru-RU" sz="1600" b="1" dirty="0" err="1">
                <a:solidFill>
                  <a:srgbClr val="FFFF00"/>
                </a:solidFill>
              </a:rPr>
              <a:t>здібності</a:t>
            </a:r>
            <a:r>
              <a:rPr lang="ru-RU" sz="1600" b="1" dirty="0">
                <a:solidFill>
                  <a:srgbClr val="FFFF00"/>
                </a:solidFill>
              </a:rPr>
              <a:t>. </a:t>
            </a:r>
            <a:r>
              <a:rPr lang="ru-RU" sz="1600" b="1" dirty="0" err="1">
                <a:solidFill>
                  <a:srgbClr val="FFFF00"/>
                </a:solidFill>
              </a:rPr>
              <a:t>Ти</a:t>
            </a:r>
            <a:r>
              <a:rPr lang="ru-RU" sz="1600" b="1" dirty="0">
                <a:solidFill>
                  <a:srgbClr val="FFFF00"/>
                </a:solidFill>
              </a:rPr>
              <a:t> </a:t>
            </a:r>
            <a:r>
              <a:rPr lang="ru-RU" sz="1600" b="1" dirty="0" err="1">
                <a:solidFill>
                  <a:srgbClr val="FFFF00"/>
                </a:solidFill>
              </a:rPr>
              <a:t>даси</a:t>
            </a:r>
            <a:r>
              <a:rPr lang="ru-RU" sz="1600" b="1" dirty="0">
                <a:solidFill>
                  <a:srgbClr val="FFFF00"/>
                </a:solidFill>
              </a:rPr>
              <a:t> </a:t>
            </a:r>
            <a:r>
              <a:rPr lang="ru-RU" sz="1600" b="1" dirty="0" err="1">
                <a:solidFill>
                  <a:srgbClr val="FFFF00"/>
                </a:solidFill>
              </a:rPr>
              <a:t>йому</a:t>
            </a:r>
            <a:r>
              <a:rPr lang="ru-RU" sz="1600" b="1" dirty="0">
                <a:solidFill>
                  <a:srgbClr val="FFFF00"/>
                </a:solidFill>
              </a:rPr>
              <a:t> </a:t>
            </a:r>
            <a:r>
              <a:rPr lang="ru-RU" sz="1600" b="1" dirty="0" err="1">
                <a:solidFill>
                  <a:srgbClr val="FFFF00"/>
                </a:solidFill>
              </a:rPr>
              <a:t>продовження</a:t>
            </a:r>
            <a:r>
              <a:rPr lang="ru-RU" sz="1600" b="1" dirty="0">
                <a:solidFill>
                  <a:srgbClr val="FFFF00"/>
                </a:solidFill>
              </a:rPr>
              <a:t>, </a:t>
            </a:r>
            <a:r>
              <a:rPr lang="ru-RU" sz="1600" b="1" dirty="0" err="1">
                <a:solidFill>
                  <a:srgbClr val="FFFF00"/>
                </a:solidFill>
              </a:rPr>
              <a:t>вторувавши</a:t>
            </a:r>
            <a:r>
              <a:rPr lang="ru-RU" sz="1600" b="1" dirty="0">
                <a:solidFill>
                  <a:srgbClr val="FFFF00"/>
                </a:solidFill>
              </a:rPr>
              <a:t> </a:t>
            </a:r>
            <a:r>
              <a:rPr lang="ru-RU" sz="1600" b="1" dirty="0" err="1">
                <a:solidFill>
                  <a:srgbClr val="FFFF00"/>
                </a:solidFill>
              </a:rPr>
              <a:t>стежину</a:t>
            </a:r>
            <a:r>
              <a:rPr lang="ru-RU" sz="1600" b="1" dirty="0">
                <a:solidFill>
                  <a:srgbClr val="FFFF00"/>
                </a:solidFill>
              </a:rPr>
              <a:t>, </a:t>
            </a:r>
            <a:r>
              <a:rPr lang="ru-RU" sz="1600" b="1" dirty="0" err="1">
                <a:solidFill>
                  <a:srgbClr val="FFFF00"/>
                </a:solidFill>
              </a:rPr>
              <a:t>із</a:t>
            </a:r>
            <a:r>
              <a:rPr lang="ru-RU" sz="1600" b="1" dirty="0">
                <a:solidFill>
                  <a:srgbClr val="FFFF00"/>
                </a:solidFill>
              </a:rPr>
              <a:t> </a:t>
            </a:r>
            <a:r>
              <a:rPr lang="ru-RU" sz="1600" b="1" dirty="0" err="1">
                <a:solidFill>
                  <a:srgbClr val="FFFF00"/>
                </a:solidFill>
              </a:rPr>
              <a:t>тієї</a:t>
            </a:r>
            <a:r>
              <a:rPr lang="ru-RU" sz="1600" b="1" dirty="0">
                <a:solidFill>
                  <a:srgbClr val="FFFF00"/>
                </a:solidFill>
              </a:rPr>
              <a:t> </a:t>
            </a:r>
            <a:r>
              <a:rPr lang="ru-RU" sz="1600" b="1" dirty="0" err="1">
                <a:solidFill>
                  <a:srgbClr val="FFFF00"/>
                </a:solidFill>
              </a:rPr>
              <a:t>стежини</a:t>
            </a:r>
            <a:r>
              <a:rPr lang="ru-RU" sz="1600" b="1" dirty="0">
                <a:solidFill>
                  <a:srgbClr val="FFFF00"/>
                </a:solidFill>
              </a:rPr>
              <a:t> </a:t>
            </a:r>
            <a:r>
              <a:rPr lang="ru-RU" sz="1600" b="1" dirty="0" err="1">
                <a:solidFill>
                  <a:srgbClr val="FFFF00"/>
                </a:solidFill>
              </a:rPr>
              <a:t>вже</a:t>
            </a:r>
            <a:r>
              <a:rPr lang="ru-RU" sz="1600" b="1" dirty="0">
                <a:solidFill>
                  <a:srgbClr val="FFFF00"/>
                </a:solidFill>
              </a:rPr>
              <a:t> рушили у </a:t>
            </a:r>
            <a:r>
              <a:rPr lang="ru-RU" sz="1600" b="1" dirty="0" err="1">
                <a:solidFill>
                  <a:srgbClr val="FFFF00"/>
                </a:solidFill>
              </a:rPr>
              <a:t>життя</a:t>
            </a:r>
            <a:r>
              <a:rPr lang="ru-RU" sz="1600" b="1" dirty="0">
                <a:solidFill>
                  <a:srgbClr val="FFFF00"/>
                </a:solidFill>
              </a:rPr>
              <a:t> </a:t>
            </a:r>
            <a:r>
              <a:rPr lang="ru-RU" sz="1600" b="1" dirty="0" err="1">
                <a:solidFill>
                  <a:srgbClr val="FFFF00"/>
                </a:solidFill>
              </a:rPr>
              <a:t>твої</a:t>
            </a:r>
            <a:r>
              <a:rPr lang="ru-RU" sz="1600" b="1" dirty="0">
                <a:solidFill>
                  <a:srgbClr val="FFFF00"/>
                </a:solidFill>
              </a:rPr>
              <a:t> </a:t>
            </a:r>
            <a:r>
              <a:rPr lang="ru-RU" sz="1600" b="1" dirty="0" err="1">
                <a:solidFill>
                  <a:srgbClr val="FFFF00"/>
                </a:solidFill>
              </a:rPr>
              <a:t>нащадки</a:t>
            </a:r>
            <a:r>
              <a:rPr lang="ru-RU" sz="1600" b="1" dirty="0">
                <a:solidFill>
                  <a:srgbClr val="FFFF00"/>
                </a:solidFill>
              </a:rPr>
              <a:t>. І </a:t>
            </a:r>
            <a:r>
              <a:rPr lang="ru-RU" sz="1600" b="1" dirty="0" err="1">
                <a:solidFill>
                  <a:srgbClr val="FFFF00"/>
                </a:solidFill>
              </a:rPr>
              <a:t>також</a:t>
            </a:r>
            <a:r>
              <a:rPr lang="ru-RU" sz="1600" b="1" dirty="0">
                <a:solidFill>
                  <a:srgbClr val="FFFF00"/>
                </a:solidFill>
              </a:rPr>
              <a:t> </a:t>
            </a:r>
            <a:r>
              <a:rPr lang="ru-RU" sz="1600" b="1" dirty="0" err="1">
                <a:solidFill>
                  <a:srgbClr val="FFFF00"/>
                </a:solidFill>
              </a:rPr>
              <a:t>будеш</a:t>
            </a:r>
            <a:r>
              <a:rPr lang="ru-RU" sz="1600" b="1" dirty="0">
                <a:solidFill>
                  <a:srgbClr val="FFFF00"/>
                </a:solidFill>
              </a:rPr>
              <a:t> </a:t>
            </a:r>
            <a:r>
              <a:rPr lang="ru-RU" sz="1600" b="1" dirty="0" err="1">
                <a:solidFill>
                  <a:srgbClr val="FFFF00"/>
                </a:solidFill>
              </a:rPr>
              <a:t>ти</a:t>
            </a:r>
            <a:r>
              <a:rPr lang="ru-RU" sz="1600" b="1" dirty="0">
                <a:solidFill>
                  <a:srgbClr val="FFFF00"/>
                </a:solidFill>
              </a:rPr>
              <a:t>».</a:t>
            </a:r>
            <a:endParaRPr lang="en-US" sz="1600" dirty="0">
              <a:solidFill>
                <a:srgbClr val="FFFF00"/>
              </a:solidFill>
            </a:endParaRPr>
          </a:p>
          <a:p>
            <a:pPr marL="0" indent="0" fontAlgn="base">
              <a:buNone/>
            </a:pPr>
            <a:r>
              <a:rPr lang="ru-RU" sz="1600" b="1" i="1" dirty="0" smtClean="0">
                <a:solidFill>
                  <a:srgbClr val="FFFF00"/>
                </a:solidFill>
              </a:rPr>
              <a:t>                                                                            Г</a:t>
            </a:r>
            <a:r>
              <a:rPr lang="ru-RU" sz="1600" b="1" i="1" dirty="0">
                <a:solidFill>
                  <a:srgbClr val="FFFF00"/>
                </a:solidFill>
              </a:rPr>
              <a:t>. </a:t>
            </a:r>
            <a:r>
              <a:rPr lang="ru-RU" sz="1600" b="1" i="1" dirty="0" smtClean="0">
                <a:solidFill>
                  <a:srgbClr val="FFFF00"/>
                </a:solidFill>
              </a:rPr>
              <a:t>Сковорода</a:t>
            </a:r>
          </a:p>
          <a:p>
            <a:pPr marL="0" indent="0" fontAlgn="base">
              <a:buNone/>
            </a:pPr>
            <a:endParaRPr lang="ru-RU" sz="1400" b="1" i="1" dirty="0"/>
          </a:p>
          <a:p>
            <a:pPr marL="0" indent="0" fontAlgn="base">
              <a:buNone/>
            </a:pPr>
            <a:endParaRPr lang="en-US" sz="1400" dirty="0"/>
          </a:p>
          <a:p>
            <a:endParaRPr lang="en-US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28"/>
            <a:ext cx="42862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b="1" dirty="0" smtClean="0">
              <a:solidFill>
                <a:schemeClr val="tx1"/>
              </a:solidFill>
            </a:endParaRPr>
          </a:p>
          <a:p>
            <a:endParaRPr lang="uk-UA" b="1" dirty="0">
              <a:solidFill>
                <a:schemeClr val="tx1"/>
              </a:solidFill>
            </a:endParaRPr>
          </a:p>
          <a:p>
            <a:endParaRPr lang="uk-UA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       Локація 1</a:t>
            </a:r>
            <a:endParaRPr lang="uk-UA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     До </a:t>
            </a:r>
            <a:r>
              <a:rPr lang="uk-UA" b="1" dirty="0">
                <a:solidFill>
                  <a:schemeClr val="tx1"/>
                </a:solidFill>
              </a:rPr>
              <a:t>найяскравіших об’єктів можна віднести перлину та серце індустріального Запоріжжя - Дніпрогес, навколо якого було розбудовано диво </a:t>
            </a:r>
            <a:r>
              <a:rPr lang="uk-UA" b="1" dirty="0" smtClean="0">
                <a:solidFill>
                  <a:schemeClr val="tx1"/>
                </a:solidFill>
              </a:rPr>
              <a:t>містобудування – СОЦМІСТО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18" y="178666"/>
            <a:ext cx="3463636" cy="22874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18" y="3872344"/>
            <a:ext cx="3833091" cy="287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2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6952" y="4755186"/>
            <a:ext cx="8534400" cy="15070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1193752" cy="3615267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    </a:t>
            </a:r>
          </a:p>
          <a:p>
            <a:pPr marL="0" indent="0">
              <a:buNone/>
            </a:pPr>
            <a:endParaRPr lang="uk-UA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           Сьогодення. Наслідки удару </a:t>
            </a:r>
            <a:r>
              <a:rPr lang="uk-UA" b="1" dirty="0" err="1" smtClean="0">
                <a:solidFill>
                  <a:schemeClr val="tx1"/>
                </a:solidFill>
              </a:rPr>
              <a:t>росії</a:t>
            </a:r>
            <a:r>
              <a:rPr lang="uk-UA" b="1" dirty="0" smtClean="0">
                <a:solidFill>
                  <a:schemeClr val="tx1"/>
                </a:solidFill>
              </a:rPr>
              <a:t> по ДНІПРОГЕСУ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342899"/>
            <a:ext cx="3650095" cy="22830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255" y="2068562"/>
            <a:ext cx="3500581" cy="460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2" y="3088622"/>
            <a:ext cx="4599709" cy="36523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903" y="0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Локація 2. ПАРК МЕТАЛУРГІВ</a:t>
            </a:r>
          </a:p>
          <a:p>
            <a:pPr marL="0" indent="0" fontAlgn="base">
              <a:buNone/>
            </a:pPr>
            <a:r>
              <a:rPr lang="uk-UA" dirty="0">
                <a:solidFill>
                  <a:schemeClr val="tx1"/>
                </a:solidFill>
              </a:rPr>
              <a:t>Свою сучасну історію цей колишній парк </a:t>
            </a:r>
            <a:r>
              <a:rPr lang="uk-UA" dirty="0" err="1">
                <a:solidFill>
                  <a:schemeClr val="tx1"/>
                </a:solidFill>
              </a:rPr>
              <a:t>Соцміста</a:t>
            </a:r>
            <a:r>
              <a:rPr lang="uk-UA" dirty="0">
                <a:solidFill>
                  <a:schemeClr val="tx1"/>
                </a:solidFill>
              </a:rPr>
              <a:t> відлічує з 1 березня 1935 </a:t>
            </a:r>
            <a:r>
              <a:rPr lang="uk-UA" dirty="0" smtClean="0">
                <a:solidFill>
                  <a:schemeClr val="tx1"/>
                </a:solidFill>
              </a:rPr>
              <a:t>року. </a:t>
            </a:r>
            <a:r>
              <a:rPr lang="uk-UA" dirty="0">
                <a:solidFill>
                  <a:schemeClr val="tx1"/>
                </a:solidFill>
              </a:rPr>
              <a:t>Тоді почалася його розбудова: стрілецький тир, майданчик для атракціонів, тенісний корт, гімнастичне містечко, літній театр. Вхід до парку був платним.</a:t>
            </a:r>
          </a:p>
          <a:p>
            <a:pPr marL="0" indent="0" fontAlgn="base">
              <a:buNone/>
            </a:pPr>
            <a:r>
              <a:rPr lang="uk-UA" dirty="0">
                <a:solidFill>
                  <a:schemeClr val="tx1"/>
                </a:solidFill>
              </a:rPr>
              <a:t>З роками це місце відпочинку дуже змінилося. Давно немає атракціонів, сцени та багато чого іншого. Нині парк підходить для тихого відпочинку.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033" y="1807633"/>
            <a:ext cx="2428571" cy="4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      СЬОГОДЕННЯ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89" y="0"/>
            <a:ext cx="5132820" cy="3421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9" y="2848841"/>
            <a:ext cx="5751657" cy="3834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98" y="2585412"/>
            <a:ext cx="6360102" cy="424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ЛОКАЦІЯ 3. ПАРКОВИЙ БУЛЬВАР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879" y="-53241"/>
            <a:ext cx="3809850" cy="3081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39852">
            <a:off x="474468" y="2812018"/>
            <a:ext cx="5722595" cy="3605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1782">
            <a:off x="6423685" y="2997188"/>
            <a:ext cx="5073153" cy="36020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756">
            <a:off x="8353852" y="418812"/>
            <a:ext cx="3771724" cy="26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4800"/>
            <a:ext cx="6813126" cy="5938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04799"/>
            <a:ext cx="5905500" cy="593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301</TotalTime>
  <Words>422</Words>
  <Application>Microsoft Office PowerPoint</Application>
  <PresentationFormat>Широкоэкранный</PresentationFormat>
  <Paragraphs>51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Century Gothic</vt:lpstr>
      <vt:lpstr>Times New Roman</vt:lpstr>
      <vt:lpstr>Wingdings 3</vt:lpstr>
      <vt:lpstr>Сектор</vt:lpstr>
      <vt:lpstr>Запорізьке обласне відділення МАН    Номінація «Історик-Юніор»    «ЖИТТЯ  ПАМ”ЯТІ»              </vt:lpstr>
      <vt:lpstr>Презентация PowerPoint</vt:lpstr>
      <vt:lpstr> Запорізьке соцмісто — житловий масив, збудований у 1930-ті роки в місті ЗапоріжжЯ. Забудова створена у стилі конструктивізму та післявоєнного СТАЛІНСЬКОГО ампіРУ. Для жителів міста, як і істориків, архітекторів, цей ансамбль будівель несе значну цінність через його існування, як функціонуючої частини сучасного індустріального міста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Лебединский</dc:creator>
  <cp:lastModifiedBy>Лебединский</cp:lastModifiedBy>
  <cp:revision>22</cp:revision>
  <dcterms:created xsi:type="dcterms:W3CDTF">2023-04-21T18:51:25Z</dcterms:created>
  <dcterms:modified xsi:type="dcterms:W3CDTF">2024-04-14T20:35:34Z</dcterms:modified>
</cp:coreProperties>
</file>