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1" r:id="rId3"/>
    <p:sldId id="267" r:id="rId4"/>
    <p:sldId id="258" r:id="rId5"/>
    <p:sldId id="269" r:id="rId6"/>
    <p:sldId id="259" r:id="rId7"/>
    <p:sldId id="275" r:id="rId8"/>
    <p:sldId id="260" r:id="rId9"/>
    <p:sldId id="270" r:id="rId10"/>
    <p:sldId id="274" r:id="rId11"/>
    <p:sldId id="266" r:id="rId12"/>
    <p:sldId id="27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3C813-3F17-4B4D-A31E-3F14764DD9FD}" v="688" dt="2024-04-13T07:39:37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2" autoAdjust="0"/>
    <p:restoredTop sz="92007" autoAdjust="0"/>
  </p:normalViewPr>
  <p:slideViewPr>
    <p:cSldViewPr snapToGrid="0">
      <p:cViewPr varScale="1">
        <p:scale>
          <a:sx n="68" d="100"/>
          <a:sy n="68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79015-6B84-4CC7-9DC6-0AC9B8D47DB2}" type="datetimeFigureOut"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7B76C-371B-4353-94BB-B21C4C73B3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4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pTuiKBM-XA?si=qk2rLndhbJt-wL1r" TargetMode="External"/><Relationship Id="rId2" Type="http://schemas.openxmlformats.org/officeDocument/2006/relationships/hyperlink" Target="https://uk.wikipedia.org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hkola.obozrevatel.com/ukr/books/9klass/fizika/barjakhtar-2017/10--svitlovij-promin-i-svitlovij-puchok--zakon-pryamolinijnogo-poshirennya-svitla--sonyachne-ta-misyachne-zatemnennya/66/" TargetMode="External"/><Relationship Id="rId4" Type="http://schemas.openxmlformats.org/officeDocument/2006/relationships/hyperlink" Target="https://pidruchnyk.com.ua/481-fzika-baryahtar-bozhinova-kryuhn-11-klas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-1"/>
            <a:ext cx="12346546" cy="6829023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231819" y="154545"/>
            <a:ext cx="11960182" cy="6503833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231819" y="334850"/>
            <a:ext cx="12037454" cy="11462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467"/>
              </a:lnSpc>
            </a:pPr>
            <a:r>
              <a:rPr lang="ru-RU" sz="4000" dirty="0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Камера-обскура – </a:t>
            </a:r>
            <a:r>
              <a:rPr lang="ru-RU" sz="4000" dirty="0" err="1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давній</a:t>
            </a:r>
            <a:r>
              <a:rPr lang="ru-RU" sz="4000" dirty="0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винахід</a:t>
            </a:r>
            <a:r>
              <a:rPr lang="ru-RU" sz="4000" dirty="0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 у </a:t>
            </a:r>
            <a:r>
              <a:rPr lang="ru-RU" sz="4000" dirty="0" err="1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сучасному</a:t>
            </a:r>
            <a:r>
              <a:rPr lang="ru-RU" sz="4000" dirty="0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accent1"/>
                </a:solidFill>
                <a:latin typeface="Times New Roman" pitchFamily="18" charset="0"/>
                <a:ea typeface="GulimChe" pitchFamily="49" charset="-127"/>
                <a:cs typeface="Times New Roman" pitchFamily="18" charset="0"/>
              </a:rPr>
              <a:t>світі</a:t>
            </a:r>
            <a:endParaRPr lang="en-US" sz="4000" dirty="0">
              <a:solidFill>
                <a:schemeClr val="accent1"/>
              </a:solidFill>
              <a:latin typeface="Kanit"/>
            </a:endParaRPr>
          </a:p>
          <a:p>
            <a:endParaRPr lang="ru-RU" sz="2400" dirty="0"/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Творча робота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Перепелка Юрія Дмитровича,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учня 10-А класу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Херсонської спеціалізованої школи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І-ІІІ ступенів № 52 з поглибленим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вивченням української мови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Херсонської міської </a:t>
            </a:r>
            <a:r>
              <a:rPr lang="uk-UA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ради</a:t>
            </a:r>
            <a:endParaRPr lang="uk-UA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Херсон</a:t>
            </a:r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 проекту: Мясоєдова Наталія Миколаївна,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 фізики Херсонської спеціалізованої школи 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І-ІІІ ступенів № 52 з поглибленим </a:t>
            </a:r>
            <a:endParaRPr lang="uk-UA" sz="24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вивченням </a:t>
            </a:r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 мови</a:t>
            </a:r>
          </a:p>
          <a:p>
            <a:r>
              <a:rPr lang="uk-UA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Херсонської міської ради</a:t>
            </a:r>
          </a:p>
          <a:p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4333" y="3521769"/>
            <a:ext cx="6231334" cy="14808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32"/>
              </a:lnSpc>
              <a:buNone/>
            </a:pPr>
            <a:endParaRPr lang="en-US" sz="1450" dirty="0">
              <a:solidFill>
                <a:srgbClr val="2C3249"/>
              </a:solidFill>
              <a:latin typeface="Martel Sans"/>
            </a:endParaRPr>
          </a:p>
        </p:txBody>
      </p:sp>
      <p:pic>
        <p:nvPicPr>
          <p:cNvPr id="8" name="Рисунок 7" descr="камера-обскура — Викисловарь">
            <a:extLst>
              <a:ext uri="{FF2B5EF4-FFF2-40B4-BE49-F238E27FC236}">
                <a16:creationId xmlns:a16="http://schemas.microsoft.com/office/drawing/2014/main" xmlns="" id="{0A789EB8-F799-F994-2428-C4FE62A67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138" y="1120462"/>
            <a:ext cx="5082861" cy="55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Учитель\Desktop\IMG_20240420_125325_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35" y="1023675"/>
            <a:ext cx="3478662" cy="46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5802" y="176792"/>
            <a:ext cx="7959979" cy="327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Камера-обскура дозволяє спостерігати сонячні плями. Ще в середні століття споруджувалися готичні собори, в яких майже щодня можна було спостерігати поверхню сонця. А 18 травня 1607 року </a:t>
            </a:r>
            <a:r>
              <a:rPr lang="uk-UA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Йоганнес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 </a:t>
            </a:r>
            <a:r>
              <a:rPr lang="uk-UA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Кеплер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 помилково прийняв зображення маленької темної плямочки на сонячному диску в камері — обскурі за Меркурій. В 1540 році в Німеччині </a:t>
            </a:r>
            <a:r>
              <a:rPr lang="uk-UA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Рейнгольд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(</a:t>
            </a:r>
            <a:r>
              <a:rPr lang="uk-UA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Reinhold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) і його учні використали камеру-обскуру для спостереження за сонячним затемненням.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відео">
            <a:hlinkClick r:id="" action="ppaction://media"/>
            <a:extLst>
              <a:ext uri="{FF2B5EF4-FFF2-40B4-BE49-F238E27FC236}">
                <a16:creationId xmlns:a16="http://schemas.microsoft.com/office/drawing/2014/main" xmlns="" id="{9C74C5CF-E44B-4472-8E88-8BEE72349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050" y="3451406"/>
            <a:ext cx="5370431" cy="30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981735" cy="6858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7730" y="347730"/>
            <a:ext cx="10145943" cy="1440788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56"/>
              </a:lnSpc>
              <a:buNone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Майбутнє камери-обскури в сучасному світі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75108" y="1463332"/>
            <a:ext cx="323949" cy="323949"/>
          </a:xfrm>
          <a:prstGeom prst="roundRect">
            <a:avLst>
              <a:gd name="adj" fmla="val 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36041" y="1463332"/>
            <a:ext cx="2552500" cy="481378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78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Інноваційні технології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6042" y="1944710"/>
            <a:ext cx="3526866" cy="1313645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32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Камера-обскура може бути оновлена за допомогою сучасних технологій, включаючи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електронні 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компоненти та цифрові датчики, щоб надати їй нові функції та можливості.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262908" y="1464569"/>
            <a:ext cx="323949" cy="323949"/>
          </a:xfrm>
          <a:prstGeom prst="roundRect">
            <a:avLst>
              <a:gd name="adj" fmla="val 2572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848876" y="1464569"/>
            <a:ext cx="2403971" cy="480141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78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Художнє застосування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25309" y="1944711"/>
            <a:ext cx="3433309" cy="1600568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32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Художники та фотографи можуть продовжувати експериментувати з камерою-обскурою як творчим інструментом для створення унікальних зображень та художніх інсталяцій.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75107" y="4086274"/>
            <a:ext cx="323949" cy="323949"/>
          </a:xfrm>
          <a:prstGeom prst="roundRect">
            <a:avLst>
              <a:gd name="adj" fmla="val 2572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36042" y="4086274"/>
            <a:ext cx="2474313" cy="353645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78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Освітнє значення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36042" y="4569550"/>
            <a:ext cx="3688840" cy="1657121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32"/>
              </a:lnSpc>
              <a:buNone/>
            </a:pP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Камера-обскура залишається важливим навчальним інструментом, який допомагає пояснити основи оптики та принципи формування зображення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.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367841" y="4098884"/>
            <a:ext cx="323949" cy="323949"/>
          </a:xfrm>
          <a:prstGeom prst="roundRect">
            <a:avLst>
              <a:gd name="adj" fmla="val 2572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848876" y="4098884"/>
            <a:ext cx="2314575" cy="341035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78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Історична цінність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725309" y="4569550"/>
            <a:ext cx="3796010" cy="1615932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32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Камера-обскура продовжує мати важливе історичне значення як попередник сучасної фотографії та відіграє ключову роль у розвитку візуальної культури.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xmlns="" id="{7387F72B-965F-2A0F-8C75-E5E419AF373E}"/>
              </a:ext>
            </a:extLst>
          </p:cNvPr>
          <p:cNvSpPr/>
          <p:nvPr/>
        </p:nvSpPr>
        <p:spPr>
          <a:xfrm>
            <a:off x="8158618" y="1463331"/>
            <a:ext cx="323949" cy="323949"/>
          </a:xfrm>
          <a:prstGeom prst="roundRect">
            <a:avLst>
              <a:gd name="adj" fmla="val 2572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xmlns="" id="{8FF16107-29F3-BFC7-9175-EE73DF31555C}"/>
              </a:ext>
            </a:extLst>
          </p:cNvPr>
          <p:cNvSpPr/>
          <p:nvPr/>
        </p:nvSpPr>
        <p:spPr>
          <a:xfrm>
            <a:off x="8271801" y="4084494"/>
            <a:ext cx="323949" cy="323949"/>
          </a:xfrm>
          <a:prstGeom prst="roundRect">
            <a:avLst>
              <a:gd name="adj" fmla="val 2572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2A571E-BD1F-3C8C-697B-89B99B10819D}"/>
              </a:ext>
            </a:extLst>
          </p:cNvPr>
          <p:cNvSpPr txBox="1"/>
          <p:nvPr/>
        </p:nvSpPr>
        <p:spPr>
          <a:xfrm>
            <a:off x="8627075" y="1464569"/>
            <a:ext cx="35566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Дослідницьке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4D0E91-EFC8-0DA0-D251-57CE812A06A6}"/>
              </a:ext>
            </a:extLst>
          </p:cNvPr>
          <p:cNvSpPr txBox="1"/>
          <p:nvPr/>
        </p:nvSpPr>
        <p:spPr>
          <a:xfrm>
            <a:off x="8320592" y="1944711"/>
            <a:ext cx="374691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Камеру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-обскура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пристрій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вимірювання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відстані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предмету,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винахід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ідходить</a:t>
            </a:r>
            <a:r>
              <a:rPr lang="uk-UA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спостереження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сонячним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затемненням</a:t>
            </a:r>
            <a:r>
              <a:rPr lang="uk-UA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2918D4-82D2-A056-0897-A2A4A7CF3ACF}"/>
              </a:ext>
            </a:extLst>
          </p:cNvPr>
          <p:cNvSpPr txBox="1"/>
          <p:nvPr/>
        </p:nvSpPr>
        <p:spPr>
          <a:xfrm>
            <a:off x="8783393" y="4116092"/>
            <a:ext cx="32841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Розважальне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F26571-1674-DED5-07CB-1994550C0B13}"/>
              </a:ext>
            </a:extLst>
          </p:cNvPr>
          <p:cNvSpPr txBox="1"/>
          <p:nvPr/>
        </p:nvSpPr>
        <p:spPr>
          <a:xfrm>
            <a:off x="8595749" y="4116092"/>
            <a:ext cx="4012667" cy="1646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450" dirty="0">
              <a:solidFill>
                <a:srgbClr val="2C3249"/>
              </a:solidFill>
              <a:latin typeface="Martel Sans"/>
            </a:endParaRPr>
          </a:p>
          <a:p>
            <a:endParaRPr lang="ru-RU" sz="1450" dirty="0">
              <a:solidFill>
                <a:srgbClr val="2C3249"/>
              </a:solidFill>
              <a:latin typeface="Martel Sans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Камеру-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обскура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батькам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тому</a:t>
            </a:r>
            <a:r>
              <a:rPr lang="ru-RU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простий</a:t>
            </a:r>
            <a:r>
              <a:rPr lang="ru-RU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>
                <a:solidFill>
                  <a:srgbClr val="2C324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73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166" y="295422"/>
            <a:ext cx="623198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можу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саморобний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пристрій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сферах,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-для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художніх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інсталяцій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вивчати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фотографії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знаходити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маленьких і великих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відстанях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діаметр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сонця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-для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спостереження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сонячними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затемненнями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-для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спостерігати </a:t>
            </a:r>
            <a:r>
              <a:rPr lang="ru-RU" sz="20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пейзажі</a:t>
            </a:r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вікном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власної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кімнати</a:t>
            </a:r>
            <a:r>
              <a:rPr lang="ru-RU" sz="2000" dirty="0" smtClean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камеру-обскуру.</a:t>
            </a:r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>
              <a:solidFill>
                <a:srgbClr val="0E2841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виходити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власної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кімнати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Учитель\Desktop\10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63" y="0"/>
            <a:ext cx="538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030" y="351691"/>
            <a:ext cx="1152144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</a:t>
            </a:r>
            <a:r>
              <a:rPr lang="uk-UA" sz="24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джерела:</a:t>
            </a:r>
            <a:endParaRPr lang="ru-RU" sz="24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uk-UA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Вікіпедія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Камера-обскура 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https://uk.wikipedia.org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 Камера-обскура – геніальна коробка з діркою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https://martatrotsiuk.com/archives/1334</a:t>
            </a:r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діаметра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сонця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-обскура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youtu.be/ypTuiKBM-XA?si=qk2rLndhbJt-wL1r</a:t>
            </a:r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4. Підручник фізики 11 клас за редакцією Бар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яхт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 В.Г., </a:t>
            </a:r>
            <a:r>
              <a:rPr lang="ru-RU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Довгого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С.О.  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pidruchnyk.com.ua/481-fzika-baryahtar-bozhinova-kryuhn-11-klas.html</a:t>
            </a:r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5. Підручник фізики 9 клас за </a:t>
            </a:r>
            <a:r>
              <a:rPr lang="uk-UA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редакцією   Бар’яхтара В.Г., </a:t>
            </a:r>
            <a:r>
              <a:rPr lang="uk-UA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Божинової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Ф.Я., Довгого </a:t>
            </a:r>
            <a:r>
              <a:rPr lang="uk-UA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С.О.  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стор. 66           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https://shkola.obozrevatel.com/ukr/books/9klass/fizika/barjakhtar-2017/10--svitlovij-promin-i-svitlovij-puchok--zakon-pryamolinijnogo-poshirennya-svitla--sonyachne-ta-misyachne-zatemnennya/66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6. Фоти І відео з власного архіву.</a:t>
            </a:r>
            <a:endParaRPr lang="ru-RU" sz="20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8" y="386367"/>
            <a:ext cx="69159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ru-RU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за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саморобного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пристрою камера – обскура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перевірити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сферах,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Ознайомитись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історією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пристрою Камера-обскура.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Виготовити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пристрій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використовуючи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підручний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Calibri"/>
                <a:cs typeface="Times New Roman"/>
              </a:rPr>
              <a:t>Описати </a:t>
            </a:r>
            <a:r>
              <a:rPr lang="uk-UA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Calibri"/>
                <a:cs typeface="Times New Roman"/>
              </a:rPr>
              <a:t>отримане зображення на екрані, пояснити його за допомогою оптичних законів.</a:t>
            </a: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За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саморобного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пристрою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перевірити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сферах,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проекту</a:t>
            </a:r>
            <a:r>
              <a:rPr lang="ru-RU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єкт</a:t>
            </a:r>
            <a:r>
              <a:rPr lang="uk-UA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дослідження – саморобна камера-обскура.</a:t>
            </a:r>
            <a:endParaRPr lang="ru-RU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Учитель\Desktop\IMG_20240421_185612_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12" y="0"/>
            <a:ext cx="4707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080383" cy="7044743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1"/>
            <a:ext cx="12080383" cy="7044743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93371"/>
            <a:ext cx="4572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4333" y="231820"/>
            <a:ext cx="6231334" cy="3606083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467"/>
              </a:lnSpc>
              <a:buNone/>
            </a:pPr>
            <a:r>
              <a:rPr lang="en-US" sz="4374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Що таке камера-обскура?</a:t>
            </a:r>
            <a:endParaRPr lang="en-US" sz="4374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9460" y="1906073"/>
            <a:ext cx="6231334" cy="423715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2"/>
              </a:lnSpc>
            </a:pP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>
              <a:lnSpc>
                <a:spcPts val="2332"/>
              </a:lnSpc>
            </a:pP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Латиною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camera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перекладається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як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кімната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а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obscura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— темна.</a:t>
            </a:r>
          </a:p>
          <a:p>
            <a:pPr>
              <a:lnSpc>
                <a:spcPts val="2332"/>
              </a:lnSpc>
            </a:pP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неї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почалася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історія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фотографії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коли через маленький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отвір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папір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проектували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зображення</a:t>
            </a: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предмета. </a:t>
            </a:r>
          </a:p>
          <a:p>
            <a:pPr>
              <a:lnSpc>
                <a:spcPts val="2332"/>
              </a:lnSpc>
            </a:pPr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 lvl="0" defTabSz="914400">
              <a:lnSpc>
                <a:spcPts val="2332"/>
              </a:lnSpc>
            </a:pP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Камера-обскура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це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оптичний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пристрій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який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працює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на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принципі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проекції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перевернутого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зображення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предметів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що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знаходяться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перед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отвором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у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темній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кімнаті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Цей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винахід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є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попередником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сучасних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та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дає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змогу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отримати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чітке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проте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перевернуте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зображення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реальності</a:t>
            </a:r>
            <a:r>
              <a:rPr lang="en-US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</a:p>
          <a:p>
            <a:pPr>
              <a:lnSpc>
                <a:spcPts val="2332"/>
              </a:lnSpc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373487" y="444956"/>
            <a:ext cx="11578108" cy="6208197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3048000" cy="68605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9507" y="483592"/>
            <a:ext cx="6858397" cy="549672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27"/>
              </a:lnSpc>
              <a:buNone/>
            </a:pPr>
            <a:r>
              <a:rPr lang="ru-RU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                    </a:t>
            </a:r>
            <a:r>
              <a:rPr lang="en-US" sz="3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Історія</a:t>
            </a:r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винаходу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05769" y="1297087"/>
            <a:ext cx="35123" cy="5079901"/>
          </a:xfrm>
          <a:prstGeom prst="roundRect">
            <a:avLst>
              <a:gd name="adj" fmla="val 225341"/>
            </a:avLst>
          </a:prstGeom>
          <a:solidFill>
            <a:srgbClr val="C5D2CF"/>
          </a:solidFill>
          <a:ln/>
        </p:spPr>
      </p:sp>
      <p:sp>
        <p:nvSpPr>
          <p:cNvPr id="7" name="Shape 4"/>
          <p:cNvSpPr/>
          <p:nvPr/>
        </p:nvSpPr>
        <p:spPr>
          <a:xfrm>
            <a:off x="1121172" y="1614686"/>
            <a:ext cx="615553" cy="35123"/>
          </a:xfrm>
          <a:prstGeom prst="roundRect">
            <a:avLst>
              <a:gd name="adj" fmla="val 225341"/>
            </a:avLst>
          </a:prstGeom>
          <a:solidFill>
            <a:srgbClr val="C5D2CF"/>
          </a:solidFill>
          <a:ln/>
        </p:spPr>
      </p:sp>
      <p:sp>
        <p:nvSpPr>
          <p:cNvPr id="8" name="Shape 5"/>
          <p:cNvSpPr/>
          <p:nvPr/>
        </p:nvSpPr>
        <p:spPr>
          <a:xfrm>
            <a:off x="725488" y="1434506"/>
            <a:ext cx="395684" cy="395684"/>
          </a:xfrm>
          <a:prstGeom prst="roundRect">
            <a:avLst>
              <a:gd name="adj" fmla="val 2000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83146" y="1467446"/>
            <a:ext cx="80268" cy="329704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97"/>
              </a:lnSpc>
              <a:buNone/>
            </a:pPr>
            <a:r>
              <a:rPr lang="en-US" sz="207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077" dirty="0"/>
          </a:p>
        </p:txBody>
      </p:sp>
      <p:sp>
        <p:nvSpPr>
          <p:cNvPr id="10" name="Text 7"/>
          <p:cNvSpPr/>
          <p:nvPr/>
        </p:nvSpPr>
        <p:spPr>
          <a:xfrm>
            <a:off x="1890614" y="1472903"/>
            <a:ext cx="2198489" cy="27483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164"/>
              </a:lnSpc>
              <a:buNone/>
            </a:pPr>
            <a:endParaRPr lang="en-US" sz="1700" dirty="0">
              <a:solidFill>
                <a:srgbClr val="2C3249"/>
              </a:solidFill>
              <a:latin typeface="Kanit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890613" y="1615864"/>
            <a:ext cx="6593880" cy="84415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16"/>
              </a:lnSpc>
            </a:pP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Перші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спогади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камеру-обскуру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можна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знайти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ще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в V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столітті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н.е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.,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коли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китайський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філософ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описав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виникнення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зображення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стіні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затемненої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кімнати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Аристотель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також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згадував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таку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камеру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своїй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праці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“Problemata” (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близько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350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року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н.е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.).</a:t>
            </a:r>
            <a:endParaRPr lang="ru-RU" sz="18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121172" y="3366592"/>
            <a:ext cx="615553" cy="35123"/>
          </a:xfrm>
          <a:prstGeom prst="roundRect">
            <a:avLst>
              <a:gd name="adj" fmla="val 225341"/>
            </a:avLst>
          </a:prstGeom>
          <a:solidFill>
            <a:srgbClr val="C5D2CF"/>
          </a:solidFill>
          <a:ln/>
        </p:spPr>
      </p:sp>
      <p:sp>
        <p:nvSpPr>
          <p:cNvPr id="13" name="Shape 10"/>
          <p:cNvSpPr/>
          <p:nvPr/>
        </p:nvSpPr>
        <p:spPr>
          <a:xfrm>
            <a:off x="725488" y="3186411"/>
            <a:ext cx="395684" cy="395684"/>
          </a:xfrm>
          <a:prstGeom prst="roundRect">
            <a:avLst>
              <a:gd name="adj" fmla="val 2000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6556" y="3219351"/>
            <a:ext cx="133449" cy="329704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97"/>
              </a:lnSpc>
              <a:buNone/>
            </a:pPr>
            <a:r>
              <a:rPr lang="en-US" sz="207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077" dirty="0"/>
          </a:p>
        </p:txBody>
      </p:sp>
      <p:sp>
        <p:nvSpPr>
          <p:cNvPr id="15" name="Text 12"/>
          <p:cNvSpPr/>
          <p:nvPr/>
        </p:nvSpPr>
        <p:spPr>
          <a:xfrm>
            <a:off x="1890614" y="3224808"/>
            <a:ext cx="2198489" cy="27483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164"/>
              </a:lnSpc>
              <a:buNone/>
            </a:pPr>
            <a:endParaRPr lang="en-US" sz="1700" dirty="0">
              <a:solidFill>
                <a:srgbClr val="2C3249"/>
              </a:solidFill>
              <a:latin typeface="Kanit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890613" y="3388871"/>
            <a:ext cx="6593880" cy="84415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16"/>
              </a:lnSpc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 XIV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столітті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китайський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науковець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Чжао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Юцінь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провів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значні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досліди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з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камерою-обскура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вперше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описавши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багато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явищ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 з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нею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пов’язаних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Перший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точний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і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повний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опис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камери-обскури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знайдений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в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одній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з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неопублікованих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праць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Леонардо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Вінчі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endParaRPr lang="ru-RU" sz="18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1121172" y="5118497"/>
            <a:ext cx="615553" cy="35123"/>
          </a:xfrm>
          <a:prstGeom prst="roundRect">
            <a:avLst>
              <a:gd name="adj" fmla="val 225341"/>
            </a:avLst>
          </a:prstGeom>
          <a:solidFill>
            <a:srgbClr val="C5D2CF"/>
          </a:solidFill>
          <a:ln/>
        </p:spPr>
      </p:sp>
      <p:sp>
        <p:nvSpPr>
          <p:cNvPr id="18" name="Shape 15"/>
          <p:cNvSpPr/>
          <p:nvPr/>
        </p:nvSpPr>
        <p:spPr>
          <a:xfrm>
            <a:off x="725488" y="4938316"/>
            <a:ext cx="395684" cy="395684"/>
          </a:xfrm>
          <a:prstGeom prst="roundRect">
            <a:avLst>
              <a:gd name="adj" fmla="val 2000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855464" y="4971257"/>
            <a:ext cx="135632" cy="329704"/>
          </a:xfrm>
          <a:prstGeom prst="rect">
            <a:avLst/>
          </a:prstGeom>
          <a:noFill/>
          <a:ln/>
        </p:spPr>
        <p:txBody>
          <a:bodyPr wrap="non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97"/>
              </a:lnSpc>
              <a:buNone/>
            </a:pPr>
            <a:r>
              <a:rPr lang="en-US" sz="207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077" dirty="0"/>
          </a:p>
        </p:txBody>
      </p:sp>
      <p:sp>
        <p:nvSpPr>
          <p:cNvPr id="20" name="Text 17"/>
          <p:cNvSpPr/>
          <p:nvPr/>
        </p:nvSpPr>
        <p:spPr>
          <a:xfrm>
            <a:off x="1890614" y="4976714"/>
            <a:ext cx="2198489" cy="27483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164"/>
              </a:lnSpc>
              <a:buNone/>
            </a:pPr>
            <a:endParaRPr lang="en-US" sz="1700" dirty="0">
              <a:solidFill>
                <a:srgbClr val="2C3249"/>
              </a:solidFill>
              <a:latin typeface="Kanit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890613" y="5120181"/>
            <a:ext cx="6593880" cy="84415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16"/>
              </a:lnSpc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7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січня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1839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року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Парижі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Луї-Жак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Дагер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продемонстрував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свій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винахід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щодо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отримання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зображення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з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використанням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камери-обскури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Цей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винахід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став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початком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історії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фотографії</a:t>
            </a:r>
            <a:endParaRPr lang="ru-RU" sz="18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IMG_20240413_172650_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15" y="3982791"/>
            <a:ext cx="3052688" cy="27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IMG_20240413_172712_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96" y="399245"/>
            <a:ext cx="4365941" cy="26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читель\Desktop\IMG_20240413_172723_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97" y="3361385"/>
            <a:ext cx="4275787" cy="32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5155" y="566670"/>
            <a:ext cx="53447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власної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-обскура я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знайшов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коробку, яка мала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внутрішні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25 см, ширина 17 см,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10,5 см.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отвору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протилежної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коробки  25 см. 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стінок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отвір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діаметр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розрахував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формулою, яку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вивів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лорд Релей: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 –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діаметр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отвору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 –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площини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отвору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площини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l-GR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λ -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боковій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стіні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коробки я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прорізав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отвір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мобільного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телефону,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фіксувати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отримане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Діаметр отвору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 = 0,2 </a:t>
            </a:r>
            <a:r>
              <a:rPr lang="uk-UA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см.</a:t>
            </a:r>
            <a:endParaRPr lang="ru-RU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59" y="2551829"/>
            <a:ext cx="1630465" cy="68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Учитель\Desktop\IMG_20240421_185612_3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36" y="4813987"/>
            <a:ext cx="2233185" cy="19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128789"/>
            <a:ext cx="12192000" cy="6986789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4333" y="270456"/>
            <a:ext cx="6231334" cy="1275009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56"/>
              </a:lnSpc>
              <a:buNone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Принцип 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роботи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 </a:t>
            </a:r>
            <a:r>
              <a:rPr lang="uk-UA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к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амер</a:t>
            </a:r>
            <a:r>
              <a:rPr lang="uk-UA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и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-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обскур</a:t>
            </a:r>
            <a:r>
              <a:rPr lang="uk-UA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Kanit" pitchFamily="34" charset="-122"/>
                <a:cs typeface="Times New Roman" pitchFamily="18" charset="0"/>
              </a:rPr>
              <a:t>и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4333" y="1751527"/>
            <a:ext cx="6231334" cy="2290843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32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Камера-обскура працює на основі законів оптики. Світло проходить через невеликий отвір у темній камері та формує перевернуте зображення на протилежній стороні. Це пояснюється фізичним принципом поширення світла в лінійному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напрямку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.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 marL="0" indent="0" algn="just">
              <a:lnSpc>
                <a:spcPts val="2332"/>
              </a:lnSpc>
              <a:buNone/>
            </a:pP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 marL="0" indent="0" algn="just">
              <a:lnSpc>
                <a:spcPts val="2332"/>
              </a:lnSpc>
              <a:buNone/>
            </a:pPr>
            <a:endParaRPr lang="uk-UA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 marL="0" indent="0" algn="just">
              <a:lnSpc>
                <a:spcPts val="2332"/>
              </a:lnSpc>
              <a:buNone/>
            </a:pPr>
            <a:endParaRPr lang="uk-UA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 pitchFamily="34" charset="-122"/>
              <a:cs typeface="Times New Roman" pitchFamily="18" charset="0"/>
            </a:endParaRPr>
          </a:p>
          <a:p>
            <a:pPr marL="0" indent="0" algn="just">
              <a:lnSpc>
                <a:spcPts val="2332"/>
              </a:lnSpc>
              <a:buNone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94333" y="4378816"/>
            <a:ext cx="6231334" cy="1223493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32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Розташування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об'єктів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у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середині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К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амери-обскури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 pitchFamily="34" charset="-122"/>
                <a:cs typeface="Times New Roman" pitchFamily="18" charset="0"/>
              </a:rPr>
              <a:t> та відстань між ними визначають чіткість та розміри зображення на екрані. Чим меншим є отвір, тим чіткішим буде зображення, але менш яскравим</a:t>
            </a:r>
            <a:r>
              <a:rPr lang="en-US" sz="2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000" dirty="0"/>
          </a:p>
        </p:txBody>
      </p:sp>
      <p:pic>
        <p:nvPicPr>
          <p:cNvPr id="9" name="Рисунок 8" descr="Камера Обскура - геніальна коробка з діркою. – Цікаво про фотографію">
            <a:extLst>
              <a:ext uri="{FF2B5EF4-FFF2-40B4-BE49-F238E27FC236}">
                <a16:creationId xmlns:a16="http://schemas.microsoft.com/office/drawing/2014/main" xmlns="" id="{3577BDBF-A24D-7F82-4927-246A10770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0" y="0"/>
            <a:ext cx="523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читель\Desktop\Camera_obscura_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38" y="202841"/>
            <a:ext cx="3797872" cy="33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Учитель\Desktop\LongExposurePinh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38" y="3580720"/>
            <a:ext cx="3797872" cy="31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63" y="309489"/>
            <a:ext cx="781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/>
                <a:ea typeface="Martel Sans"/>
                <a:cs typeface="Times New Roman"/>
              </a:rPr>
              <a:t> </a:t>
            </a:r>
            <a:r>
              <a:rPr lang="uk-UA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Де я можу скористатися цією </a:t>
            </a:r>
            <a:r>
              <a:rPr lang="uk-UA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поробкою</a:t>
            </a:r>
            <a:r>
              <a:rPr lang="uk-UA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Martel Sans"/>
                <a:cs typeface="Times New Roman"/>
              </a:rPr>
              <a:t>?</a:t>
            </a:r>
            <a:endParaRPr lang="ru-RU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572" y="998805"/>
            <a:ext cx="7076050" cy="36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малюнк</a:t>
            </a:r>
            <a:r>
              <a:rPr lang="uk-UA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250000"/>
              </a:lnSpc>
              <a:buAutoNum type="arabicPeriod" startAt="2"/>
            </a:pP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проведення дослідів.</a:t>
            </a:r>
          </a:p>
          <a:p>
            <a:pPr marL="342900" indent="-342900">
              <a:lnSpc>
                <a:spcPct val="250000"/>
              </a:lnSpc>
              <a:buAutoNum type="arabicPeriod" startAt="2"/>
            </a:pP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спостереження за сонячними затемненнями.</a:t>
            </a:r>
          </a:p>
          <a:p>
            <a:pPr marL="342900" indent="-342900">
              <a:lnSpc>
                <a:spcPct val="250000"/>
              </a:lnSpc>
              <a:buAutoNum type="arabicPeriod" startAt="2"/>
            </a:pP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розваги, </a:t>
            </a:r>
            <a:r>
              <a:rPr lang="uk-UA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состерігаючи</a:t>
            </a: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пейзажи</a:t>
            </a:r>
            <a:r>
              <a:rPr lang="uk-UA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вікном.</a:t>
            </a:r>
            <a:endParaRPr lang="ru-RU" sz="24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287628" y="141308"/>
            <a:ext cx="11616743" cy="6603822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1" y="298102"/>
            <a:ext cx="4546880" cy="64470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94372" y="2056319"/>
            <a:ext cx="6156722" cy="81002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89"/>
              </a:lnSpc>
              <a:buNone/>
            </a:pPr>
            <a:endParaRPr lang="en-US" sz="3200" b="1" dirty="0">
              <a:latin typeface="Aptos"/>
              <a:ea typeface="Kanit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62918" y="2704562"/>
            <a:ext cx="5791660" cy="17181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latin typeface="Calibri"/>
              <a:ea typeface="Martel Sans"/>
              <a:cs typeface="Calibri"/>
            </a:endParaRPr>
          </a:p>
        </p:txBody>
      </p:sp>
      <p:sp>
        <p:nvSpPr>
          <p:cNvPr id="7" name="Text 4"/>
          <p:cNvSpPr/>
          <p:nvPr/>
        </p:nvSpPr>
        <p:spPr>
          <a:xfrm>
            <a:off x="5611173" y="592428"/>
            <a:ext cx="6156722" cy="604019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У ХVII-ХVIII століттях камера-обскура стала невід'ємним інструментом для художників, які прагнули точно зображувати реальність. Вона допомагала їм досягнути ефекту глибини, світлотіні та правильної перспективи на своїх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полотнах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.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/>
              <a:cs typeface="Times New Roman" pitchFamily="18" charset="0"/>
            </a:endParaRPr>
          </a:p>
          <a:p>
            <a:pPr algn="just"/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Якщо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зробити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стінку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камери-обскури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, яка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протилежна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отвору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напівпрозорою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, то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отримане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зображення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можна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побачити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відразу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і обвести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олівцем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створення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малюнку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Зображення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буде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перевернутим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зменшеним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трішечки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розмитим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ea typeface="Martel Sans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ea typeface="Martel Sans"/>
              <a:cs typeface="Times New Roman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1" y="141308"/>
            <a:ext cx="4578112" cy="6491312"/>
          </a:xfrm>
          <a:prstGeom prst="rect">
            <a:avLst/>
          </a:prstGeom>
        </p:spPr>
      </p:pic>
      <p:pic>
        <p:nvPicPr>
          <p:cNvPr id="4098" name="Picture 2" descr="C:\Users\Учитель\Desktop\cameraobscu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90" y="3828065"/>
            <a:ext cx="4895772" cy="2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ACE Scanner_2024_04_13 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14" y="334851"/>
            <a:ext cx="7237927" cy="58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124" y="334851"/>
            <a:ext cx="3915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допомогою цього саморобного пристрою можна знаходити розміри предметів на маленьких і великих відстанях.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Учитель\Desktop\IMG_20240420_125325_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" y="2009104"/>
            <a:ext cx="3786389" cy="45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976</Words>
  <Application>Microsoft Office PowerPoint</Application>
  <PresentationFormat>Произвольный</PresentationFormat>
  <Paragraphs>106</Paragraphs>
  <Slides>13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280</cp:revision>
  <dcterms:created xsi:type="dcterms:W3CDTF">2024-03-28T09:38:32Z</dcterms:created>
  <dcterms:modified xsi:type="dcterms:W3CDTF">2024-04-21T16:19:40Z</dcterms:modified>
</cp:coreProperties>
</file>