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Amatic SC"/>
      <p:regular r:id="rId18"/>
      <p:bold r:id="rId19"/>
    </p:embeddedFont>
    <p:embeddedFont>
      <p:font typeface="Source Code Pr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11" Type="http://schemas.openxmlformats.org/officeDocument/2006/relationships/slide" Target="slides/slide6.xml"/><Relationship Id="rId22" Type="http://schemas.openxmlformats.org/officeDocument/2006/relationships/font" Target="fonts/SourceCodePro-italic.fntdata"/><Relationship Id="rId10" Type="http://schemas.openxmlformats.org/officeDocument/2006/relationships/slide" Target="slides/slide5.xml"/><Relationship Id="rId21" Type="http://schemas.openxmlformats.org/officeDocument/2006/relationships/font" Target="fonts/SourceCode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SourceCodePr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maticSC-bold.fntdata"/><Relationship Id="rId6" Type="http://schemas.openxmlformats.org/officeDocument/2006/relationships/slide" Target="slides/slide1.xml"/><Relationship Id="rId18" Type="http://schemas.openxmlformats.org/officeDocument/2006/relationships/font" Target="fonts/AmaticS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e3094158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ce3094158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ce3094158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ce3094158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e3094158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ce3094158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e2370974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e2370974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e2370974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ce2370974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e2370974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ce2370974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e23709747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ce2370974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e23709747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ce2370974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e2e3822e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ce2e3822e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e3094158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ce3094158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e3094158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ce3094158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zoology.dp.ua/z_07_135.html" TargetMode="External"/><Relationship Id="rId4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3.jp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358140" lvl="0" marL="1905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Біоіндикація стану води річки Псел в </a:t>
            </a:r>
            <a:endParaRPr sz="260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58140" lvl="0" marL="1905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околицях села Каленики Решетилівської територіальної громади шляхом встановлення видового складу членистоногих</a:t>
            </a:r>
            <a:endParaRPr sz="920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Біоіндикативні можливості членистоногих</a:t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3866100" y="4596600"/>
            <a:ext cx="14118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2024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273475" y="427675"/>
            <a:ext cx="39174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Висновки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190975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358140" lvl="0" marL="190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Опрацювавши</a:t>
            </a:r>
            <a:r>
              <a:rPr b="1" lang="uk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18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літературу з гідробіологічних та гідроекологічних досліджень ми ознайомилися з методиками дослідження якості води зокрема із системою Вудівісса та індексом  Маєра. Зважаючи на те, що для оцінки ми брали лише представників членистоногих ми маємо такі результати: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2"/>
          <p:cNvSpPr txBox="1"/>
          <p:nvPr>
            <p:ph idx="2" type="body"/>
          </p:nvPr>
        </p:nvSpPr>
        <p:spPr>
          <a:xfrm>
            <a:off x="4572000" y="321975"/>
            <a:ext cx="4260300" cy="45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Times New Roman"/>
              <a:buChar char="-"/>
            </a:pPr>
            <a:r>
              <a:rPr lang="uk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відібрали зразки води на визначених локаціях річки Псел;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uk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дослідили видовий склад прісноводних членистоногих у відібраних зразках за допомогою оптичного мікроскопа;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uk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виявили індикаторні членистоногі: бокоплав озерний, жук плавунець, бабка, лютка;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uk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скориставшись показниками </a:t>
            </a:r>
            <a:r>
              <a:rPr lang="uk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Вудівісса (ТВІ) з'ясували</a:t>
            </a:r>
            <a:r>
              <a:rPr lang="uk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що вода має помірне забруднення;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uk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вода має  ІІ другий клас якості - чиста та відповідний колір - зелений колір.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uk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вода у річці </a:t>
            </a:r>
            <a:r>
              <a:rPr lang="uk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Псел</a:t>
            </a:r>
            <a:r>
              <a:rPr lang="uk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є  безпечною для використання.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Література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228675"/>
            <a:ext cx="4182600" cy="3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rabicPeriod"/>
            </a:pPr>
            <a:r>
              <a:rPr lang="uk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Карпова Г, Зуб Л, Мельничук В., Проців Г Оцінка екологічного стану водойм методами біоіндикації. Перші кроки до оцінки якості води. — Бережани,2010. — 32 с., іл.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rabicPeriod"/>
            </a:pPr>
            <a:r>
              <a:rPr b="1" lang="uk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https://stud.com.ua/109785/ekologiya/sistema_vudivissa_modifikatsiyi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b="1" lang="uk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https://www.zoology.dp.ua/z_07_135.html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 rotWithShape="1">
          <a:blip r:embed="rId4">
            <a:alphaModFix/>
          </a:blip>
          <a:srcRect b="19146" l="0" r="0" t="8604"/>
          <a:stretch/>
        </p:blipFill>
        <p:spPr>
          <a:xfrm>
            <a:off x="4853750" y="1153675"/>
            <a:ext cx="3857625" cy="3716076"/>
          </a:xfrm>
          <a:prstGeom prst="rect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Дякую за увагу!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133125" y="141650"/>
            <a:ext cx="4328400" cy="39093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358140" lvl="0" marL="190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6195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5039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Роботу виконала</a:t>
            </a:r>
            <a:endParaRPr b="1" sz="5039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6195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289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Пахар Валерія Леонідівна</a:t>
            </a:r>
            <a:endParaRPr b="1" sz="4289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6195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289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Гурток “Біологія”</a:t>
            </a:r>
            <a:endParaRPr b="1" sz="4289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6195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289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Решетилівська філія </a:t>
            </a:r>
            <a:endParaRPr b="1" sz="4289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6195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289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Полтавської МАН</a:t>
            </a:r>
            <a:endParaRPr b="1" sz="4289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6195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289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Учениця 8 класу </a:t>
            </a:r>
            <a:endParaRPr b="1" sz="4289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60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289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Калениківського ЗЗСО І-ІІІ ступенів</a:t>
            </a:r>
            <a:r>
              <a:rPr b="1" lang="uk" sz="4289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4289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60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289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Решетилівської міської ради </a:t>
            </a:r>
            <a:endParaRPr b="1" sz="4289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6195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289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Полтавської області</a:t>
            </a:r>
            <a:endParaRPr b="1" sz="4289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6195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289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село Каленики</a:t>
            </a:r>
            <a:endParaRPr b="1" sz="4289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4461525" y="1437375"/>
            <a:ext cx="4487400" cy="3583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358140" lvl="0" marL="190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Керівник</a:t>
            </a:r>
            <a:endParaRPr b="1" sz="17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58140" lvl="0" marL="190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Піхуля Наталія Олексіївна </a:t>
            </a:r>
            <a:endParaRPr b="1" sz="170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58140" lvl="0" marL="190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Керівник Гуртка “Біологія” </a:t>
            </a:r>
            <a:endParaRPr b="1" sz="170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58140" lvl="0" marL="190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Решетилівська філія </a:t>
            </a:r>
            <a:endParaRPr b="1" sz="170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58140" lvl="0" marL="190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Полтавської МАН</a:t>
            </a:r>
            <a:endParaRPr b="1" sz="170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58140" lvl="0" marL="190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біології </a:t>
            </a:r>
            <a:endParaRPr b="1" sz="170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58140" lvl="0" marL="190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Калениківського ЗЗСО І-ІІІ ступенів</a:t>
            </a:r>
            <a:endParaRPr b="1" sz="170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58140" lvl="0" marL="190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Решетилівської міської ради</a:t>
            </a:r>
            <a:endParaRPr b="1" sz="170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58140" lvl="0" marL="190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Полтавської області</a:t>
            </a:r>
            <a:endParaRPr b="1" sz="170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700">
              <a:solidFill>
                <a:srgbClr val="20124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Зміст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228675"/>
            <a:ext cx="41568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7">
                <a:solidFill>
                  <a:srgbClr val="20124D"/>
                </a:solidFill>
              </a:rPr>
              <a:t>Вступ</a:t>
            </a:r>
            <a:endParaRPr sz="1907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907">
                <a:solidFill>
                  <a:srgbClr val="20124D"/>
                </a:solidFill>
              </a:rPr>
              <a:t>Розділ І</a:t>
            </a:r>
            <a:r>
              <a:rPr b="1" lang="uk" sz="1907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1907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(теоретична частина).</a:t>
            </a:r>
            <a:endParaRPr sz="1907">
              <a:solidFill>
                <a:srgbClr val="20124D"/>
              </a:solidFill>
            </a:endParaRPr>
          </a:p>
          <a:p>
            <a:pPr indent="358140" lvl="0" marL="1905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907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Біоіндикація як метод </a:t>
            </a:r>
            <a:endParaRPr b="1" sz="1907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58140" lvl="0" marL="190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07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екологічного дослідження</a:t>
            </a:r>
            <a:endParaRPr b="1" sz="1907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7">
                <a:solidFill>
                  <a:srgbClr val="20124D"/>
                </a:solidFill>
              </a:rPr>
              <a:t>Розділ ІІ (експериментальна частина)</a:t>
            </a:r>
            <a:endParaRPr sz="1907">
              <a:solidFill>
                <a:srgbClr val="20124D"/>
              </a:solidFill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907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Апробуємо- встановлюємо</a:t>
            </a:r>
            <a:endParaRPr b="1" sz="1907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7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7">
                <a:solidFill>
                  <a:srgbClr val="20124D"/>
                </a:solidFill>
              </a:rPr>
              <a:t>Висновки</a:t>
            </a:r>
            <a:endParaRPr sz="1907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907">
                <a:solidFill>
                  <a:srgbClr val="20124D"/>
                </a:solidFill>
              </a:rPr>
              <a:t>Література</a:t>
            </a:r>
            <a:endParaRPr>
              <a:solidFill>
                <a:srgbClr val="20124D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0900" y="1246250"/>
            <a:ext cx="4370700" cy="3278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CFE2F3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179550" y="184125"/>
            <a:ext cx="4045200" cy="88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Вступ</a:t>
            </a:r>
            <a:endParaRPr/>
          </a:p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939500" y="184125"/>
            <a:ext cx="3837000" cy="495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Завдання:</a:t>
            </a:r>
            <a:endParaRPr/>
          </a:p>
          <a:p>
            <a:pPr indent="0" lvl="0" marL="1905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uk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ознайомитися </a:t>
            </a:r>
            <a:r>
              <a:rPr lang="uk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літературою з гідробіологічних і гідроекологічних досліджень;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90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uk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ознайомитися із природо-кліматичними умовами району дослідження (за літературними джерелами);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ознайомитися з методиками дослідження і апробувати деякі з них: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дослідити видовий склад прісноводних членистоногих.</a:t>
            </a:r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78" name="Google Shape;78;p16"/>
          <p:cNvSpPr txBox="1"/>
          <p:nvPr>
            <p:ph idx="1" type="subTitle"/>
          </p:nvPr>
        </p:nvSpPr>
        <p:spPr>
          <a:xfrm>
            <a:off x="277775" y="1073025"/>
            <a:ext cx="4045200" cy="3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980000"/>
                </a:solidFill>
              </a:rPr>
              <a:t>Мета:</a:t>
            </a:r>
            <a:r>
              <a:rPr lang="uk"/>
              <a:t> </a:t>
            </a:r>
            <a:r>
              <a:rPr lang="uk">
                <a:solidFill>
                  <a:srgbClr val="20124D"/>
                </a:solidFill>
              </a:rPr>
              <a:t>дослідження видового складу прісноводних членистоногих </a:t>
            </a:r>
            <a:endParaRPr>
              <a:solidFill>
                <a:srgbClr val="20124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124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980000"/>
                </a:solidFill>
              </a:rPr>
              <a:t>Об'єкт:</a:t>
            </a:r>
            <a:r>
              <a:rPr lang="uk">
                <a:solidFill>
                  <a:srgbClr val="980000"/>
                </a:solidFill>
              </a:rPr>
              <a:t> </a:t>
            </a:r>
            <a:r>
              <a:rPr lang="uk">
                <a:solidFill>
                  <a:srgbClr val="20124D"/>
                </a:solidFill>
              </a:rPr>
              <a:t>дослідження видового складу прісноводних членистоногих </a:t>
            </a:r>
            <a:endParaRPr>
              <a:solidFill>
                <a:srgbClr val="20124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124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980000"/>
                </a:solidFill>
              </a:rPr>
              <a:t>Предмет дослідження:</a:t>
            </a:r>
            <a:r>
              <a:rPr lang="uk"/>
              <a:t> </a:t>
            </a:r>
            <a:r>
              <a:rPr lang="uk">
                <a:solidFill>
                  <a:srgbClr val="20124D"/>
                </a:solidFill>
              </a:rPr>
              <a:t>прісноводні членистоногі</a:t>
            </a:r>
            <a:endParaRPr>
              <a:solidFill>
                <a:srgbClr val="20124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124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980000"/>
                </a:solidFill>
              </a:rPr>
              <a:t>Практичне значення:</a:t>
            </a:r>
            <a:r>
              <a:rPr lang="uk">
                <a:solidFill>
                  <a:srgbClr val="20124D"/>
                </a:solidFill>
              </a:rPr>
              <a:t> збір інформації щодо безпеки користування річкою Псел.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490250" y="526350"/>
            <a:ext cx="7231200" cy="377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4400"/>
              <a:t>Тип Членистоногі </a:t>
            </a:r>
            <a:r>
              <a:rPr lang="uk"/>
              <a:t>— </a:t>
            </a:r>
            <a:r>
              <a:rPr lang="uk" sz="3300"/>
              <a:t>найбільша група тварин, що населяють нашу планету (понад 1 млн видів). </a:t>
            </a:r>
            <a:endParaRPr sz="3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3300"/>
              <a:t>Вони зустрічаються скрізь (у наземно-повітряному середовищі, морях і океанах, прісних водоймах, тощо).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238125"/>
            <a:ext cx="3423000" cy="15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800"/>
              <a:t>Етапи дослідження</a:t>
            </a:r>
            <a:endParaRPr sz="4800"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546750" y="2282250"/>
            <a:ext cx="3114900" cy="1653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3000"/>
              <a:t>1.</a:t>
            </a:r>
            <a:r>
              <a:rPr lang="uk" sz="3000"/>
              <a:t>Визначення локацій дослідження</a:t>
            </a:r>
            <a:endParaRPr sz="3000"/>
          </a:p>
        </p:txBody>
      </p:sp>
      <p:sp>
        <p:nvSpPr>
          <p:cNvPr id="90" name="Google Shape;90;p18"/>
          <p:cNvSpPr/>
          <p:nvPr/>
        </p:nvSpPr>
        <p:spPr>
          <a:xfrm>
            <a:off x="5846040" y="4090175"/>
            <a:ext cx="172950" cy="154875"/>
          </a:xfrm>
          <a:custGeom>
            <a:rect b="b" l="l" r="r" t="t"/>
            <a:pathLst>
              <a:path extrusionOk="0" h="6195" w="6918">
                <a:moveTo>
                  <a:pt x="1446" y="0"/>
                </a:moveTo>
                <a:cubicBezTo>
                  <a:pt x="-500" y="486"/>
                  <a:pt x="-457" y="5385"/>
                  <a:pt x="1446" y="6019"/>
                </a:cubicBezTo>
                <a:cubicBezTo>
                  <a:pt x="3558" y="6723"/>
                  <a:pt x="6918" y="4415"/>
                  <a:pt x="6918" y="2189"/>
                </a:cubicBezTo>
                <a:cubicBezTo>
                  <a:pt x="6918" y="1125"/>
                  <a:pt x="5246" y="547"/>
                  <a:pt x="4182" y="54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750" y="761138"/>
            <a:ext cx="3619419" cy="37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6839750" y="2229750"/>
            <a:ext cx="13134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Каленики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2023900" y="1515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Етапи дослідження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298025" y="1064750"/>
            <a:ext cx="2808000" cy="628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2. Підготовка </a:t>
            </a:r>
            <a:r>
              <a:rPr lang="uk"/>
              <a:t>ємностей</a:t>
            </a:r>
            <a:r>
              <a:rPr lang="uk"/>
              <a:t> до забору проб води.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b="17769" l="0" r="2448" t="0"/>
          <a:stretch/>
        </p:blipFill>
        <p:spPr>
          <a:xfrm>
            <a:off x="1860625" y="2083550"/>
            <a:ext cx="2227476" cy="2503376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425" y="2144775"/>
            <a:ext cx="1818174" cy="2424224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1" name="Google Shape;101;p19"/>
          <p:cNvSpPr txBox="1"/>
          <p:nvPr/>
        </p:nvSpPr>
        <p:spPr>
          <a:xfrm>
            <a:off x="4924650" y="695700"/>
            <a:ext cx="3000000" cy="83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3. </a:t>
            </a:r>
            <a:r>
              <a:rPr lang="uk"/>
              <a:t> Вивчення біологічних особливостей представників за ілюстраціями.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1" y="1527000"/>
            <a:ext cx="2269657" cy="3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5658" y="1885613"/>
            <a:ext cx="1997542" cy="289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Етапи дослідження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389600"/>
            <a:ext cx="2808000" cy="6759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4. Забір проб на визначених зупинках.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4098250" y="555600"/>
            <a:ext cx="2957100" cy="834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4. Дослідження температурного режиму річки Псел.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 b="25169" l="40522" r="5411" t="15483"/>
          <a:stretch/>
        </p:blipFill>
        <p:spPr>
          <a:xfrm>
            <a:off x="2287850" y="2297200"/>
            <a:ext cx="1385571" cy="2027976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9375" y="2121749"/>
            <a:ext cx="1299051" cy="1732076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7388" y="1509796"/>
            <a:ext cx="1592925" cy="212390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2343900"/>
            <a:ext cx="1520976" cy="2027976"/>
          </a:xfrm>
          <a:prstGeom prst="rect">
            <a:avLst/>
          </a:prstGeom>
          <a:noFill/>
          <a:ln cap="flat" cmpd="sng" w="9525">
            <a:solidFill>
              <a:srgbClr val="4C113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5" name="Google Shape;115;p20"/>
          <p:cNvSpPr txBox="1"/>
          <p:nvPr/>
        </p:nvSpPr>
        <p:spPr>
          <a:xfrm>
            <a:off x="265000" y="4325175"/>
            <a:ext cx="2555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20124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Змулювання дна</a:t>
            </a:r>
            <a:endParaRPr sz="1800">
              <a:solidFill>
                <a:srgbClr val="20124D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Етапи дослідження 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389600"/>
            <a:ext cx="2919900" cy="5598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5, Фіксування живих </a:t>
            </a:r>
            <a:r>
              <a:rPr lang="uk"/>
              <a:t>об'єктів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4061050" y="777500"/>
            <a:ext cx="2919900" cy="612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5, Дослідження зразків під оптичним мікроскопом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 b="20299" l="0" r="0" t="0"/>
          <a:stretch/>
        </p:blipFill>
        <p:spPr>
          <a:xfrm>
            <a:off x="577525" y="2046925"/>
            <a:ext cx="2696925" cy="2865976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4" name="Google Shape;124;p21"/>
          <p:cNvPicPr preferRelativeResize="0"/>
          <p:nvPr/>
        </p:nvPicPr>
        <p:blipFill rotWithShape="1">
          <a:blip r:embed="rId4">
            <a:alphaModFix/>
          </a:blip>
          <a:srcRect b="29552" l="0" r="4021" t="0"/>
          <a:stretch/>
        </p:blipFill>
        <p:spPr>
          <a:xfrm>
            <a:off x="4170799" y="1615200"/>
            <a:ext cx="2588499" cy="25332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