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7" r:id="rId7"/>
    <p:sldId id="265" r:id="rId8"/>
    <p:sldId id="279" r:id="rId9"/>
    <p:sldId id="266" r:id="rId10"/>
    <p:sldId id="268" r:id="rId11"/>
    <p:sldId id="269" r:id="rId12"/>
    <p:sldId id="270" r:id="rId13"/>
    <p:sldId id="271" r:id="rId14"/>
    <p:sldId id="272" r:id="rId15"/>
    <p:sldId id="274" r:id="rId16"/>
  </p:sldIdLst>
  <p:sldSz cx="18288000" cy="10287000"/>
  <p:notesSz cx="6858000" cy="9144000"/>
  <p:embeddedFontLst>
    <p:embeddedFont>
      <p:font typeface="Belleza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Open Sans" charset="0"/>
      <p:regular r:id="rId22"/>
    </p:embeddedFont>
    <p:embeddedFont>
      <p:font typeface="Arimo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-86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allbest.ru/construction/2c0b65635b2ad78b4d43b89421206c36_0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49200" y="114301"/>
            <a:ext cx="4953000" cy="4495800"/>
            <a:chOff x="0" y="0"/>
            <a:chExt cx="985225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056" r="26056"/>
            <a:stretch>
              <a:fillRect/>
            </a:stretch>
          </p:blipFill>
          <p:spPr>
            <a:xfrm>
              <a:off x="0" y="0"/>
              <a:ext cx="9852259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0"/>
            <a:ext cx="1386702" cy="10287000"/>
            <a:chOff x="0" y="0"/>
            <a:chExt cx="365222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5222" cy="2709333"/>
            </a:xfrm>
            <a:custGeom>
              <a:avLst/>
              <a:gdLst/>
              <a:ahLst/>
              <a:cxnLst/>
              <a:rect l="l" t="t" r="r" b="b"/>
              <a:pathLst>
                <a:path w="365222" h="2709333">
                  <a:moveTo>
                    <a:pt x="0" y="0"/>
                  </a:moveTo>
                  <a:lnTo>
                    <a:pt x="365222" y="0"/>
                  </a:lnTo>
                  <a:lnTo>
                    <a:pt x="3652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65222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55273" y="2928505"/>
            <a:ext cx="9608127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31"/>
              </a:lnSpc>
            </a:pPr>
            <a:r>
              <a:rPr lang="en-US" sz="5953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5953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en-US" sz="5953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3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en-US" sz="5953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3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lang="en-US" sz="5953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5953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зниженні</a:t>
            </a:r>
            <a:r>
              <a:rPr lang="en-US" sz="5953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3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акустичного</a:t>
            </a:r>
            <a:r>
              <a:rPr lang="en-US" sz="5953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3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en-US" sz="5953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6702" y="666548"/>
            <a:ext cx="10576698" cy="275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98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</a:p>
          <a:p>
            <a:pPr algn="ctr">
              <a:lnSpc>
                <a:spcPts val="4298"/>
              </a:lnSpc>
            </a:pP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Дніпропетровське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відділення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298"/>
              </a:lnSpc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Комунальний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заклад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№1»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Кам’янської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ради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298"/>
              </a:lnSpc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298"/>
              </a:lnSpc>
            </a:pPr>
            <a:endParaRPr lang="en-US" sz="3738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44200" y="5448300"/>
            <a:ext cx="7162801" cy="521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3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Роботу в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иконав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3723"/>
              </a:lnSpc>
            </a:pPr>
            <a:r>
              <a:rPr 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Пархоменко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Максим</a:t>
            </a:r>
            <a:r>
              <a:rPr lang="uk-UA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Родіонович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23"/>
              </a:lnSpc>
            </a:pP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чень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23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омунального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закладу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1»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ам’янської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  <a:p>
            <a:pPr>
              <a:lnSpc>
                <a:spcPts val="3723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Науковий керівник:</a:t>
            </a:r>
          </a:p>
          <a:p>
            <a:pPr>
              <a:lnSpc>
                <a:spcPts val="3723"/>
              </a:lnSpc>
            </a:pPr>
            <a:r>
              <a:rPr lang="uk-UA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Лавренко</a:t>
            </a:r>
            <a:r>
              <a:rPr lang="uk-UA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Ольга Анатоліївна</a:t>
            </a:r>
          </a:p>
          <a:p>
            <a:pPr>
              <a:lnSpc>
                <a:spcPts val="3723"/>
              </a:lnSpc>
            </a:pP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читель біології</a:t>
            </a:r>
          </a:p>
          <a:p>
            <a:pPr>
              <a:lnSpc>
                <a:spcPts val="3723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омунального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закладу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1» К</a:t>
            </a:r>
            <a:r>
              <a:rPr lang="uk-UA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ам’янської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  <a:p>
            <a:pPr>
              <a:lnSpc>
                <a:spcPts val="3723"/>
              </a:lnSpc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03427"/>
            <a:ext cx="18288000" cy="9562774"/>
            <a:chOff x="0" y="0"/>
            <a:chExt cx="4953830" cy="2518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830" cy="2518591"/>
            </a:xfrm>
            <a:custGeom>
              <a:avLst/>
              <a:gdLst/>
              <a:ahLst/>
              <a:cxnLst/>
              <a:rect l="l" t="t" r="r" b="b"/>
              <a:pathLst>
                <a:path w="4953830" h="2518591">
                  <a:moveTo>
                    <a:pt x="0" y="0"/>
                  </a:moveTo>
                  <a:lnTo>
                    <a:pt x="4953830" y="0"/>
                  </a:lnTo>
                  <a:lnTo>
                    <a:pt x="4953830" y="2518591"/>
                  </a:lnTo>
                  <a:lnTo>
                    <a:pt x="0" y="2518591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953830" cy="2585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979946"/>
            <a:chOff x="0" y="0"/>
            <a:chExt cx="4816593" cy="521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83936"/>
              </p:ext>
            </p:extLst>
          </p:nvPr>
        </p:nvGraphicFramePr>
        <p:xfrm>
          <a:off x="2362201" y="2002806"/>
          <a:ext cx="15448300" cy="7296149"/>
        </p:xfrm>
        <a:graphic>
          <a:graphicData uri="http://schemas.openxmlformats.org/drawingml/2006/table">
            <a:tbl>
              <a:tblPr/>
              <a:tblGrid>
                <a:gridCol w="2186723"/>
                <a:gridCol w="2613876"/>
                <a:gridCol w="1759570"/>
                <a:gridCol w="3803030"/>
                <a:gridCol w="5085101"/>
              </a:tblGrid>
              <a:tr h="3079109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Час вимірювань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Норми рівня шуму На територіях, які безпосередньо прилягають до дитячих дошкільних закладів, шкіл та інших навчальних закладів в день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Норми рівня шуму На територіях, які безпосередньо прилягають до дитячих дошкільних закладів, шкіл та інших навчальних закладів в день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Значення   замірів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Belleza"/>
                        </a:rPr>
                        <a:t>Різниця між нормою та значеннями замірів </a:t>
                      </a:r>
                      <a:endParaRPr lang="uk-UA" sz="2800" noProof="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680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Belleza"/>
                        </a:rPr>
                        <a:t>7.30 – 8.30 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  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Belleza"/>
                        </a:rPr>
                        <a:t>День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 </a:t>
                      </a:r>
                      <a:endParaRPr lang="uk-UA" sz="2800" dirty="0" smtClean="0">
                        <a:solidFill>
                          <a:srgbClr val="FFFFFF"/>
                        </a:solidFill>
                        <a:latin typeface="Belleza"/>
                      </a:endParaRPr>
                    </a:p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Belleza"/>
                        </a:rPr>
                        <a:t>(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08:00-22:00)   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(69 dB + 55 dB + 56 dB) : 3 = 60 dB 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5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Belleza"/>
                        </a:rPr>
                        <a:t>дБ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 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680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Belleza"/>
                        </a:rPr>
                        <a:t>11.00 – 12.00 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  День (08:00-22:00)  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Belleza"/>
                        </a:rPr>
                        <a:t>(55 dB + 62 dB + 59 dB) : 3 = 58 dB  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3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Belleza"/>
                        </a:rPr>
                        <a:t>дБ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 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680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Belleza"/>
                        </a:rPr>
                        <a:t>16.00 – 17.00  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  День (08:00-22:00)  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Belleza"/>
                        </a:rPr>
                        <a:t>(47 dB + 60 dB + 57 dB) : 3 =55 dB  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Belleza"/>
                        </a:rPr>
                        <a:t>- 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102030" y="4877039"/>
            <a:ext cx="83939" cy="46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Belleza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800" y="4161184"/>
            <a:ext cx="1635801" cy="1863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 dirty="0" smtClean="0">
                <a:solidFill>
                  <a:srgbClr val="FFFFFF"/>
                </a:solidFill>
                <a:latin typeface="Bellez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Заміри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шуму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ясну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суху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погоду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77499" y="300527"/>
            <a:ext cx="17333001" cy="914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Результати вимірювання шуму за зеленим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каркасом.Вимірювання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проводилися  на шкільному подвірні за смугою зелених насаджень в 2 м. від будівлі школи, одночасно з вимірюваннями вздовж дороги, в той самий період. </a:t>
            </a:r>
            <a:endParaRPr lang="uk-UA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689943"/>
            <a:ext cx="18288000" cy="9815931"/>
            <a:chOff x="0" y="0"/>
            <a:chExt cx="4953830" cy="2518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830" cy="2518591"/>
            </a:xfrm>
            <a:custGeom>
              <a:avLst/>
              <a:gdLst/>
              <a:ahLst/>
              <a:cxnLst/>
              <a:rect l="l" t="t" r="r" b="b"/>
              <a:pathLst>
                <a:path w="4953830" h="2518591">
                  <a:moveTo>
                    <a:pt x="0" y="0"/>
                  </a:moveTo>
                  <a:lnTo>
                    <a:pt x="4953830" y="0"/>
                  </a:lnTo>
                  <a:lnTo>
                    <a:pt x="4953830" y="2518591"/>
                  </a:lnTo>
                  <a:lnTo>
                    <a:pt x="0" y="2518591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953830" cy="2585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762288"/>
            <a:chOff x="0" y="0"/>
            <a:chExt cx="4816593" cy="464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64142"/>
            </a:xfrm>
            <a:custGeom>
              <a:avLst/>
              <a:gdLst/>
              <a:ahLst/>
              <a:cxnLst/>
              <a:rect l="l" t="t" r="r" b="b"/>
              <a:pathLst>
                <a:path w="4816592" h="464142">
                  <a:moveTo>
                    <a:pt x="0" y="0"/>
                  </a:moveTo>
                  <a:lnTo>
                    <a:pt x="4816592" y="0"/>
                  </a:lnTo>
                  <a:lnTo>
                    <a:pt x="4816592" y="464142"/>
                  </a:lnTo>
                  <a:lnTo>
                    <a:pt x="0" y="464142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530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49811"/>
            <a:ext cx="1411861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3"/>
              </a:lnSpc>
            </a:pPr>
            <a:endParaRPr lang="en-US" sz="3163" dirty="0">
              <a:solidFill>
                <a:srgbClr val="FFFFFF"/>
              </a:solidFill>
              <a:latin typeface="Belleza"/>
            </a:endParaRPr>
          </a:p>
          <a:p>
            <a:pPr>
              <a:lnSpc>
                <a:spcPts val="3638"/>
              </a:lnSpc>
            </a:pPr>
            <a:endParaRPr lang="en-US" sz="3163" dirty="0">
              <a:solidFill>
                <a:srgbClr val="FFFFFF"/>
              </a:solidFill>
              <a:latin typeface="Belleza"/>
            </a:endParaRPr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23312"/>
              </p:ext>
            </p:extLst>
          </p:nvPr>
        </p:nvGraphicFramePr>
        <p:xfrm>
          <a:off x="2773681" y="2019300"/>
          <a:ext cx="14364896" cy="8296276"/>
        </p:xfrm>
        <a:graphic>
          <a:graphicData uri="http://schemas.openxmlformats.org/drawingml/2006/table">
            <a:tbl>
              <a:tblPr/>
              <a:tblGrid>
                <a:gridCol w="2712719"/>
                <a:gridCol w="2815211"/>
                <a:gridCol w="1969069"/>
                <a:gridCol w="3292920"/>
                <a:gridCol w="3574977"/>
              </a:tblGrid>
              <a:tr h="3077650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Belleza"/>
                        </a:rPr>
                        <a:t>Час вимірювань </a:t>
                      </a:r>
                      <a:endParaRPr lang="uk-UA" sz="2800" noProof="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Норми рівня шуму На територіях, які безпосередньо прилягають до дитячих дошкільних закладів, шкіл та інших навчальних закладів в день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Норми рівня шуму На територіях, які безпосередньо прилягають до дитячих дошкільних закладів, шкіл та інших навчальних закладів в день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Значення   замірів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Різниця між нормою та значеннями замірів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542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7.30 – 8.30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Belleza"/>
                        </a:rPr>
                        <a:t>  День </a:t>
                      </a:r>
                    </a:p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Belleza"/>
                        </a:rPr>
                        <a:t>(08:00-22:00)   </a:t>
                      </a:r>
                      <a:endParaRPr lang="uk-UA" sz="2800" noProof="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(76 dB + 57 dB + 58 dB) : 3 = 63 dB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8 дБ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542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11.00 – 12.00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  День (08:00-22:00)  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(55 dB + 67 dB + 62 dB) : 3 = 61 dB 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6 дБ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542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16.00 – 17.00 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  День (08:00-22:00)  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Belleza"/>
                        </a:rPr>
                        <a:t>(51 dB + 62 dB + 61 dB) : 3 = 58 dB  </a:t>
                      </a:r>
                      <a:endParaRPr lang="uk-UA" sz="2800" noProof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Belleza"/>
                        </a:rPr>
                        <a:t>3 дБ </a:t>
                      </a:r>
                      <a:endParaRPr lang="uk-UA" sz="2800" noProof="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102030" y="4877039"/>
            <a:ext cx="83939" cy="46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Belleza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000" y="4394308"/>
            <a:ext cx="1943100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Заміри шуму в дощову, вітряну погоду </a:t>
            </a:r>
            <a:endParaRPr lang="uk-UA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79946"/>
            <a:chOff x="0" y="0"/>
            <a:chExt cx="4816593" cy="521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10641"/>
              </p:ext>
            </p:extLst>
          </p:nvPr>
        </p:nvGraphicFramePr>
        <p:xfrm>
          <a:off x="3063577" y="2552700"/>
          <a:ext cx="12324228" cy="6790828"/>
        </p:xfrm>
        <a:graphic>
          <a:graphicData uri="http://schemas.openxmlformats.org/drawingml/2006/table">
            <a:tbl>
              <a:tblPr/>
              <a:tblGrid>
                <a:gridCol w="3081057"/>
                <a:gridCol w="3081057"/>
                <a:gridCol w="3081057"/>
                <a:gridCol w="3081057"/>
              </a:tblGrid>
              <a:tr h="1690668"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Результати вимірювань вздовж дороги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вимірювань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Результати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вимірювань</a:t>
                      </a:r>
                      <a:r>
                        <a:rPr lang="uk-UA" sz="28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зеленими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насадженнями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Різниця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 gridSpan="4"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Суха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ясна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погода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091">
                          <a:solidFill>
                            <a:srgbClr val="FFFFFF"/>
                          </a:solidFill>
                          <a:latin typeface="Belleza"/>
                        </a:rPr>
                        <a:t>Суха ясна погода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091">
                          <a:solidFill>
                            <a:srgbClr val="FFFFFF"/>
                          </a:solidFill>
                          <a:latin typeface="Belleza"/>
                        </a:rPr>
                        <a:t>Суха ясна погода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091">
                          <a:solidFill>
                            <a:srgbClr val="FFFFFF"/>
                          </a:solidFill>
                          <a:latin typeface="Belleza"/>
                        </a:rPr>
                        <a:t>Суха ясна погода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7.30 – 8.30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11.00 – 12.00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16.00 – 17.00 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 gridSpan="4"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Дощова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вітряна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погода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091">
                          <a:solidFill>
                            <a:srgbClr val="FFFFFF"/>
                          </a:solidFill>
                          <a:latin typeface="Belleza"/>
                        </a:rPr>
                        <a:t>Дощова вітряна погода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091">
                          <a:solidFill>
                            <a:srgbClr val="FFFFFF"/>
                          </a:solidFill>
                          <a:latin typeface="Belleza"/>
                        </a:rPr>
                        <a:t>Дощова вітряна погода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091">
                          <a:solidFill>
                            <a:srgbClr val="FFFFFF"/>
                          </a:solidFill>
                          <a:latin typeface="Belleza"/>
                        </a:rPr>
                        <a:t>Дощова вітряна погода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>
                  <a:txBody>
                    <a:bodyPr/>
                    <a:lstStyle/>
                    <a:p>
                      <a:pPr algn="l">
                        <a:lnSpc>
                          <a:spcPts val="2926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6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7.30 – 8.30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>
                  <a:txBody>
                    <a:bodyPr/>
                    <a:lstStyle/>
                    <a:p>
                      <a:pPr algn="l">
                        <a:lnSpc>
                          <a:spcPts val="2926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6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11.00 – 12.00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>
                  <a:txBody>
                    <a:bodyPr/>
                    <a:lstStyle/>
                    <a:p>
                      <a:pPr algn="l">
                        <a:lnSpc>
                          <a:spcPts val="2926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дБ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6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16.00 – 17.00 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28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462689" y="550512"/>
            <a:ext cx="17362618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Аналізуючи рівень шуму за зеленим каркасом, спостерігаємо зниження рівня шуму біля будівлі, але нормативні показники не  досягненні.  Зелені насадження покращують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покращують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акустичну ситуацію, а ще захищають від в вітру.</a:t>
            </a:r>
            <a:endParaRPr lang="uk-UA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79946"/>
            <a:chOff x="0" y="0"/>
            <a:chExt cx="4816593" cy="521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49811"/>
            <a:ext cx="16954500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3"/>
              </a:lnSpc>
            </a:pPr>
            <a:endParaRPr lang="en-US" sz="4463" dirty="0">
              <a:solidFill>
                <a:srgbClr val="FFFFFF"/>
              </a:solidFill>
              <a:latin typeface="Belleza"/>
            </a:endParaRPr>
          </a:p>
          <a:p>
            <a:pPr>
              <a:lnSpc>
                <a:spcPts val="3638"/>
              </a:lnSpc>
            </a:pPr>
            <a:r>
              <a:rPr lang="en-US" sz="2800" dirty="0">
                <a:solidFill>
                  <a:srgbClr val="FFFFFF"/>
                </a:solidFill>
                <a:latin typeface="Belleza"/>
              </a:rPr>
              <a:t>  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Пропозиції щодо поліпшення захисту від шумового забруднення на території освітнього закладу</a:t>
            </a:r>
          </a:p>
          <a:p>
            <a:pPr>
              <a:lnSpc>
                <a:spcPts val="3638"/>
              </a:lnSpc>
            </a:pPr>
            <a:endParaRPr lang="en-US" sz="3163" dirty="0">
              <a:solidFill>
                <a:srgbClr val="FFFFFF"/>
              </a:solidFill>
              <a:latin typeface="Belleza"/>
            </a:endParaRPr>
          </a:p>
          <a:p>
            <a:pPr>
              <a:lnSpc>
                <a:spcPts val="3638"/>
              </a:lnSpc>
            </a:pPr>
            <a:endParaRPr lang="en-US" sz="3163" dirty="0">
              <a:solidFill>
                <a:srgbClr val="FFFFFF"/>
              </a:solidFill>
              <a:latin typeface="Bellez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7175" y="1562100"/>
            <a:ext cx="17773650" cy="8031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Для того щоб привести кількість шуму до норми і досягнути найефективнішого результату доцільно провести ряд заходів. А саме:</a:t>
            </a:r>
          </a:p>
          <a:p>
            <a:pPr marL="570800" lvl="1" indent="-285400">
              <a:lnSpc>
                <a:spcPts val="3701"/>
              </a:lnSpc>
              <a:buFont typeface="Arial"/>
              <a:buChar char="•"/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Ретельно проаналізувати зелені насадження на території ліцею. З’ясувати, в якому місці порушено багато рядність зеленого каркасу;</a:t>
            </a:r>
          </a:p>
          <a:p>
            <a:pPr marL="570800" lvl="1" indent="-285400">
              <a:lnSpc>
                <a:spcPts val="3701"/>
              </a:lnSpc>
              <a:buFont typeface="Arial"/>
              <a:buChar char="•"/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Кожну весну проводити ревізію існуючих рослин. На місті пошкоджених або померлих висаджувати нові з урахуванням багато рядності;</a:t>
            </a:r>
          </a:p>
          <a:p>
            <a:pPr marL="570800" lvl="1" indent="-285400">
              <a:lnSpc>
                <a:spcPts val="3701"/>
              </a:lnSpc>
              <a:buFont typeface="Arial"/>
              <a:buChar char="•"/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Зі сторони дороги запропонувати висадити першим рядом </a:t>
            </a:r>
            <a:r>
              <a:rPr lang="uk-UA" sz="2800" dirty="0" err="1" smtClean="0">
                <a:solidFill>
                  <a:srgbClr val="FFFFFF"/>
                </a:solidFill>
                <a:latin typeface="Belleza"/>
              </a:rPr>
              <a:t>форзиції</a:t>
            </a: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, </a:t>
            </a:r>
            <a:r>
              <a:rPr lang="uk-UA" sz="2800" dirty="0" err="1" smtClean="0">
                <a:solidFill>
                  <a:srgbClr val="FFFFFF"/>
                </a:solidFill>
                <a:latin typeface="Belleza"/>
              </a:rPr>
              <a:t>пухироплiдник</a:t>
            </a: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 </a:t>
            </a:r>
            <a:r>
              <a:rPr lang="uk-UA" sz="2800" dirty="0" err="1" smtClean="0">
                <a:solidFill>
                  <a:srgbClr val="FFFFFF"/>
                </a:solidFill>
                <a:latin typeface="Belleza"/>
              </a:rPr>
              <a:t>калинолистий</a:t>
            </a: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, бульденеж тощо. Ці рослини дадуть не тільки додатковий захист від шуму, але естетичне задоволення;</a:t>
            </a:r>
          </a:p>
          <a:p>
            <a:pPr marL="570800" lvl="1" indent="-285400">
              <a:lnSpc>
                <a:spcPts val="3701"/>
              </a:lnSpc>
              <a:buFont typeface="Arial"/>
              <a:buChar char="•"/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З центрального входу, посадити зелені насадження неможливо. Тому одне з  рішень - встановити шумозахисні екрани. Друге рішення -  сформувати захисний бар’єр з лози дівочий виноград </a:t>
            </a:r>
            <a:r>
              <a:rPr lang="uk-UA" sz="2800" dirty="0" err="1" smtClean="0">
                <a:solidFill>
                  <a:srgbClr val="FFFFFF"/>
                </a:solidFill>
                <a:latin typeface="Belleza"/>
              </a:rPr>
              <a:t>п'ятилисточковий</a:t>
            </a: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, який росте поруч; </a:t>
            </a:r>
          </a:p>
          <a:p>
            <a:pPr marL="570800" lvl="1" indent="-285400">
              <a:lnSpc>
                <a:spcPts val="3701"/>
              </a:lnSpc>
              <a:buFont typeface="Arial"/>
              <a:buChar char="•"/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Розробити план розташування зон для відпочинку та навчання, уникаючи місць, які є особливо вразливими до зовнішнього шуму;</a:t>
            </a:r>
          </a:p>
          <a:p>
            <a:pPr marL="570800" lvl="1" indent="-285400">
              <a:lnSpc>
                <a:spcPts val="3701"/>
              </a:lnSpc>
              <a:buFont typeface="Arial"/>
              <a:buChar char="•"/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При розподілі графіка роботи гуртків та секцій враховувати необхідність мінімізації впливу на загальний шкільний режим та середовище;</a:t>
            </a:r>
          </a:p>
          <a:p>
            <a:pPr marL="570800" lvl="1" indent="-285400">
              <a:lnSpc>
                <a:spcPts val="3701"/>
              </a:lnSpc>
              <a:buFont typeface="Arial"/>
              <a:buChar char="•"/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Взаємодіяти з місцевими органами для впровадження заходів з обмеження шумового забруднення вздовж доріг та залізниць.</a:t>
            </a:r>
            <a:endParaRPr lang="uk-UA" sz="2800" dirty="0">
              <a:solidFill>
                <a:srgbClr val="FFFFFF"/>
              </a:solidFill>
              <a:latin typeface="Bellez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79946"/>
            <a:chOff x="0" y="0"/>
            <a:chExt cx="4816593" cy="521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4000" y="190500"/>
            <a:ext cx="14118618" cy="222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3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pPr algn="ctr">
              <a:lnSpc>
                <a:spcPts val="5133"/>
              </a:lnSpc>
            </a:pPr>
            <a:endParaRPr lang="en-US" sz="4463" dirty="0">
              <a:solidFill>
                <a:srgbClr val="FFFFFF"/>
              </a:solidFill>
              <a:latin typeface="Belleza Bold"/>
            </a:endParaRPr>
          </a:p>
          <a:p>
            <a:pPr>
              <a:lnSpc>
                <a:spcPts val="3638"/>
              </a:lnSpc>
            </a:pPr>
            <a:endParaRPr lang="en-US" sz="4463" dirty="0">
              <a:solidFill>
                <a:srgbClr val="FFFFFF"/>
              </a:solidFill>
              <a:latin typeface="Belleza Bold"/>
            </a:endParaRPr>
          </a:p>
          <a:p>
            <a:pPr>
              <a:lnSpc>
                <a:spcPts val="3638"/>
              </a:lnSpc>
            </a:pPr>
            <a:endParaRPr lang="en-US" sz="4463" dirty="0">
              <a:solidFill>
                <a:srgbClr val="FFFFFF"/>
              </a:solidFill>
              <a:latin typeface="Bellez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2559" y="2110867"/>
            <a:ext cx="17682882" cy="689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Автомобільний транспорт є основним джерелом шумового забруднення </a:t>
            </a:r>
            <a:r>
              <a:rPr lang="uk-UA" sz="2800" dirty="0" err="1" smtClean="0">
                <a:solidFill>
                  <a:srgbClr val="FFFFFF"/>
                </a:solidFill>
                <a:latin typeface="Belleza"/>
              </a:rPr>
              <a:t>селітебних</a:t>
            </a: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 територій. Це пояснюється значним ростом інтенсивності автомобільного руху, загальним зростанням потужності двигунів автомобілів та збільшенням швидкостей руху.  Рівні шуму на транспортних магістралях досягають в середньому  75—80 дБ. </a:t>
            </a:r>
          </a:p>
          <a:p>
            <a:pPr algn="ctr">
              <a:lnSpc>
                <a:spcPts val="356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 Для територій що находяться біля Ліцею 1 були проведені заміри шуму в різні часи доби, а саме, 7.30 – 8.30; 11.00 – 12.00, 16.00 – 17.00  коли на території та в ліцеї знаходяться учні. Заміри показали перевищення норм рівня шуму на територіях, які безпосередньо прилягають до освітнього закладу  в день від 4 – 10 дБ в суху ясну погоду та від 7 до 12 дБ в дощову погоду.</a:t>
            </a:r>
          </a:p>
          <a:p>
            <a:pPr algn="ctr">
              <a:lnSpc>
                <a:spcPts val="356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Вимірювання шумового забруднення за каркасом зелених насаджень показало зниження акустичного напруження від 5 до 9 дБ. Що є гарним показником.</a:t>
            </a:r>
          </a:p>
          <a:p>
            <a:pPr algn="ctr">
              <a:lnSpc>
                <a:spcPts val="356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Вважаємо, що одним із ефективних способів зниження шуму на шляху його поширення є застосування захисних смуг озеленення.</a:t>
            </a:r>
          </a:p>
          <a:p>
            <a:pPr algn="ctr">
              <a:lnSpc>
                <a:spcPts val="356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Рекомендовано покращити озеленення вже існуючих каркасів рослин.  </a:t>
            </a:r>
          </a:p>
          <a:p>
            <a:pPr algn="ctr">
              <a:lnSpc>
                <a:spcPts val="356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Наведені рекомендації щодо видів кущів, яким найлегше адаптуватись в умовах міського середовища та які мають властивості </a:t>
            </a:r>
            <a:r>
              <a:rPr lang="uk-UA" sz="2800" dirty="0" err="1" smtClean="0">
                <a:solidFill>
                  <a:srgbClr val="FFFFFF"/>
                </a:solidFill>
                <a:latin typeface="Belleza"/>
              </a:rPr>
              <a:t>шумо-</a:t>
            </a: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 та </a:t>
            </a:r>
            <a:r>
              <a:rPr lang="uk-UA" sz="2800" dirty="0" err="1" smtClean="0">
                <a:solidFill>
                  <a:srgbClr val="FFFFFF"/>
                </a:solidFill>
                <a:latin typeface="Belleza"/>
              </a:rPr>
              <a:t>газопоглинання</a:t>
            </a:r>
            <a:r>
              <a:rPr lang="uk-UA" sz="2800" dirty="0" smtClean="0">
                <a:solidFill>
                  <a:srgbClr val="FFFFFF"/>
                </a:solidFill>
                <a:latin typeface="Belleza"/>
              </a:rPr>
              <a:t>, антибактеріальної дії, засвоєння сонячної енергії й естетичного зовнішнього вигляду допоможуть якісно та правильно озеленити прилеглі території ліцею, та зменшити шумове навантаження.</a:t>
            </a:r>
            <a:endParaRPr lang="uk-UA" sz="2800" dirty="0">
              <a:solidFill>
                <a:srgbClr val="FFFFFF"/>
              </a:solidFill>
              <a:latin typeface="Bellez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79946"/>
            <a:chOff x="0" y="0"/>
            <a:chExt cx="4816593" cy="521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44659" y="618076"/>
            <a:ext cx="947105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1"/>
              </a:lnSpc>
              <a:spcBef>
                <a:spcPct val="0"/>
              </a:spcBef>
            </a:pPr>
            <a:r>
              <a:rPr lang="en-US" sz="4143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ПЕРЕЛІК ДЖЕРЕЛ ПОСИЛАННЯ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17662" y="2413657"/>
            <a:ext cx="18405662" cy="804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678" lvl="1" indent="-325839" algn="ctr">
              <a:lnSpc>
                <a:spcPts val="4225"/>
              </a:lnSpc>
              <a:buAutoNum type="arabicPeriod"/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Сторожук В.М. Виробничий шум: Природа та шляхи зниження.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посібник. За ред.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Джигерея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В.С. - К.: «Основа», 2003 – 385 с. </a:t>
            </a:r>
          </a:p>
          <a:p>
            <a:pPr marL="651678" lvl="1" indent="-325839" algn="ctr">
              <a:lnSpc>
                <a:spcPts val="4225"/>
              </a:lnSpc>
              <a:buAutoNum type="arabicPeriod"/>
            </a:pP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Абракітов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В. Е. Картографування шумового режиму центральної частини міста Харкова: монографія / В. Е.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Абракітов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Харк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нац. акад.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міськ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госп-ва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Х.: ХНАМГ, 2010. - 266 с.</a:t>
            </a:r>
          </a:p>
          <a:p>
            <a:pPr marL="651678" lvl="1" indent="-325839" algn="ctr">
              <a:lnSpc>
                <a:spcPts val="4225"/>
              </a:lnSpc>
              <a:buAutoNum type="arabicPeriod"/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Канило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П.М., Бей І.С. Автомобіль та навколишнє середовище – Харків: Прапор, 2000 – 304 с</a:t>
            </a:r>
          </a:p>
          <a:p>
            <a:pPr marL="651678" lvl="1" indent="-325839" algn="ctr">
              <a:lnSpc>
                <a:spcPts val="4225"/>
              </a:lnSpc>
              <a:buAutoNum type="arabicPeriod"/>
            </a:pP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Гандзюк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М.П. Основи охорони праці.-К.: Каравела, 2004.- 408с</a:t>
            </a:r>
          </a:p>
          <a:p>
            <a:pPr marL="651678" lvl="1" indent="-325839" algn="ctr">
              <a:lnSpc>
                <a:spcPts val="4225"/>
              </a:lnSpc>
              <a:buAutoNum type="arabicPeriod"/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Даценко І.І. Гігієна і екологія людини.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посібн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— Львів.: Афіша, 2000. - 248 с</a:t>
            </a:r>
          </a:p>
          <a:p>
            <a:pPr marL="651678" lvl="1" indent="-325839" algn="ctr">
              <a:lnSpc>
                <a:spcPts val="4225"/>
              </a:lnSpc>
              <a:buAutoNum type="arabicPeriod"/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Ткач Н. А. Оцінка і прогнозування впливу автомобільного транспорту на стан шумового забруднення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селітебних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територій: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.к.т.н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: 01.03.15. Дніпропетровськ, 2015. 183 с.</a:t>
            </a:r>
          </a:p>
          <a:p>
            <a:pPr marL="651678" lvl="1" indent="-325839" algn="ctr">
              <a:lnSpc>
                <a:spcPts val="4225"/>
              </a:lnSpc>
              <a:buAutoNum type="arabicPeriod"/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«Сучасні методи боротьби з шумом на вулицях за допомогою зелених насаджень –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[Режим доступу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URL: 32 </a:t>
            </a:r>
            <a:r>
              <a:rPr lang="en-US" sz="28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" tooltip="https://knowledge.allbest.ru/construction/2c0b65635b2ad78b4d43b89421206c36_0.html"/>
              </a:rPr>
              <a:t>https://knowledge.allbest.ru/construction/2c0b65635b2ad78b4d43b89421206c36_0.html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651678" lvl="1" indent="-325839" algn="ctr">
              <a:lnSpc>
                <a:spcPts val="4225"/>
              </a:lnSpc>
              <a:buAutoNum type="arabicPeriod"/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Озеленення населених місць: підручник для студентів вищих навчальних закладів / В.П. Кучерявий, В.С. Кучерявий — Львів, Видавництво «Новий Світ-2000», 2020.—666 с.</a:t>
            </a:r>
          </a:p>
          <a:p>
            <a:pPr algn="ctr">
              <a:lnSpc>
                <a:spcPts val="4225"/>
              </a:lnSpc>
            </a:pPr>
            <a:endParaRPr lang="uk-UA" sz="3018" dirty="0" smtClean="0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4225"/>
              </a:lnSpc>
            </a:pPr>
            <a:endParaRPr lang="en-US" sz="3018" dirty="0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37" y="-190500"/>
            <a:ext cx="18274763" cy="1535206"/>
            <a:chOff x="0" y="0"/>
            <a:chExt cx="500424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4249" cy="812800"/>
            </a:xfrm>
            <a:custGeom>
              <a:avLst/>
              <a:gdLst/>
              <a:ahLst/>
              <a:cxnLst/>
              <a:rect l="l" t="t" r="r" b="b"/>
              <a:pathLst>
                <a:path w="5004249" h="812800">
                  <a:moveTo>
                    <a:pt x="0" y="0"/>
                  </a:moveTo>
                  <a:lnTo>
                    <a:pt x="5004249" y="0"/>
                  </a:lnTo>
                  <a:lnTo>
                    <a:pt x="500424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04249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8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8874" y="1360154"/>
            <a:ext cx="16508926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6"/>
              </a:lnSpc>
            </a:pPr>
            <a:r>
              <a:rPr lang="en-US" sz="2800" b="1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en-US" sz="28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sz="2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lnSpc>
                <a:spcPts val="3116"/>
              </a:lnSpc>
              <a:buFontTx/>
              <a:buChar char="-"/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теоретично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обґрунтувати вибір теми, а саме види акустичного забруднення та шкідливий вплив шуму на здоров'я людини;</a:t>
            </a:r>
          </a:p>
          <a:p>
            <a:pPr>
              <a:lnSpc>
                <a:spcPts val="3116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   вивчити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рол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зниженні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шумового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освітнього закладу;</a:t>
            </a:r>
          </a:p>
          <a:p>
            <a:pPr>
              <a:lnSpc>
                <a:spcPts val="3116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исвітлення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важливості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зон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розглянемо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шляхи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шумового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067300"/>
            <a:ext cx="167070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</a:p>
          <a:p>
            <a:pPr marL="742950" indent="-742950">
              <a:buAutoNum type="arabicPeriod"/>
            </a:pP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Здійсніти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теоретичний аналіз шуму та його впливу на організм людини</a:t>
            </a:r>
          </a:p>
          <a:p>
            <a:pPr marL="742950" indent="-7429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Визначити джерела акустичного забруднення навколо освітнього закладу</a:t>
            </a:r>
          </a:p>
          <a:p>
            <a:pPr marL="742950" indent="-7429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Проаналізувати каркас зелених насаджень на території ліцею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Дослідити шумове навантаження на території закладу.</a:t>
            </a:r>
            <a:endParaRPr lang="uk-U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Експериментально перевірити роль зелених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насаджень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зниженні акустичного забруднення</a:t>
            </a:r>
          </a:p>
          <a:p>
            <a:pPr marL="742950" indent="-7429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Розробити рекомендації, щодо поліпшення зеленого каркасу.</a:t>
            </a:r>
          </a:p>
          <a:p>
            <a:pPr marL="742950" indent="-7429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Зробити висновки</a:t>
            </a:r>
          </a:p>
          <a:p>
            <a:pPr marL="742950" indent="-742950">
              <a:buAutoNum type="arabicPeriod"/>
            </a:pP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11591"/>
            <a:ext cx="18440395" cy="9968330"/>
            <a:chOff x="0" y="-66675"/>
            <a:chExt cx="4856730" cy="2625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18591"/>
            </a:xfrm>
            <a:custGeom>
              <a:avLst/>
              <a:gdLst/>
              <a:ahLst/>
              <a:cxnLst/>
              <a:rect l="l" t="t" r="r" b="b"/>
              <a:pathLst>
                <a:path w="4816592" h="2518591">
                  <a:moveTo>
                    <a:pt x="0" y="0"/>
                  </a:moveTo>
                  <a:lnTo>
                    <a:pt x="4816592" y="0"/>
                  </a:lnTo>
                  <a:lnTo>
                    <a:pt x="4816592" y="2518591"/>
                  </a:lnTo>
                  <a:lnTo>
                    <a:pt x="0" y="2518591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585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  <p:sp>
          <p:nvSpPr>
            <p:cNvPr id="12" name="Freeform 3"/>
            <p:cNvSpPr/>
            <p:nvPr/>
          </p:nvSpPr>
          <p:spPr>
            <a:xfrm>
              <a:off x="40138" y="40138"/>
              <a:ext cx="4816592" cy="2518591"/>
            </a:xfrm>
            <a:custGeom>
              <a:avLst/>
              <a:gdLst/>
              <a:ahLst/>
              <a:cxnLst/>
              <a:rect l="l" t="t" r="r" b="b"/>
              <a:pathLst>
                <a:path w="4816592" h="2518591">
                  <a:moveTo>
                    <a:pt x="0" y="0"/>
                  </a:moveTo>
                  <a:lnTo>
                    <a:pt x="4816592" y="0"/>
                  </a:lnTo>
                  <a:lnTo>
                    <a:pt x="4816592" y="2518591"/>
                  </a:lnTo>
                  <a:lnTo>
                    <a:pt x="0" y="2518591"/>
                  </a:lnTo>
                  <a:close/>
                </a:path>
              </a:pathLst>
            </a:custGeom>
            <a:solidFill>
              <a:srgbClr val="1E24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979946"/>
            <a:chOff x="0" y="0"/>
            <a:chExt cx="4816593" cy="521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34708"/>
            <a:ext cx="97155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1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1.Теоретичний аналіз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4799" y="1155446"/>
            <a:ext cx="17872391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Шум є однією з форм фізичного (хвильового) забруднення навколишнього середовища. Під шумом розуміються всі неприємні і небажані звуки або їх поєднання, що заважають нормальній роботі, сприйняттю інформативних звукових сигналів і відпочинку. Шум вимірюється в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Беллах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відношенні ефективного звукового тиску до мінімального значення, яке сприймає людське вухо. На практиці використовується одна десята цієї фізичної одиниці - децибел (дБ). Визнано систематизацію основних джерел міського шуму за різними принципами:</a:t>
            </a:r>
            <a:endParaRPr lang="uk-UA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02030" y="4877039"/>
            <a:ext cx="83939" cy="46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Belleza"/>
              </a:rPr>
              <a:t> </a:t>
            </a:r>
          </a:p>
        </p:txBody>
      </p:sp>
      <p:sp>
        <p:nvSpPr>
          <p:cNvPr id="13" name="Freeform 8"/>
          <p:cNvSpPr/>
          <p:nvPr/>
        </p:nvSpPr>
        <p:spPr>
          <a:xfrm>
            <a:off x="685800" y="4145278"/>
            <a:ext cx="6172201" cy="2926635"/>
          </a:xfrm>
          <a:custGeom>
            <a:avLst/>
            <a:gdLst/>
            <a:ahLst/>
            <a:cxnLst/>
            <a:rect l="l" t="t" r="r" b="b"/>
            <a:pathLst>
              <a:path w="7899616" h="1677669">
                <a:moveTo>
                  <a:pt x="0" y="0"/>
                </a:moveTo>
                <a:lnTo>
                  <a:pt x="7899617" y="0"/>
                </a:lnTo>
                <a:lnTo>
                  <a:pt x="7899617" y="1677669"/>
                </a:lnTo>
                <a:lnTo>
                  <a:pt x="0" y="167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191"/>
            </a:stretch>
          </a:blipFill>
        </p:spPr>
      </p:sp>
      <p:sp>
        <p:nvSpPr>
          <p:cNvPr id="14" name="Freeform 10"/>
          <p:cNvSpPr/>
          <p:nvPr/>
        </p:nvSpPr>
        <p:spPr>
          <a:xfrm>
            <a:off x="1828800" y="7581900"/>
            <a:ext cx="6819900" cy="2514600"/>
          </a:xfrm>
          <a:custGeom>
            <a:avLst/>
            <a:gdLst/>
            <a:ahLst/>
            <a:cxnLst/>
            <a:rect l="l" t="t" r="r" b="b"/>
            <a:pathLst>
              <a:path w="7221743" h="2636311">
                <a:moveTo>
                  <a:pt x="0" y="0"/>
                </a:moveTo>
                <a:lnTo>
                  <a:pt x="7221743" y="0"/>
                </a:lnTo>
                <a:lnTo>
                  <a:pt x="7221743" y="2636311"/>
                </a:lnTo>
                <a:lnTo>
                  <a:pt x="0" y="2636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10744200" y="4076699"/>
            <a:ext cx="6616220" cy="3352801"/>
          </a:xfrm>
          <a:custGeom>
            <a:avLst/>
            <a:gdLst/>
            <a:ahLst/>
            <a:cxnLst/>
            <a:rect l="l" t="t" r="r" b="b"/>
            <a:pathLst>
              <a:path w="6577680" h="3404731">
                <a:moveTo>
                  <a:pt x="0" y="0"/>
                </a:moveTo>
                <a:lnTo>
                  <a:pt x="6577680" y="0"/>
                </a:lnTo>
                <a:lnTo>
                  <a:pt x="6577680" y="3404731"/>
                </a:lnTo>
                <a:lnTo>
                  <a:pt x="0" y="34047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18" r="-2832" b="-2742"/>
            </a:stretch>
          </a:blipFill>
        </p:spPr>
      </p:sp>
      <p:sp>
        <p:nvSpPr>
          <p:cNvPr id="16" name="Freeform 11"/>
          <p:cNvSpPr/>
          <p:nvPr/>
        </p:nvSpPr>
        <p:spPr>
          <a:xfrm>
            <a:off x="10890010" y="7735965"/>
            <a:ext cx="6629400" cy="2543415"/>
          </a:xfrm>
          <a:custGeom>
            <a:avLst/>
            <a:gdLst/>
            <a:ahLst/>
            <a:cxnLst/>
            <a:rect l="l" t="t" r="r" b="b"/>
            <a:pathLst>
              <a:path w="6548593" h="2400754">
                <a:moveTo>
                  <a:pt x="0" y="0"/>
                </a:moveTo>
                <a:lnTo>
                  <a:pt x="6548593" y="0"/>
                </a:lnTo>
                <a:lnTo>
                  <a:pt x="6548593" y="2400754"/>
                </a:lnTo>
                <a:lnTo>
                  <a:pt x="0" y="24007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88409"/>
            <a:ext cx="18288000" cy="8898591"/>
            <a:chOff x="0" y="0"/>
            <a:chExt cx="5420388" cy="23436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0389" cy="2343662"/>
            </a:xfrm>
            <a:custGeom>
              <a:avLst/>
              <a:gdLst/>
              <a:ahLst/>
              <a:cxnLst/>
              <a:rect l="l" t="t" r="r" b="b"/>
              <a:pathLst>
                <a:path w="5420389" h="2343662">
                  <a:moveTo>
                    <a:pt x="0" y="0"/>
                  </a:moveTo>
                  <a:lnTo>
                    <a:pt x="5420389" y="0"/>
                  </a:lnTo>
                  <a:lnTo>
                    <a:pt x="5420389" y="2343662"/>
                  </a:lnTo>
                  <a:lnTo>
                    <a:pt x="0" y="2343662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5420388" cy="2410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539688"/>
            <a:chOff x="0" y="0"/>
            <a:chExt cx="5911787" cy="405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11787" cy="405515"/>
            </a:xfrm>
            <a:custGeom>
              <a:avLst/>
              <a:gdLst/>
              <a:ahLst/>
              <a:cxnLst/>
              <a:rect l="l" t="t" r="r" b="b"/>
              <a:pathLst>
                <a:path w="5911787" h="405515">
                  <a:moveTo>
                    <a:pt x="0" y="0"/>
                  </a:moveTo>
                  <a:lnTo>
                    <a:pt x="5911787" y="0"/>
                  </a:lnTo>
                  <a:lnTo>
                    <a:pt x="5911787" y="405515"/>
                  </a:lnTo>
                  <a:lnTo>
                    <a:pt x="0" y="405515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911787" cy="453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86"/>
                </a:lnSpc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7160" y="266700"/>
            <a:ext cx="17297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Норми шуму регулює Наказ МІНІСТЕРСТВА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ОХОРОНИ ЗДОРОВ’Я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 від 22.02.2019 № 463 «Про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затвердження Державних санітарних норм допустимих рівнів шуму в приміщеннях житлових та громадських будинків і на території житлової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забудови»  Згідно цих норм 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ДОПУСТИМІ PІВНІ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шуму </a:t>
            </a:r>
          </a:p>
          <a:p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/>
          <a:stretch/>
        </p:blipFill>
        <p:spPr bwMode="auto">
          <a:xfrm>
            <a:off x="30481" y="2095500"/>
            <a:ext cx="11780519" cy="14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95700"/>
            <a:ext cx="11780520" cy="15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5448300"/>
            <a:ext cx="11826239" cy="108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7160" y="6743700"/>
            <a:ext cx="17586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>
              <a:lnSpc>
                <a:spcPts val="3298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Порушення норм шуму може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призвести до зниження слуху та інших </a:t>
            </a:r>
            <a:r>
              <a:rPr lang="uk-UA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аудіологічних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проблем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 порушень сну, збільшення рівня стресу,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зниження концентрації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 уваги. Деякі дослідження показують що шум може бути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фактором ризику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серцево-судинних захворювань, таких як артеріальна гіпертензія, інсульт або інші проблеми з серцем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подразнення, втоми, збільшення рівня тривожності та навіть депресії. Ш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уму може знижувати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працездатність,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увагу людини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Впливає на кількість помилок при виконанні різноманітних завдань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знижує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здатність запам’ятовувати та використовувати інформацію. Він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заважає концентрації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знижує продуктивність</a:t>
            </a:r>
          </a:p>
          <a:p>
            <a:pPr>
              <a:lnSpc>
                <a:spcPts val="3001"/>
              </a:lnSpc>
              <a:spcBef>
                <a:spcPct val="0"/>
              </a:spcBef>
            </a:pPr>
            <a:endParaRPr lang="uk-UA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970" y="1682540"/>
            <a:ext cx="18288000" cy="9562774"/>
            <a:chOff x="0" y="0"/>
            <a:chExt cx="4816593" cy="2518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18591"/>
            </a:xfrm>
            <a:custGeom>
              <a:avLst/>
              <a:gdLst/>
              <a:ahLst/>
              <a:cxnLst/>
              <a:rect l="l" t="t" r="r" b="b"/>
              <a:pathLst>
                <a:path w="4816592" h="2518591">
                  <a:moveTo>
                    <a:pt x="0" y="0"/>
                  </a:moveTo>
                  <a:lnTo>
                    <a:pt x="4816592" y="0"/>
                  </a:lnTo>
                  <a:lnTo>
                    <a:pt x="4816592" y="2518591"/>
                  </a:lnTo>
                  <a:lnTo>
                    <a:pt x="0" y="2518591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585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979946"/>
            <a:chOff x="0" y="0"/>
            <a:chExt cx="4816593" cy="521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102030" y="4877039"/>
            <a:ext cx="83939" cy="46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Belleza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1000" y="2397347"/>
            <a:ext cx="8048683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91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Ліцей №1 розташований за адресою: вулиця Миколи Лисенка, 2А.</a:t>
            </a:r>
          </a:p>
          <a:p>
            <a:pPr>
              <a:lnSpc>
                <a:spcPts val="3891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Розташування навколо школи включає дві активні дороги та другорядну залізницю. Незважаючи на другорядність останньої, її присутність також призводить до певного рівня шуму. На щастя, перед однією з доріг розташовані приватні будинки, які функціонують як природний бар’єр, допомагаючи зменшити вплив шуму та забруднення повітря. Друга активна автомобільна дорога, проходить по вулиці Миколи Лисенка, розташована в 10 м. від подвір’я школи. Саме ця вулиця була обрана для оцінки шумового навантаження.</a:t>
            </a:r>
            <a:endParaRPr lang="uk-UA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8200" y="149811"/>
            <a:ext cx="158496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3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2.Практична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endParaRPr lang="uk-UA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133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Визначення джерела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акустичного забруднення навколо освітнього закладу</a:t>
            </a:r>
          </a:p>
        </p:txBody>
      </p:sp>
      <p:sp>
        <p:nvSpPr>
          <p:cNvPr id="11" name="Freeform 11"/>
          <p:cNvSpPr/>
          <p:nvPr/>
        </p:nvSpPr>
        <p:spPr>
          <a:xfrm rot="-3247935">
            <a:off x="15537259" y="-1980079"/>
            <a:ext cx="3874991" cy="3584367"/>
          </a:xfrm>
          <a:custGeom>
            <a:avLst/>
            <a:gdLst/>
            <a:ahLst/>
            <a:cxnLst/>
            <a:rect l="l" t="t" r="r" b="b"/>
            <a:pathLst>
              <a:path w="3874991" h="3584367">
                <a:moveTo>
                  <a:pt x="0" y="0"/>
                </a:moveTo>
                <a:lnTo>
                  <a:pt x="3874991" y="0"/>
                </a:lnTo>
                <a:lnTo>
                  <a:pt x="3874991" y="3584366"/>
                </a:lnTo>
                <a:lnTo>
                  <a:pt x="0" y="3584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63000" y="1979946"/>
            <a:ext cx="9296400" cy="8017163"/>
          </a:xfrm>
          <a:custGeom>
            <a:avLst/>
            <a:gdLst/>
            <a:ahLst/>
            <a:cxnLst/>
            <a:rect l="l" t="t" r="r" b="b"/>
            <a:pathLst>
              <a:path w="8707697" h="5717403">
                <a:moveTo>
                  <a:pt x="0" y="0"/>
                </a:moveTo>
                <a:lnTo>
                  <a:pt x="8707697" y="0"/>
                </a:lnTo>
                <a:lnTo>
                  <a:pt x="8707697" y="5717403"/>
                </a:lnTo>
                <a:lnTo>
                  <a:pt x="0" y="571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08" r="-792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697513"/>
            <a:ext cx="18287995" cy="9562774"/>
            <a:chOff x="0" y="0"/>
            <a:chExt cx="4816593" cy="2518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18591"/>
            </a:xfrm>
            <a:custGeom>
              <a:avLst/>
              <a:gdLst/>
              <a:ahLst/>
              <a:cxnLst/>
              <a:rect l="l" t="t" r="r" b="b"/>
              <a:pathLst>
                <a:path w="4816592" h="2518591">
                  <a:moveTo>
                    <a:pt x="0" y="0"/>
                  </a:moveTo>
                  <a:lnTo>
                    <a:pt x="4816592" y="0"/>
                  </a:lnTo>
                  <a:lnTo>
                    <a:pt x="4816592" y="2518591"/>
                  </a:lnTo>
                  <a:lnTo>
                    <a:pt x="0" y="2518591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585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979946"/>
            <a:chOff x="0" y="0"/>
            <a:chExt cx="4816593" cy="521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6347" y="4312445"/>
            <a:ext cx="2018444" cy="2502542"/>
          </a:xfrm>
          <a:custGeom>
            <a:avLst/>
            <a:gdLst/>
            <a:ahLst/>
            <a:cxnLst/>
            <a:rect l="l" t="t" r="r" b="b"/>
            <a:pathLst>
              <a:path w="2018444" h="2502542">
                <a:moveTo>
                  <a:pt x="0" y="0"/>
                </a:moveTo>
                <a:lnTo>
                  <a:pt x="2018444" y="0"/>
                </a:lnTo>
                <a:lnTo>
                  <a:pt x="2018444" y="2502542"/>
                </a:lnTo>
                <a:lnTo>
                  <a:pt x="0" y="250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46006" y="4312445"/>
            <a:ext cx="1804449" cy="2502542"/>
          </a:xfrm>
          <a:custGeom>
            <a:avLst/>
            <a:gdLst/>
            <a:ahLst/>
            <a:cxnLst/>
            <a:rect l="l" t="t" r="r" b="b"/>
            <a:pathLst>
              <a:path w="1804449" h="2502542">
                <a:moveTo>
                  <a:pt x="0" y="0"/>
                </a:moveTo>
                <a:lnTo>
                  <a:pt x="1804449" y="0"/>
                </a:lnTo>
                <a:lnTo>
                  <a:pt x="1804449" y="2502542"/>
                </a:lnTo>
                <a:lnTo>
                  <a:pt x="0" y="2502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66" t="-175" b="-17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87374" y="5342366"/>
            <a:ext cx="1344332" cy="381454"/>
          </a:xfrm>
          <a:custGeom>
            <a:avLst/>
            <a:gdLst/>
            <a:ahLst/>
            <a:cxnLst/>
            <a:rect l="l" t="t" r="r" b="b"/>
            <a:pathLst>
              <a:path w="1344332" h="381454">
                <a:moveTo>
                  <a:pt x="0" y="0"/>
                </a:moveTo>
                <a:lnTo>
                  <a:pt x="1344332" y="0"/>
                </a:lnTo>
                <a:lnTo>
                  <a:pt x="1344332" y="381454"/>
                </a:lnTo>
                <a:lnTo>
                  <a:pt x="0" y="381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2858" y="7243612"/>
            <a:ext cx="2101933" cy="2625235"/>
          </a:xfrm>
          <a:custGeom>
            <a:avLst/>
            <a:gdLst/>
            <a:ahLst/>
            <a:cxnLst/>
            <a:rect l="l" t="t" r="r" b="b"/>
            <a:pathLst>
              <a:path w="2101933" h="2625235">
                <a:moveTo>
                  <a:pt x="0" y="0"/>
                </a:moveTo>
                <a:lnTo>
                  <a:pt x="2101933" y="0"/>
                </a:lnTo>
                <a:lnTo>
                  <a:pt x="2101933" y="2625236"/>
                </a:lnTo>
                <a:lnTo>
                  <a:pt x="0" y="2625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87374" y="8365503"/>
            <a:ext cx="1344332" cy="381454"/>
          </a:xfrm>
          <a:custGeom>
            <a:avLst/>
            <a:gdLst/>
            <a:ahLst/>
            <a:cxnLst/>
            <a:rect l="l" t="t" r="r" b="b"/>
            <a:pathLst>
              <a:path w="1344332" h="381454">
                <a:moveTo>
                  <a:pt x="0" y="0"/>
                </a:moveTo>
                <a:lnTo>
                  <a:pt x="1344332" y="0"/>
                </a:lnTo>
                <a:lnTo>
                  <a:pt x="1344332" y="381454"/>
                </a:lnTo>
                <a:lnTo>
                  <a:pt x="0" y="381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46006" y="7330202"/>
            <a:ext cx="1969958" cy="2452057"/>
          </a:xfrm>
          <a:custGeom>
            <a:avLst/>
            <a:gdLst/>
            <a:ahLst/>
            <a:cxnLst/>
            <a:rect l="l" t="t" r="r" b="b"/>
            <a:pathLst>
              <a:path w="1969958" h="2452057">
                <a:moveTo>
                  <a:pt x="0" y="0"/>
                </a:moveTo>
                <a:lnTo>
                  <a:pt x="1969958" y="0"/>
                </a:lnTo>
                <a:lnTo>
                  <a:pt x="1969958" y="2452057"/>
                </a:lnTo>
                <a:lnTo>
                  <a:pt x="0" y="24520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86528" y="4331540"/>
            <a:ext cx="2215503" cy="2403106"/>
          </a:xfrm>
          <a:custGeom>
            <a:avLst/>
            <a:gdLst/>
            <a:ahLst/>
            <a:cxnLst/>
            <a:rect l="l" t="t" r="r" b="b"/>
            <a:pathLst>
              <a:path w="2215503" h="2403106">
                <a:moveTo>
                  <a:pt x="0" y="0"/>
                </a:moveTo>
                <a:lnTo>
                  <a:pt x="2215502" y="0"/>
                </a:lnTo>
                <a:lnTo>
                  <a:pt x="2215502" y="2403106"/>
                </a:lnTo>
                <a:lnTo>
                  <a:pt x="0" y="2403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886528" y="6908376"/>
            <a:ext cx="2215503" cy="2960472"/>
          </a:xfrm>
          <a:custGeom>
            <a:avLst/>
            <a:gdLst/>
            <a:ahLst/>
            <a:cxnLst/>
            <a:rect l="l" t="t" r="r" b="b"/>
            <a:pathLst>
              <a:path w="2215503" h="2960472">
                <a:moveTo>
                  <a:pt x="0" y="0"/>
                </a:moveTo>
                <a:lnTo>
                  <a:pt x="2215502" y="0"/>
                </a:lnTo>
                <a:lnTo>
                  <a:pt x="2215502" y="2960472"/>
                </a:lnTo>
                <a:lnTo>
                  <a:pt x="0" y="29604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22750" b="-1132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01189" y="5372989"/>
            <a:ext cx="1344332" cy="381454"/>
          </a:xfrm>
          <a:custGeom>
            <a:avLst/>
            <a:gdLst/>
            <a:ahLst/>
            <a:cxnLst/>
            <a:rect l="l" t="t" r="r" b="b"/>
            <a:pathLst>
              <a:path w="1344332" h="381454">
                <a:moveTo>
                  <a:pt x="0" y="0"/>
                </a:moveTo>
                <a:lnTo>
                  <a:pt x="1344332" y="0"/>
                </a:lnTo>
                <a:lnTo>
                  <a:pt x="1344332" y="381455"/>
                </a:lnTo>
                <a:lnTo>
                  <a:pt x="0" y="381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301189" y="8197885"/>
            <a:ext cx="1344332" cy="381454"/>
          </a:xfrm>
          <a:custGeom>
            <a:avLst/>
            <a:gdLst/>
            <a:ahLst/>
            <a:cxnLst/>
            <a:rect l="l" t="t" r="r" b="b"/>
            <a:pathLst>
              <a:path w="1344332" h="381454">
                <a:moveTo>
                  <a:pt x="0" y="0"/>
                </a:moveTo>
                <a:lnTo>
                  <a:pt x="1344332" y="0"/>
                </a:lnTo>
                <a:lnTo>
                  <a:pt x="1344332" y="381454"/>
                </a:lnTo>
                <a:lnTo>
                  <a:pt x="0" y="381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845546" y="4264460"/>
            <a:ext cx="1895936" cy="2470186"/>
          </a:xfrm>
          <a:custGeom>
            <a:avLst/>
            <a:gdLst/>
            <a:ahLst/>
            <a:cxnLst/>
            <a:rect l="l" t="t" r="r" b="b"/>
            <a:pathLst>
              <a:path w="1895936" h="2470186">
                <a:moveTo>
                  <a:pt x="0" y="0"/>
                </a:moveTo>
                <a:lnTo>
                  <a:pt x="1895936" y="0"/>
                </a:lnTo>
                <a:lnTo>
                  <a:pt x="1895936" y="2470186"/>
                </a:lnTo>
                <a:lnTo>
                  <a:pt x="0" y="24701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845546" y="6994965"/>
            <a:ext cx="1895936" cy="2873883"/>
          </a:xfrm>
          <a:custGeom>
            <a:avLst/>
            <a:gdLst/>
            <a:ahLst/>
            <a:cxnLst/>
            <a:rect l="l" t="t" r="r" b="b"/>
            <a:pathLst>
              <a:path w="1895936" h="2873883">
                <a:moveTo>
                  <a:pt x="0" y="0"/>
                </a:moveTo>
                <a:lnTo>
                  <a:pt x="1895936" y="0"/>
                </a:lnTo>
                <a:lnTo>
                  <a:pt x="1895936" y="2873883"/>
                </a:lnTo>
                <a:lnTo>
                  <a:pt x="0" y="28738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1160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313107" y="3851915"/>
            <a:ext cx="2214173" cy="2626985"/>
          </a:xfrm>
          <a:custGeom>
            <a:avLst/>
            <a:gdLst/>
            <a:ahLst/>
            <a:cxnLst/>
            <a:rect l="l" t="t" r="r" b="b"/>
            <a:pathLst>
              <a:path w="2214173" h="2626985">
                <a:moveTo>
                  <a:pt x="0" y="0"/>
                </a:moveTo>
                <a:lnTo>
                  <a:pt x="2214173" y="0"/>
                </a:lnTo>
                <a:lnTo>
                  <a:pt x="2214173" y="2626985"/>
                </a:lnTo>
                <a:lnTo>
                  <a:pt x="0" y="26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5400000">
            <a:off x="14938754" y="7061897"/>
            <a:ext cx="1344332" cy="381454"/>
          </a:xfrm>
          <a:custGeom>
            <a:avLst/>
            <a:gdLst/>
            <a:ahLst/>
            <a:cxnLst/>
            <a:rect l="l" t="t" r="r" b="b"/>
            <a:pathLst>
              <a:path w="1344332" h="381454">
                <a:moveTo>
                  <a:pt x="0" y="0"/>
                </a:moveTo>
                <a:lnTo>
                  <a:pt x="1344333" y="0"/>
                </a:lnTo>
                <a:lnTo>
                  <a:pt x="1344333" y="381454"/>
                </a:lnTo>
                <a:lnTo>
                  <a:pt x="0" y="381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273459" y="7924790"/>
            <a:ext cx="2674924" cy="2260652"/>
          </a:xfrm>
          <a:custGeom>
            <a:avLst/>
            <a:gdLst/>
            <a:ahLst/>
            <a:cxnLst/>
            <a:rect l="l" t="t" r="r" b="b"/>
            <a:pathLst>
              <a:path w="2674924" h="2260652">
                <a:moveTo>
                  <a:pt x="0" y="0"/>
                </a:moveTo>
                <a:lnTo>
                  <a:pt x="2674923" y="0"/>
                </a:lnTo>
                <a:lnTo>
                  <a:pt x="2674923" y="2260652"/>
                </a:lnTo>
                <a:lnTo>
                  <a:pt x="0" y="22606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8579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102030" y="4877039"/>
            <a:ext cx="83939" cy="46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Belleza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149811"/>
            <a:ext cx="157353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8"/>
              </a:lnSpc>
            </a:pPr>
            <a:r>
              <a:rPr lang="en-US" sz="3163" dirty="0" smtClean="0">
                <a:solidFill>
                  <a:srgbClr val="FFFFFF"/>
                </a:solidFill>
                <a:latin typeface="Belleza"/>
              </a:rPr>
              <a:t>   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.2. Аналіз каркасу зелених насаджень навколо освітнього закладу та рівня шуму за зеленими насадженнями</a:t>
            </a:r>
          </a:p>
          <a:p>
            <a:pPr>
              <a:lnSpc>
                <a:spcPts val="3638"/>
              </a:lnSpc>
            </a:pPr>
            <a:endParaRPr lang="en-US" sz="3163" dirty="0">
              <a:solidFill>
                <a:srgbClr val="FFFFFF"/>
              </a:solidFill>
              <a:latin typeface="Belleza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72858" y="1257300"/>
            <a:ext cx="17740822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86"/>
              </a:lnSpc>
            </a:pPr>
            <a:endParaRPr dirty="0"/>
          </a:p>
          <a:p>
            <a:pPr>
              <a:lnSpc>
                <a:spcPts val="636"/>
              </a:lnSpc>
            </a:pPr>
            <a:endParaRPr dirty="0"/>
          </a:p>
          <a:p>
            <a:pPr>
              <a:lnSpc>
                <a:spcPts val="2586"/>
              </a:lnSpc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Адміністрація ліцею виявляє пильну увагу до зеленого благоустрою: шкільний двір прикрашений деревами, кущами та квітами. При створенні зеленого каркасу були враховані як ландшафтні так і функціональні властивості рослин.  Зелений каркас насаджень багатошаровий з щільним пологом та щільно з’єднаних між собою дерев і густого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чагарника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що повністю покриває простір під пологом. </a:t>
            </a:r>
          </a:p>
          <a:p>
            <a:pPr>
              <a:lnSpc>
                <a:spcPts val="2586"/>
              </a:lnSpc>
            </a:pPr>
            <a:endParaRPr lang="en-US" sz="1847" dirty="0">
              <a:solidFill>
                <a:srgbClr val="FFFFFF"/>
              </a:solidFill>
              <a:latin typeface="Belleza"/>
            </a:endParaRPr>
          </a:p>
          <a:p>
            <a:pPr>
              <a:lnSpc>
                <a:spcPts val="2586"/>
              </a:lnSpc>
              <a:spcBef>
                <a:spcPct val="0"/>
              </a:spcBef>
            </a:pPr>
            <a:endParaRPr lang="en-US" sz="1847" dirty="0">
              <a:solidFill>
                <a:srgbClr val="FFFFFF"/>
              </a:solidFill>
              <a:latin typeface="Bellez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970" y="1764748"/>
            <a:ext cx="18288000" cy="9562774"/>
            <a:chOff x="0" y="0"/>
            <a:chExt cx="4816593" cy="2518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18591"/>
            </a:xfrm>
            <a:custGeom>
              <a:avLst/>
              <a:gdLst/>
              <a:ahLst/>
              <a:cxnLst/>
              <a:rect l="l" t="t" r="r" b="b"/>
              <a:pathLst>
                <a:path w="4816592" h="2518591">
                  <a:moveTo>
                    <a:pt x="0" y="0"/>
                  </a:moveTo>
                  <a:lnTo>
                    <a:pt x="4816592" y="0"/>
                  </a:lnTo>
                  <a:lnTo>
                    <a:pt x="4816592" y="2518591"/>
                  </a:lnTo>
                  <a:lnTo>
                    <a:pt x="0" y="2518591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585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764748"/>
            <a:chOff x="0" y="0"/>
            <a:chExt cx="4816593" cy="4647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64790"/>
            </a:xfrm>
            <a:custGeom>
              <a:avLst/>
              <a:gdLst/>
              <a:ahLst/>
              <a:cxnLst/>
              <a:rect l="l" t="t" r="r" b="b"/>
              <a:pathLst>
                <a:path w="4816592" h="464790">
                  <a:moveTo>
                    <a:pt x="0" y="0"/>
                  </a:moveTo>
                  <a:lnTo>
                    <a:pt x="4816592" y="0"/>
                  </a:lnTo>
                  <a:lnTo>
                    <a:pt x="4816592" y="464790"/>
                  </a:lnTo>
                  <a:lnTo>
                    <a:pt x="0" y="464790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531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59180" y="336799"/>
            <a:ext cx="1411861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8"/>
              </a:lnSpc>
            </a:pPr>
            <a:r>
              <a:rPr lang="en-US" sz="3163" dirty="0" smtClean="0">
                <a:solidFill>
                  <a:srgbClr val="FFFFFF"/>
                </a:solidFill>
                <a:latin typeface="Belleza"/>
              </a:rPr>
              <a:t>   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шумового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Freeform 9"/>
          <p:cNvSpPr/>
          <p:nvPr/>
        </p:nvSpPr>
        <p:spPr>
          <a:xfrm rot="-3247935">
            <a:off x="15321805" y="-2150958"/>
            <a:ext cx="3874991" cy="3584367"/>
          </a:xfrm>
          <a:custGeom>
            <a:avLst/>
            <a:gdLst/>
            <a:ahLst/>
            <a:cxnLst/>
            <a:rect l="l" t="t" r="r" b="b"/>
            <a:pathLst>
              <a:path w="3874991" h="3584367">
                <a:moveTo>
                  <a:pt x="0" y="0"/>
                </a:moveTo>
                <a:lnTo>
                  <a:pt x="3874990" y="0"/>
                </a:lnTo>
                <a:lnTo>
                  <a:pt x="3874990" y="3584366"/>
                </a:lnTo>
                <a:lnTo>
                  <a:pt x="0" y="3584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102030" y="4877039"/>
            <a:ext cx="83939" cy="46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Belleza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5688" y="2678727"/>
            <a:ext cx="17602200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Вимірювання проводилися </a:t>
            </a:r>
            <a:r>
              <a:rPr lang="uk-UA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застосунком</a:t>
            </a: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«Шумомір». Проведення вимірів шумової характеристики транспортного потоку проводилося з урахуванням транспортних потоків. </a:t>
            </a:r>
          </a:p>
          <a:p>
            <a:pPr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Виміри здійснювалися в осінній період за різних погодних умов –</a:t>
            </a:r>
          </a:p>
          <a:p>
            <a:pPr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ясна суха безвітряна;</a:t>
            </a:r>
          </a:p>
          <a:p>
            <a:pPr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дощова вітряна погода.</a:t>
            </a:r>
          </a:p>
          <a:p>
            <a:pPr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 рази на добу о 7.30 - 8:30, 11 - 12:00 та з 16 - 17:00  під час початку шкільних змін та роботи гуртків та секцій, кожні 30 хв.</a:t>
            </a:r>
          </a:p>
          <a:p>
            <a:pPr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 зміна: з 7:30 до 8:30;</a:t>
            </a:r>
          </a:p>
          <a:p>
            <a:pPr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зміна: з 11:00 до 12:30;</a:t>
            </a:r>
          </a:p>
          <a:p>
            <a:pPr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Гуртки, секції: з 17:00 до 17:30.</a:t>
            </a:r>
          </a:p>
          <a:p>
            <a:pPr>
              <a:spcBef>
                <a:spcPct val="0"/>
              </a:spcBef>
            </a:pPr>
            <a:endParaRPr lang="uk-UA" sz="36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01935"/>
              </p:ext>
            </p:extLst>
          </p:nvPr>
        </p:nvGraphicFramePr>
        <p:xfrm>
          <a:off x="3048000" y="1866900"/>
          <a:ext cx="14554201" cy="7603721"/>
        </p:xfrm>
        <a:graphic>
          <a:graphicData uri="http://schemas.openxmlformats.org/drawingml/2006/table">
            <a:tbl>
              <a:tblPr/>
              <a:tblGrid>
                <a:gridCol w="3609620"/>
                <a:gridCol w="3205961"/>
                <a:gridCol w="1414019"/>
                <a:gridCol w="3200400"/>
                <a:gridCol w="3124201"/>
              </a:tblGrid>
              <a:tr h="2928014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 </a:t>
                      </a:r>
                    </a:p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вимірювань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Норми рівня шуму На територіях, які безпосередньо прилягають до дитячих дошкільних закладів, шкіл та інших навчальних закладів в день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Норми рівня шуму На територіях, які безпосередньо прилягають до дитячих дошкільних закладів, шкіл та інших навчальних закладів в день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Значення</a:t>
                      </a:r>
                    </a:p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 замірів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Різниця між нормою та значеннями замірів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569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7.30 – 8.30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День</a:t>
                      </a:r>
                    </a:p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(08:00-22:00)  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55дБ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(75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+ 58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+ 61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3 = 65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10дБ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569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11.00 – 12.30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  День (08:00-22:00)  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(57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+ 67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+ 64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3 = 63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дБ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569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17.00 – 17.30 </a:t>
                      </a:r>
                      <a:endParaRPr lang="uk-UA" sz="28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  День (08:00-22:00)  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(51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+ 65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+ 62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3 = 59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дБ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66700"/>
            <a:ext cx="1661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 вимірювань шуму перед зеленими насадженнями. </a:t>
            </a:r>
            <a:r>
              <a:rPr lang="uk-UA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 вимірюванні шумової характеристики вимірювальний мікрофон був розташований на тротуарі в 2 м. від проїжджої частини. 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533900"/>
            <a:ext cx="228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Заміри шуму 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суху, ясну погоду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326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600" y="1689893"/>
            <a:ext cx="18558569" cy="8597107"/>
            <a:chOff x="0" y="0"/>
            <a:chExt cx="4816593" cy="2518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18591"/>
            </a:xfrm>
            <a:custGeom>
              <a:avLst/>
              <a:gdLst/>
              <a:ahLst/>
              <a:cxnLst/>
              <a:rect l="l" t="t" r="r" b="b"/>
              <a:pathLst>
                <a:path w="4816592" h="2518591">
                  <a:moveTo>
                    <a:pt x="0" y="0"/>
                  </a:moveTo>
                  <a:lnTo>
                    <a:pt x="4816592" y="0"/>
                  </a:lnTo>
                  <a:lnTo>
                    <a:pt x="4816592" y="2518591"/>
                  </a:lnTo>
                  <a:lnTo>
                    <a:pt x="0" y="2518591"/>
                  </a:lnTo>
                  <a:close/>
                </a:path>
              </a:pathLst>
            </a:custGeom>
            <a:solidFill>
              <a:srgbClr val="1E24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585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8599" y="0"/>
            <a:ext cx="18558568" cy="1979946"/>
            <a:chOff x="0" y="0"/>
            <a:chExt cx="4816593" cy="521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21467"/>
            </a:xfrm>
            <a:custGeom>
              <a:avLst/>
              <a:gdLst/>
              <a:ahLst/>
              <a:cxnLst/>
              <a:rect l="l" t="t" r="r" b="b"/>
              <a:pathLst>
                <a:path w="4816592" h="521467">
                  <a:moveTo>
                    <a:pt x="0" y="0"/>
                  </a:moveTo>
                  <a:lnTo>
                    <a:pt x="4816592" y="0"/>
                  </a:lnTo>
                  <a:lnTo>
                    <a:pt x="4816592" y="521467"/>
                  </a:lnTo>
                  <a:lnTo>
                    <a:pt x="0" y="521467"/>
                  </a:lnTo>
                  <a:close/>
                </a:path>
              </a:pathLst>
            </a:custGeom>
            <a:solidFill>
              <a:srgbClr val="1A40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588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1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23550"/>
              </p:ext>
            </p:extLst>
          </p:nvPr>
        </p:nvGraphicFramePr>
        <p:xfrm>
          <a:off x="398257" y="1765266"/>
          <a:ext cx="16617203" cy="6201148"/>
        </p:xfrm>
        <a:graphic>
          <a:graphicData uri="http://schemas.openxmlformats.org/drawingml/2006/table">
            <a:tbl>
              <a:tblPr/>
              <a:tblGrid>
                <a:gridCol w="1459835"/>
                <a:gridCol w="3244640"/>
                <a:gridCol w="1274620"/>
                <a:gridCol w="4440122"/>
                <a:gridCol w="6197986"/>
              </a:tblGrid>
              <a:tr h="2526926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 вимірювань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Норми рівня шуму На територіях, які безпосередньо прилягають до дитячих дошкільних закладів, шкіл та інших навчальних закладів в день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Belleza"/>
                        </a:rPr>
                        <a:t>Норми рівня шуму На територіях, які безпосередньо прилягають до дитячих дошкільних закладів, шкіл та інших навчальних закладів в день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Значення 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замірів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Різниця між нормою та значеннями замірів </a:t>
                      </a:r>
                      <a:endParaRPr lang="uk-UA" sz="28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316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7.30 – 8.30 </a:t>
                      </a:r>
                      <a:endParaRPr lang="uk-UA" sz="28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День </a:t>
                      </a:r>
                    </a:p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(08:00-22:00)  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55дБ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(80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+ 61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+ 61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3 = 67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12дБ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316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11.00 – 12.00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Belleza"/>
                        </a:rPr>
                        <a:t>  День (08:00-22:00)  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(59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+ 72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+ 69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3 = 67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дБ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316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16.00 – 17.00  </a:t>
                      </a:r>
                      <a:endParaRPr lang="uk-UA" sz="28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Belleza"/>
                        </a:rPr>
                        <a:t>  День (08:00-22:00)  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Belleza"/>
                        </a:rPr>
                        <a:t>55дБ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(55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+ 67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+ 65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3 = 62 </a:t>
                      </a:r>
                      <a:r>
                        <a:rPr lang="uk-UA" sz="2800" noProof="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uk-UA" sz="28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дБ </a:t>
                      </a:r>
                      <a:endParaRPr lang="uk-UA" sz="28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102030" y="4877039"/>
            <a:ext cx="83939" cy="46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Belleza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800" y="8283230"/>
            <a:ext cx="1682055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1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Враховуючи результати замірів та норми шуму, спостерігається перевищення нормативних значень і в суху ясну погоду, і в дощову. Особливо в ранковий період (час пік), потім поступово рівень шуму знижується, але норми все одно перевищені.</a:t>
            </a:r>
            <a:endParaRPr lang="uk-UA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66700"/>
            <a:ext cx="163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 вимірювань шуму перед зеленими насадженнями в дощову, вітряну погоду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1825</Words>
  <Application>Microsoft Office PowerPoint</Application>
  <PresentationFormat>Произвольный</PresentationFormat>
  <Paragraphs>192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Belleza Bold</vt:lpstr>
      <vt:lpstr>Belleza</vt:lpstr>
      <vt:lpstr>Calibri</vt:lpstr>
      <vt:lpstr>Open Sans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Олімпіадна робота з екології</dc:title>
  <cp:lastModifiedBy>Administrator</cp:lastModifiedBy>
  <cp:revision>21</cp:revision>
  <dcterms:created xsi:type="dcterms:W3CDTF">2006-08-16T00:00:00Z</dcterms:created>
  <dcterms:modified xsi:type="dcterms:W3CDTF">2024-04-14T17:20:00Z</dcterms:modified>
  <dc:identifier>DAF1Q-YBUgo</dc:identifier>
</cp:coreProperties>
</file>