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69BE-27E0-41AB-8837-C83E20B6F1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782F-DF8F-46E2-A452-24BF6C29E4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3" Type="http://schemas.microsoft.com/office/2007/relationships/hdphoto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9" Type="http://schemas.microsoft.com/office/2007/relationships/hdphoto" Target="NULL"/><Relationship Id="rId2" Type="http://schemas.openxmlformats.org/officeDocument/2006/relationships/image" Target="../media/image14.jpeg"/><Relationship Id="rId41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835268" cy="164307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>
                <a:solidFill>
                  <a:srgbClr val="0070C0"/>
                </a:solidFill>
                <a:latin typeface="Bahnschrift" pitchFamily="34" charset="0"/>
                <a:cs typeface="Arial" pitchFamily="34" charset="0"/>
              </a:rPr>
              <a:t>ДОСЛІДЖЕННЯ</a:t>
            </a:r>
            <a:r>
              <a:rPr lang="uk-UA" sz="3200" b="1" dirty="0" smtClean="0">
                <a:solidFill>
                  <a:srgbClr val="0070C0"/>
                </a:solidFill>
                <a:latin typeface="Bahnschrift SemiBold SemiConden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  <a:effectLst/>
                <a:latin typeface="Bahnschrift" pitchFamily="34" charset="0"/>
              </a:rPr>
              <a:t>ЕНТОМОФАУНИ ШЕПЕТІВЩИНИ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000" dirty="0" smtClean="0">
                <a:solidFill>
                  <a:srgbClr val="0070C0"/>
                </a:solidFill>
              </a:rPr>
              <a:t/>
            </a:r>
            <a:br>
              <a:rPr lang="uk-UA" sz="4000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  <a:effectLst/>
              <a:latin typeface="Bahnschrift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643188"/>
            <a:ext cx="4835530" cy="342901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Автор проєкту: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Парфенюк Артем Володимирович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здобувач освіти 7-А класу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Шепетівського навчально-виховного комплексу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«Загальноосвітня школа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І-ІІІ ступенів – гімназія»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228601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effectLst/>
              </a:rPr>
              <a:t>Висновок</a:t>
            </a:r>
            <a:endParaRPr lang="ru-RU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7358082" cy="5676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latin typeface="Bahnschrift" pitchFamily="34" charset="0"/>
              </a:rPr>
              <a:t>Комахи є важливою складовою гетеротрофної ланки кругообігу речовин лісового біогеоценозу. Вони є однією з основних груп ентомофагів, що підтримують біотичну рівновагу </a:t>
            </a:r>
            <a:r>
              <a:rPr lang="uk-UA" sz="2000" dirty="0" smtClean="0">
                <a:latin typeface="Bahnschrift" pitchFamily="34" charset="0"/>
              </a:rPr>
              <a:t>біогеоценозу.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Bahnschrift" pitchFamily="34" charset="0"/>
              </a:rPr>
              <a:t>Значущість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smtClean="0">
                <a:latin typeface="Bahnschrift" pitchFamily="34" charset="0"/>
              </a:rPr>
              <a:t>комах </a:t>
            </a:r>
            <a:r>
              <a:rPr lang="ru-RU" sz="2000" dirty="0" err="1" smtClean="0">
                <a:latin typeface="Bahnschrift" pitchFamily="34" charset="0"/>
              </a:rPr>
              <a:t>визначається</a:t>
            </a:r>
            <a:r>
              <a:rPr lang="ru-RU" sz="2000" dirty="0" smtClean="0">
                <a:latin typeface="Bahnschrift" pitchFamily="34" charset="0"/>
              </a:rPr>
              <a:t> не </a:t>
            </a:r>
            <a:r>
              <a:rPr lang="ru-RU" sz="2000" dirty="0" err="1" smtClean="0">
                <a:latin typeface="Bahnschrift" pitchFamily="34" charset="0"/>
              </a:rPr>
              <a:t>лише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їх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кількістю</a:t>
            </a:r>
            <a:r>
              <a:rPr lang="ru-RU" sz="2000" dirty="0" smtClean="0">
                <a:latin typeface="Bahnschrift" pitchFamily="34" charset="0"/>
              </a:rPr>
              <a:t>, а </a:t>
            </a:r>
            <a:r>
              <a:rPr lang="ru-RU" sz="2000" dirty="0" err="1" smtClean="0">
                <a:latin typeface="Bahnschrift" pitchFamily="34" charset="0"/>
              </a:rPr>
              <a:t>насамперед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особливостями</a:t>
            </a:r>
            <a:r>
              <a:rPr lang="ru-RU" sz="2000" dirty="0" smtClean="0">
                <a:latin typeface="Bahnschrift" pitchFamily="34" charset="0"/>
              </a:rPr>
              <a:t> способу </a:t>
            </a:r>
            <a:r>
              <a:rPr lang="ru-RU" sz="2000" dirty="0" err="1" smtClean="0">
                <a:latin typeface="Bahnschrift" pitchFamily="34" charset="0"/>
              </a:rPr>
              <a:t>життя</a:t>
            </a:r>
            <a:r>
              <a:rPr lang="ru-RU" sz="2000" dirty="0" smtClean="0">
                <a:latin typeface="Bahnschrift" pitchFamily="34" charset="0"/>
              </a:rPr>
              <a:t>, </a:t>
            </a:r>
            <a:r>
              <a:rPr lang="ru-RU" sz="2000" dirty="0" err="1" smtClean="0">
                <a:latin typeface="Bahnschrift" pitchFamily="34" charset="0"/>
              </a:rPr>
              <a:t>їх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тісними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зв’язками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з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іншими</a:t>
            </a:r>
            <a:r>
              <a:rPr lang="ru-RU" sz="2000" dirty="0" smtClean="0">
                <a:latin typeface="Bahnschrift" pitchFamily="34" charset="0"/>
              </a:rPr>
              <a:t> компонентами </a:t>
            </a:r>
            <a:r>
              <a:rPr lang="ru-RU" sz="2000" dirty="0" err="1" smtClean="0">
                <a:latin typeface="Bahnschrift" pitchFamily="34" charset="0"/>
              </a:rPr>
              <a:t>біогеоценозу</a:t>
            </a:r>
            <a:r>
              <a:rPr lang="ru-RU" sz="2000" dirty="0" smtClean="0">
                <a:latin typeface="Bahnschrift" pitchFamily="34" charset="0"/>
              </a:rPr>
              <a:t>. </a:t>
            </a:r>
            <a:r>
              <a:rPr lang="uk-UA" sz="2000" dirty="0" smtClean="0">
                <a:latin typeface="Bahnschrift" pitchFamily="34" charset="0"/>
              </a:rPr>
              <a:t>До прикладу: б</a:t>
            </a:r>
            <a:r>
              <a:rPr lang="ru-RU" sz="2000" dirty="0" err="1" smtClean="0">
                <a:latin typeface="Bahnschrift" pitchFamily="34" charset="0"/>
              </a:rPr>
              <a:t>ез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падальних</a:t>
            </a:r>
            <a:r>
              <a:rPr lang="ru-RU" sz="2000" dirty="0" smtClean="0">
                <a:latin typeface="Bahnschrift" pitchFamily="34" charset="0"/>
              </a:rPr>
              <a:t> мух та </a:t>
            </a:r>
            <a:r>
              <a:rPr lang="ru-RU" sz="2000" dirty="0" err="1" smtClean="0">
                <a:latin typeface="Bahnschrift" pitchFamily="34" charset="0"/>
              </a:rPr>
              <a:t>жуків-могильників</a:t>
            </a:r>
            <a:r>
              <a:rPr lang="ru-RU" sz="2000" dirty="0" smtClean="0">
                <a:latin typeface="Bahnschrift" pitchFamily="34" charset="0"/>
              </a:rPr>
              <a:t> наша планета </a:t>
            </a:r>
            <a:r>
              <a:rPr lang="ru-RU" sz="2000" dirty="0" err="1" smtClean="0">
                <a:latin typeface="Bahnschrift" pitchFamily="34" charset="0"/>
              </a:rPr>
              <a:t>вкрилась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би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залишками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загиблих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організмів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і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життя</a:t>
            </a:r>
            <a:r>
              <a:rPr lang="ru-RU" sz="2000" dirty="0" smtClean="0">
                <a:latin typeface="Bahnschrift" pitchFamily="34" charset="0"/>
              </a:rPr>
              <a:t> стало б </a:t>
            </a:r>
            <a:r>
              <a:rPr lang="ru-RU" sz="2000" dirty="0" err="1" smtClean="0">
                <a:latin typeface="Bahnschrift" pitchFamily="34" charset="0"/>
              </a:rPr>
              <a:t>неможливим</a:t>
            </a:r>
            <a:r>
              <a:rPr lang="ru-RU" sz="2000" dirty="0" smtClean="0">
                <a:latin typeface="Bahnschrift" pitchFamily="34" charset="0"/>
              </a:rPr>
              <a:t>. </a:t>
            </a:r>
            <a:r>
              <a:rPr lang="ru-RU" sz="2000" dirty="0" err="1" smtClean="0">
                <a:latin typeface="Bahnschrift" pitchFamily="34" charset="0"/>
              </a:rPr>
              <a:t>Жуки-гнойовики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очищають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екосистеми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від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екскрементів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тварин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і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збагачують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ґрунт</a:t>
            </a:r>
            <a:r>
              <a:rPr lang="ru-RU" sz="2000" dirty="0" smtClean="0">
                <a:latin typeface="Bahnschrif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Bahnschrift" pitchFamily="34" charset="0"/>
              </a:rPr>
              <a:t>Особливого </a:t>
            </a:r>
            <a:r>
              <a:rPr lang="ru-RU" sz="2000" dirty="0" err="1" smtClean="0">
                <a:latin typeface="Bahnschrift" pitchFamily="34" charset="0"/>
              </a:rPr>
              <a:t>значення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мають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санітари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лісу</a:t>
            </a:r>
            <a:r>
              <a:rPr lang="ru-RU" sz="2000" dirty="0" smtClean="0">
                <a:latin typeface="Bahnschrift" pitchFamily="34" charset="0"/>
              </a:rPr>
              <a:t> - </a:t>
            </a:r>
            <a:r>
              <a:rPr lang="ru-RU" sz="2000" dirty="0" err="1" smtClean="0">
                <a:latin typeface="Bahnschrift" pitchFamily="34" charset="0"/>
              </a:rPr>
              <a:t>мурахи</a:t>
            </a:r>
            <a:r>
              <a:rPr lang="ru-RU" sz="2000" dirty="0" smtClean="0">
                <a:latin typeface="Bahnschrift" pitchFamily="34" charset="0"/>
              </a:rPr>
              <a:t>. </a:t>
            </a:r>
            <a:r>
              <a:rPr lang="ru-RU" sz="2000" dirty="0" err="1" smtClean="0">
                <a:latin typeface="Bahnschrift" pitchFamily="34" charset="0"/>
              </a:rPr>
              <a:t>Мурашники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smtClean="0">
                <a:latin typeface="Bahnschrift" pitchFamily="34" charset="0"/>
              </a:rPr>
              <a:t>- </a:t>
            </a:r>
            <a:r>
              <a:rPr lang="ru-RU" sz="2000" dirty="0" err="1" smtClean="0">
                <a:latin typeface="Bahnschrift" pitchFamily="34" charset="0"/>
              </a:rPr>
              <a:t>місця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поселення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інших</a:t>
            </a:r>
            <a:r>
              <a:rPr lang="ru-RU" sz="2000" dirty="0" smtClean="0">
                <a:latin typeface="Bahnschrift" pitchFamily="34" charset="0"/>
              </a:rPr>
              <a:t> </a:t>
            </a:r>
            <a:r>
              <a:rPr lang="ru-RU" sz="2000" dirty="0" err="1" smtClean="0">
                <a:latin typeface="Bahnschrift" pitchFamily="34" charset="0"/>
              </a:rPr>
              <a:t>тварин</a:t>
            </a:r>
            <a:r>
              <a:rPr lang="ru-RU" sz="2000" dirty="0" smtClean="0">
                <a:latin typeface="Bahnschrift" pitchFamily="34" charset="0"/>
              </a:rPr>
              <a:t>.</a:t>
            </a:r>
            <a:endParaRPr lang="ru-RU" sz="2000" dirty="0">
              <a:latin typeface="Bahnschrift" pitchFamily="34" charset="0"/>
            </a:endParaRPr>
          </a:p>
        </p:txBody>
      </p:sp>
      <p:pic>
        <p:nvPicPr>
          <p:cNvPr id="4" name="Рисунок 3" descr="C:\Users\user\Desktop\комах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52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ocomp\d d\фото\ліс\06.06.2009\DSC02549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786058"/>
            <a:ext cx="1785950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857760"/>
            <a:ext cx="1735454" cy="179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  <a:latin typeface="Bahnschrift" pitchFamily="34" charset="0"/>
              </a:rPr>
              <a:t>Рекомендації та плани на майбутнє</a:t>
            </a:r>
            <a:endParaRPr lang="ru-RU" b="1" i="1" dirty="0">
              <a:solidFill>
                <a:srgbClr val="0070C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4030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Проведені</a:t>
            </a:r>
            <a:r>
              <a:rPr lang="ru-RU" dirty="0"/>
              <a:t>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</a:t>
            </a:r>
            <a:r>
              <a:rPr lang="ru-RU" dirty="0" err="1"/>
              <a:t>досліди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особливу</a:t>
            </a:r>
            <a:r>
              <a:rPr lang="ru-RU" dirty="0"/>
              <a:t> роль  </a:t>
            </a:r>
            <a:r>
              <a:rPr lang="ru-RU" dirty="0" err="1"/>
              <a:t>рудих</a:t>
            </a:r>
            <a:r>
              <a:rPr lang="ru-RU" dirty="0"/>
              <a:t>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мурах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шкідниками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. Так в </a:t>
            </a:r>
            <a:r>
              <a:rPr lang="ru-RU" dirty="0" err="1"/>
              <a:t>Кліментовецькому</a:t>
            </a:r>
            <a:r>
              <a:rPr lang="ru-RU" dirty="0"/>
              <a:t> </a:t>
            </a:r>
            <a:r>
              <a:rPr lang="ru-RU" dirty="0" err="1"/>
              <a:t>лісництві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5 га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гніздо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рудими</a:t>
            </a:r>
            <a:r>
              <a:rPr lang="ru-RU" dirty="0"/>
              <a:t> </a:t>
            </a:r>
            <a:r>
              <a:rPr lang="ru-RU" dirty="0" err="1"/>
              <a:t>лісовими</a:t>
            </a:r>
            <a:r>
              <a:rPr lang="ru-RU" dirty="0"/>
              <a:t> </a:t>
            </a:r>
            <a:r>
              <a:rPr lang="ru-RU" dirty="0" err="1"/>
              <a:t>мурахами</a:t>
            </a:r>
            <a:r>
              <a:rPr lang="ru-RU" dirty="0"/>
              <a:t>, а дерев </a:t>
            </a:r>
            <a:r>
              <a:rPr lang="ru-RU" dirty="0" err="1"/>
              <a:t>пошкоджених</a:t>
            </a:r>
            <a:r>
              <a:rPr lang="ru-RU" dirty="0"/>
              <a:t> </a:t>
            </a:r>
            <a:r>
              <a:rPr lang="ru-RU" dirty="0" err="1"/>
              <a:t>короїдом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-8.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гнізд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мурах</a:t>
            </a:r>
            <a:r>
              <a:rPr lang="ru-RU" dirty="0"/>
              <a:t> на </a:t>
            </a:r>
            <a:r>
              <a:rPr lang="ru-RU" dirty="0" err="1"/>
              <a:t>аналогічній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ми </a:t>
            </a:r>
            <a:r>
              <a:rPr lang="ru-RU" dirty="0" err="1"/>
              <a:t>виявили</a:t>
            </a:r>
            <a:r>
              <a:rPr lang="ru-RU" dirty="0"/>
              <a:t> в Рудня –Новенькому та </a:t>
            </a:r>
            <a:r>
              <a:rPr lang="ru-RU" dirty="0" err="1"/>
              <a:t>Романівському</a:t>
            </a:r>
            <a:r>
              <a:rPr lang="ru-RU" dirty="0"/>
              <a:t> </a:t>
            </a:r>
            <a:r>
              <a:rPr lang="ru-RU" dirty="0" err="1"/>
              <a:t>лісництвах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дерев </a:t>
            </a:r>
            <a:r>
              <a:rPr lang="ru-RU" dirty="0" err="1"/>
              <a:t>пошкоджених</a:t>
            </a:r>
            <a:r>
              <a:rPr lang="ru-RU" dirty="0"/>
              <a:t> </a:t>
            </a:r>
            <a:r>
              <a:rPr lang="ru-RU" dirty="0" err="1"/>
              <a:t>короїдом</a:t>
            </a:r>
            <a:r>
              <a:rPr lang="ru-RU" dirty="0"/>
              <a:t> тут </a:t>
            </a:r>
            <a:r>
              <a:rPr lang="ru-RU" dirty="0" err="1"/>
              <a:t>найменше</a:t>
            </a:r>
            <a:r>
              <a:rPr lang="ru-RU" dirty="0"/>
              <a:t>.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 </a:t>
            </a:r>
            <a:r>
              <a:rPr lang="ru-RU" dirty="0"/>
              <a:t>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/>
              <a:t>відпрацьовуються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</a:t>
            </a:r>
            <a:r>
              <a:rPr lang="ru-RU" dirty="0" err="1"/>
              <a:t>мурашників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мурашок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шкідниками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  Без </a:t>
            </a:r>
            <a:r>
              <a:rPr lang="ru-RU" dirty="0" err="1"/>
              <a:t>цього</a:t>
            </a:r>
            <a:r>
              <a:rPr lang="ru-RU" dirty="0"/>
              <a:t>, так само як без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 самих </a:t>
            </a:r>
            <a:r>
              <a:rPr lang="ru-RU" dirty="0" err="1"/>
              <a:t>мурах</a:t>
            </a:r>
            <a:r>
              <a:rPr lang="ru-RU" dirty="0"/>
              <a:t>,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комах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ентомології</a:t>
            </a:r>
            <a:r>
              <a:rPr lang="ru-RU" dirty="0"/>
              <a:t>, </a:t>
            </a:r>
            <a:r>
              <a:rPr lang="ru-RU" dirty="0" err="1"/>
              <a:t>лісознавства</a:t>
            </a:r>
            <a:r>
              <a:rPr lang="ru-RU" dirty="0"/>
              <a:t>.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ми </a:t>
            </a:r>
            <a:r>
              <a:rPr lang="ru-RU" dirty="0" err="1"/>
              <a:t>збережемо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для </a:t>
            </a:r>
            <a:r>
              <a:rPr lang="ru-RU" dirty="0" err="1"/>
              <a:t>нащадків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100" b="1" dirty="0" smtClean="0">
                <a:solidFill>
                  <a:srgbClr val="0070C0"/>
                </a:solidFill>
              </a:rPr>
              <a:t>Будь яка </a:t>
            </a:r>
            <a:r>
              <a:rPr lang="ru-RU" sz="3100" b="1" dirty="0" err="1" smtClean="0">
                <a:solidFill>
                  <a:srgbClr val="0070C0"/>
                </a:solidFill>
              </a:rPr>
              <a:t>тварина</a:t>
            </a:r>
            <a:r>
              <a:rPr lang="ru-RU" sz="3100" b="1" dirty="0" smtClean="0">
                <a:solidFill>
                  <a:srgbClr val="0070C0"/>
                </a:solidFill>
              </a:rPr>
              <a:t> – </a:t>
            </a:r>
            <a:r>
              <a:rPr lang="ru-RU" sz="3100" b="1" dirty="0" err="1" smtClean="0">
                <a:solidFill>
                  <a:srgbClr val="0070C0"/>
                </a:solidFill>
              </a:rPr>
              <a:t>це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багатовіковий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витвір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еволюції</a:t>
            </a:r>
            <a:r>
              <a:rPr lang="ru-RU" sz="3100" b="1" dirty="0" smtClean="0">
                <a:solidFill>
                  <a:srgbClr val="0070C0"/>
                </a:solidFill>
              </a:rPr>
              <a:t>, </a:t>
            </a:r>
            <a:r>
              <a:rPr lang="ru-RU" sz="3100" b="1" dirty="0" err="1" smtClean="0">
                <a:solidFill>
                  <a:srgbClr val="0070C0"/>
                </a:solidFill>
              </a:rPr>
              <a:t>і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кожна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з</a:t>
            </a:r>
            <a:r>
              <a:rPr lang="ru-RU" sz="3100" b="1" dirty="0" smtClean="0">
                <a:solidFill>
                  <a:srgbClr val="0070C0"/>
                </a:solidFill>
              </a:rPr>
              <a:t> них </a:t>
            </a:r>
            <a:r>
              <a:rPr lang="ru-RU" sz="3100" b="1" dirty="0" err="1" smtClean="0">
                <a:solidFill>
                  <a:srgbClr val="0070C0"/>
                </a:solidFill>
              </a:rPr>
              <a:t>має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однакове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з</a:t>
            </a:r>
            <a:r>
              <a:rPr lang="ru-RU" sz="3100" b="1" dirty="0" smtClean="0">
                <a:solidFill>
                  <a:srgbClr val="0070C0"/>
                </a:solidFill>
              </a:rPr>
              <a:t> нами право </a:t>
            </a:r>
            <a:r>
              <a:rPr lang="ru-RU" sz="3100" b="1" dirty="0" err="1" smtClean="0">
                <a:solidFill>
                  <a:srgbClr val="0070C0"/>
                </a:solidFill>
              </a:rPr>
              <a:t>жити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й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виконувати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певну</a:t>
            </a:r>
            <a:r>
              <a:rPr lang="ru-RU" sz="3100" b="1" dirty="0" smtClean="0">
                <a:solidFill>
                  <a:srgbClr val="0070C0"/>
                </a:solidFill>
              </a:rPr>
              <a:t> роль у </a:t>
            </a:r>
            <a:r>
              <a:rPr lang="ru-RU" sz="3100" b="1" dirty="0" err="1" smtClean="0">
                <a:solidFill>
                  <a:srgbClr val="0070C0"/>
                </a:solidFill>
              </a:rPr>
              <a:t>взаємозв’язаному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світі</a:t>
            </a:r>
            <a:r>
              <a:rPr lang="ru-RU" sz="3100" b="1" dirty="0" smtClean="0">
                <a:solidFill>
                  <a:srgbClr val="0070C0"/>
                </a:solidFill>
              </a:rPr>
              <a:t>  О </a:t>
            </a:r>
            <a:r>
              <a:rPr lang="ru-RU" sz="3100" b="1" dirty="0" err="1" smtClean="0">
                <a:solidFill>
                  <a:srgbClr val="0070C0"/>
                </a:solidFill>
              </a:rPr>
              <a:t>Скарлатто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uk-UA" sz="4400" b="1" dirty="0" smtClean="0">
                <a:solidFill>
                  <a:srgbClr val="FFC000"/>
                </a:solidFill>
              </a:rPr>
              <a:t>Дякую </a:t>
            </a:r>
            <a:r>
              <a:rPr lang="uk-UA" sz="4400" b="1" dirty="0" smtClean="0">
                <a:solidFill>
                  <a:srgbClr val="FFC000"/>
                </a:solidFill>
              </a:rPr>
              <a:t>за </a:t>
            </a:r>
            <a:r>
              <a:rPr lang="uk-UA" sz="4400" b="1" dirty="0" smtClean="0">
                <a:solidFill>
                  <a:srgbClr val="FFC000"/>
                </a:solidFill>
              </a:rPr>
              <a:t>увагу</a:t>
            </a:r>
            <a:endParaRPr lang="ru-RU" sz="4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1026" name="AutoShape 2" descr="Сонячна панель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онячна панель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43182"/>
            <a:ext cx="5965208" cy="39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33588" cy="185738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70C0"/>
                </a:solidFill>
              </a:rPr>
              <a:t>«</a:t>
            </a:r>
            <a:r>
              <a:rPr lang="ru-RU" sz="2800" i="1" dirty="0" smtClean="0">
                <a:solidFill>
                  <a:srgbClr val="0070C0"/>
                </a:solidFill>
              </a:rPr>
              <a:t>У </a:t>
            </a:r>
            <a:r>
              <a:rPr lang="ru-RU" sz="2800" i="1" dirty="0" err="1" smtClean="0">
                <a:solidFill>
                  <a:srgbClr val="0070C0"/>
                </a:solidFill>
              </a:rPr>
              <a:t>природі</a:t>
            </a:r>
            <a:r>
              <a:rPr lang="ru-RU" sz="2800" i="1" dirty="0" smtClean="0">
                <a:solidFill>
                  <a:srgbClr val="0070C0"/>
                </a:solidFill>
              </a:rPr>
              <a:t> все </a:t>
            </a:r>
            <a:r>
              <a:rPr lang="ru-RU" sz="2800" i="1" dirty="0" err="1" smtClean="0">
                <a:solidFill>
                  <a:srgbClr val="0070C0"/>
                </a:solidFill>
              </a:rPr>
              <a:t>одне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з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іншим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пов'язано</a:t>
            </a:r>
            <a:r>
              <a:rPr lang="ru-RU" sz="2800" i="1" dirty="0" smtClean="0">
                <a:solidFill>
                  <a:srgbClr val="0070C0"/>
                </a:solidFill>
              </a:rPr>
              <a:t>,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err="1" smtClean="0">
                <a:solidFill>
                  <a:srgbClr val="0070C0"/>
                </a:solidFill>
              </a:rPr>
              <a:t>і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немає</a:t>
            </a:r>
            <a:r>
              <a:rPr lang="ru-RU" sz="2800" i="1" dirty="0" smtClean="0">
                <a:solidFill>
                  <a:srgbClr val="0070C0"/>
                </a:solidFill>
              </a:rPr>
              <a:t> в </a:t>
            </a:r>
            <a:r>
              <a:rPr lang="ru-RU" sz="2800" i="1" dirty="0" err="1" smtClean="0">
                <a:solidFill>
                  <a:srgbClr val="0070C0"/>
                </a:solidFill>
              </a:rPr>
              <a:t>ній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нічого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випадкового</a:t>
            </a:r>
            <a:r>
              <a:rPr lang="ru-RU" sz="2800" i="1" dirty="0" smtClean="0">
                <a:solidFill>
                  <a:srgbClr val="0070C0"/>
                </a:solidFill>
              </a:rPr>
              <a:t>.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І </a:t>
            </a:r>
            <a:r>
              <a:rPr lang="ru-RU" sz="2800" i="1" dirty="0" err="1" smtClean="0">
                <a:solidFill>
                  <a:srgbClr val="0070C0"/>
                </a:solidFill>
              </a:rPr>
              <a:t>якщо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вийде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випадкове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явище</a:t>
            </a:r>
            <a:r>
              <a:rPr lang="ru-RU" sz="2800" i="1" dirty="0" smtClean="0">
                <a:solidFill>
                  <a:srgbClr val="0070C0"/>
                </a:solidFill>
              </a:rPr>
              <a:t> - </a:t>
            </a:r>
            <a:r>
              <a:rPr lang="ru-RU" sz="2800" i="1" dirty="0" err="1" smtClean="0">
                <a:solidFill>
                  <a:srgbClr val="0070C0"/>
                </a:solidFill>
              </a:rPr>
              <a:t>шукай</a:t>
            </a:r>
            <a:r>
              <a:rPr lang="ru-RU" sz="2800" i="1" dirty="0" smtClean="0">
                <a:solidFill>
                  <a:srgbClr val="0070C0"/>
                </a:solidFill>
              </a:rPr>
              <a:t> в </a:t>
            </a:r>
            <a:r>
              <a:rPr lang="ru-RU" sz="2800" i="1" dirty="0" err="1" smtClean="0">
                <a:solidFill>
                  <a:srgbClr val="0070C0"/>
                </a:solidFill>
              </a:rPr>
              <a:t>ньому</a:t>
            </a:r>
            <a:r>
              <a:rPr lang="ru-RU" sz="2800" i="1" dirty="0" smtClean="0">
                <a:solidFill>
                  <a:srgbClr val="0070C0"/>
                </a:solidFill>
              </a:rPr>
              <a:t> руку </a:t>
            </a:r>
            <a:r>
              <a:rPr lang="ru-RU" sz="2800" i="1" dirty="0" err="1" smtClean="0">
                <a:solidFill>
                  <a:srgbClr val="0070C0"/>
                </a:solidFill>
              </a:rPr>
              <a:t>людини</a:t>
            </a:r>
            <a:r>
              <a:rPr lang="ru-RU" sz="2800" i="1" dirty="0" smtClean="0">
                <a:solidFill>
                  <a:srgbClr val="0070C0"/>
                </a:solidFill>
              </a:rPr>
              <a:t>…»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00100" y="5500702"/>
            <a:ext cx="5643602" cy="11239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11100" b="1" i="1" dirty="0" smtClean="0">
              <a:solidFill>
                <a:srgbClr val="002060"/>
              </a:solidFill>
            </a:endParaRPr>
          </a:p>
          <a:p>
            <a:r>
              <a:rPr lang="uk-UA" sz="11100" b="1" i="1" dirty="0" smtClean="0">
                <a:solidFill>
                  <a:srgbClr val="002060"/>
                </a:solidFill>
              </a:rPr>
              <a:t>Предмет дослідження</a:t>
            </a:r>
            <a:endParaRPr lang="ru-RU" sz="111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86190"/>
            <a:ext cx="214310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643182"/>
            <a:ext cx="2378396" cy="229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8"/>
            <a:ext cx="2490790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  <a:latin typeface="Bahnschrift" pitchFamily="34" charset="0"/>
              </a:rPr>
              <a:t>Методологічний апарат проєкту</a:t>
            </a:r>
            <a:endParaRPr lang="ru-RU" b="1" i="1" dirty="0">
              <a:solidFill>
                <a:srgbClr val="0070C0"/>
              </a:solidFill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Мета дослідження</a:t>
            </a:r>
          </a:p>
          <a:p>
            <a:pPr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-  </a:t>
            </a:r>
            <a:r>
              <a:rPr lang="uk-UA" dirty="0" smtClean="0"/>
              <a:t>ознайомитись </a:t>
            </a:r>
            <a:r>
              <a:rPr lang="uk-UA" dirty="0" smtClean="0"/>
              <a:t>з екологічними факторами поширення комах лісових біоценозів та запропонувати систему заходів зі зменшення чисельності шкідливих комах в умовах Шепетівського лісового господарства.</a:t>
            </a:r>
            <a:endParaRPr lang="ru-RU" dirty="0" smtClean="0"/>
          </a:p>
          <a:p>
            <a:pPr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Об’єкт </a:t>
            </a:r>
            <a:r>
              <a:rPr lang="uk-UA" b="1" i="1" dirty="0" smtClean="0">
                <a:solidFill>
                  <a:srgbClr val="002060"/>
                </a:solidFill>
              </a:rPr>
              <a:t>дослідження</a:t>
            </a:r>
          </a:p>
          <a:p>
            <a:pPr>
              <a:buFontTx/>
              <a:buChar char="-"/>
            </a:pPr>
            <a:r>
              <a:rPr lang="uk-UA" dirty="0" smtClean="0"/>
              <a:t>комахи </a:t>
            </a:r>
            <a:r>
              <a:rPr lang="uk-UA" dirty="0" smtClean="0"/>
              <a:t>лісових біоценозів </a:t>
            </a:r>
            <a:r>
              <a:rPr lang="uk-UA" dirty="0" smtClean="0"/>
              <a:t>Шепетівщини;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Рисунок 4" descr="D:\ocomp\d d\фото\план\DSC00218.JPG"/>
          <p:cNvPicPr/>
          <p:nvPr/>
        </p:nvPicPr>
        <p:blipFill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3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214686"/>
            <a:ext cx="257176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effectLst/>
                <a:latin typeface="Bahnschrift" pitchFamily="34" charset="0"/>
              </a:rPr>
              <a:t>Завдання дослідження</a:t>
            </a:r>
            <a:endParaRPr lang="ru-RU" dirty="0">
              <a:solidFill>
                <a:srgbClr val="002060"/>
              </a:solidFill>
              <a:effectLst/>
              <a:latin typeface="Bahnschrif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З’ясувати фізико-географічні особливості досліджуваної території з аналізом біоценозів;</a:t>
            </a:r>
            <a:endParaRPr lang="ru-RU" dirty="0" smtClean="0"/>
          </a:p>
          <a:p>
            <a:pPr lvl="0"/>
            <a:r>
              <a:rPr lang="ru-RU" dirty="0" err="1" smtClean="0"/>
              <a:t>Ознайомитис</a:t>
            </a:r>
            <a:r>
              <a:rPr lang="uk-UA" dirty="0" smtClean="0"/>
              <a:t>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uk-UA" dirty="0" smtClean="0"/>
              <a:t>теоретичними матеріалами по опису </a:t>
            </a:r>
            <a:r>
              <a:rPr lang="ru-RU" dirty="0" smtClean="0"/>
              <a:t> комах</a:t>
            </a:r>
            <a:r>
              <a:rPr lang="uk-UA" dirty="0" smtClean="0"/>
              <a:t> України</a:t>
            </a:r>
            <a:r>
              <a:rPr lang="ru-RU" dirty="0" smtClean="0"/>
              <a:t>;</a:t>
            </a:r>
          </a:p>
          <a:p>
            <a:pPr lvl="0"/>
            <a:r>
              <a:rPr lang="uk-UA" dirty="0" smtClean="0"/>
              <a:t>На основі польових експериментів дати  </a:t>
            </a:r>
            <a:r>
              <a:rPr lang="uk-UA" dirty="0" err="1" smtClean="0"/>
              <a:t>еколого-фауністичну</a:t>
            </a:r>
            <a:r>
              <a:rPr lang="uk-UA" dirty="0" smtClean="0"/>
              <a:t> характеристику ентомофауни лісових біоценозів: описати </a:t>
            </a:r>
            <a:r>
              <a:rPr lang="uk-UA" dirty="0" err="1" smtClean="0"/>
              <a:t>анатомо-морфологічні</a:t>
            </a:r>
            <a:r>
              <a:rPr lang="uk-UA" dirty="0" smtClean="0"/>
              <a:t> особливості та зробити систематичний огляд видового складу найбільш значущих комах Шепетівського району;</a:t>
            </a:r>
            <a:endParaRPr lang="ru-RU" dirty="0" smtClean="0"/>
          </a:p>
          <a:p>
            <a:pPr lvl="0"/>
            <a:r>
              <a:rPr lang="uk-UA" dirty="0" smtClean="0"/>
              <a:t>Створити колекцію комах Шепетівського лісового господарства; визначити видовий склад ентомофауни Шепетівщини.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Фізико-географічні </a:t>
            </a:r>
            <a:r>
              <a:rPr lang="uk-UA" b="1" i="1" dirty="0" smtClean="0">
                <a:solidFill>
                  <a:srgbClr val="0070C0"/>
                </a:solidFill>
              </a:rPr>
              <a:t>особливості досліджуваної території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719406" cy="219551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uk-UA" dirty="0" smtClean="0"/>
              <a:t>Вивчення </a:t>
            </a:r>
            <a:r>
              <a:rPr lang="uk-UA" dirty="0" smtClean="0"/>
              <a:t>комах відбувалось на території </a:t>
            </a:r>
            <a:r>
              <a:rPr lang="uk-UA" dirty="0" err="1" smtClean="0"/>
              <a:t>Кам’янського</a:t>
            </a:r>
            <a:r>
              <a:rPr lang="uk-UA" dirty="0" smtClean="0"/>
              <a:t>, Кліментовецького, </a:t>
            </a:r>
            <a:r>
              <a:rPr lang="uk-UA" dirty="0" err="1" smtClean="0"/>
              <a:t>Рудня-Новенського</a:t>
            </a:r>
            <a:r>
              <a:rPr lang="uk-UA" dirty="0" smtClean="0"/>
              <a:t>,  Шепетівського, </a:t>
            </a:r>
            <a:r>
              <a:rPr lang="uk-UA" dirty="0" err="1" smtClean="0"/>
              <a:t>Романівського</a:t>
            </a:r>
            <a:r>
              <a:rPr lang="uk-UA" dirty="0" smtClean="0"/>
              <a:t> лісництв </a:t>
            </a:r>
            <a:r>
              <a:rPr lang="uk-UA" dirty="0" err="1" smtClean="0"/>
              <a:t>ДП</a:t>
            </a:r>
            <a:r>
              <a:rPr lang="uk-UA" dirty="0" smtClean="0"/>
              <a:t> Шепетівського лісового господарства.  Шепетівське лісове господарство знаходиться на території  </a:t>
            </a:r>
            <a:r>
              <a:rPr lang="uk-UA" dirty="0" err="1" smtClean="0"/>
              <a:t>Волино-Подільської</a:t>
            </a:r>
            <a:r>
              <a:rPr lang="uk-UA" dirty="0" smtClean="0"/>
              <a:t> височини. За характером рельєфу ця територія є рівною. Згідно </a:t>
            </a:r>
            <a:r>
              <a:rPr lang="uk-UA" dirty="0" err="1" smtClean="0"/>
              <a:t>лісорослинному</a:t>
            </a:r>
            <a:r>
              <a:rPr lang="uk-UA" dirty="0" smtClean="0"/>
              <a:t> районуванню усі лісові масиви </a:t>
            </a:r>
            <a:r>
              <a:rPr lang="uk-UA" dirty="0" err="1" smtClean="0"/>
              <a:t>ДП</a:t>
            </a:r>
            <a:r>
              <a:rPr lang="uk-UA" dirty="0" smtClean="0"/>
              <a:t> «Шепетівський лісгосп» відносяться до зони змішаних лісів.</a:t>
            </a:r>
            <a:endParaRPr lang="ru-RU" dirty="0" smtClean="0"/>
          </a:p>
        </p:txBody>
      </p:sp>
      <p:pic>
        <p:nvPicPr>
          <p:cNvPr id="4" name="Рисунок 3" descr="https://www.volynpost.com/img/modules/news/9/23/2b3fd2b398c1733ea8abd63477fc0239/original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19287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спубликанский лесной селекционно-семеноводческий центр - Брестская,  Гомельская и юг Минской области больше всего пострадали от усыхания  сосновых насажден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72074"/>
            <a:ext cx="2000264" cy="160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сыхание деревьев зафиксировал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876"/>
            <a:ext cx="1609725" cy="224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гриб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786322"/>
            <a:ext cx="1428760" cy="19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шепет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572396" y="3429000"/>
            <a:ext cx="138111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1060472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Дослідження ентомофауни Шепетівського лісового господарства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1447800"/>
          <a:ext cx="8720172" cy="522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681"/>
                <a:gridCol w="726681"/>
                <a:gridCol w="726681"/>
                <a:gridCol w="726681"/>
                <a:gridCol w="726681"/>
                <a:gridCol w="726681"/>
                <a:gridCol w="726681"/>
                <a:gridCol w="726681"/>
                <a:gridCol w="726681"/>
                <a:gridCol w="726681"/>
                <a:gridCol w="726681"/>
                <a:gridCol w="726681"/>
              </a:tblGrid>
              <a:tr h="1278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Найменування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лісництв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Кількість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мурашників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Рудих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лісових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мурах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Кількість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мурашників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малих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лісових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мурах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Кількість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мураш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ників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Звичайної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тонкоголової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мурахи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Кількість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дерев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пошко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джених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короїдом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на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ділянці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Вусач великий дубовий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Жук олень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Жужелиця лісова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Гнойовик лісовий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Котиніс</a:t>
                      </a:r>
                      <a:r>
                        <a:rPr lang="uk-UA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мінливий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Бабка рівнокрила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Метеликів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403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Кам’янське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93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Климентовицьке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Романівське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Рудня-Новеньське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7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Шепетівське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8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Разом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Експериментальні дослідження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429652" cy="314327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dirty="0" smtClean="0"/>
              <a:t>Для </a:t>
            </a:r>
            <a:r>
              <a:rPr lang="ru-RU" sz="6200" dirty="0" err="1" smtClean="0"/>
              <a:t>вивчення</a:t>
            </a:r>
            <a:r>
              <a:rPr lang="ru-RU" sz="6200" dirty="0" smtClean="0"/>
              <a:t> видового складу комах </a:t>
            </a:r>
            <a:r>
              <a:rPr lang="ru-RU" sz="6200" dirty="0" err="1" smtClean="0"/>
              <a:t>були</a:t>
            </a:r>
            <a:r>
              <a:rPr lang="ru-RU" sz="6200" dirty="0" smtClean="0"/>
              <a:t> </a:t>
            </a:r>
            <a:r>
              <a:rPr lang="ru-RU" sz="6200" dirty="0" err="1" smtClean="0"/>
              <a:t>обрані</a:t>
            </a:r>
            <a:r>
              <a:rPr lang="ru-RU" sz="6200" dirty="0" smtClean="0"/>
              <a:t> </a:t>
            </a:r>
            <a:r>
              <a:rPr lang="ru-RU" sz="6200" dirty="0" err="1" smtClean="0"/>
              <a:t>ділянки</a:t>
            </a:r>
            <a:r>
              <a:rPr lang="ru-RU" sz="6200" dirty="0" smtClean="0"/>
              <a:t> </a:t>
            </a:r>
            <a:r>
              <a:rPr lang="ru-RU" sz="6200" dirty="0" err="1" smtClean="0"/>
              <a:t>однаковою</a:t>
            </a:r>
            <a:r>
              <a:rPr lang="ru-RU" sz="6200" dirty="0" smtClean="0"/>
              <a:t> </a:t>
            </a:r>
            <a:r>
              <a:rPr lang="ru-RU" sz="6200" dirty="0" err="1" smtClean="0"/>
              <a:t>площею</a:t>
            </a:r>
            <a:r>
              <a:rPr lang="ru-RU" sz="6200" dirty="0" smtClean="0"/>
              <a:t> 5 га (500мХ500м</a:t>
            </a:r>
            <a:r>
              <a:rPr lang="ru-RU" sz="6200" baseline="30000" dirty="0" smtClean="0"/>
              <a:t>)</a:t>
            </a:r>
            <a:r>
              <a:rPr lang="ru-RU" sz="6200" dirty="0" smtClean="0"/>
              <a:t> </a:t>
            </a:r>
            <a:r>
              <a:rPr lang="ru-RU" sz="6200" dirty="0" err="1" smtClean="0"/>
              <a:t>різних</a:t>
            </a:r>
            <a:r>
              <a:rPr lang="ru-RU" sz="6200" dirty="0" smtClean="0"/>
              <a:t> </a:t>
            </a:r>
            <a:r>
              <a:rPr lang="ru-RU" sz="6200" dirty="0" err="1" smtClean="0"/>
              <a:t>лісництв</a:t>
            </a:r>
            <a:r>
              <a:rPr lang="ru-RU" sz="6200" dirty="0" smtClean="0"/>
              <a:t> </a:t>
            </a:r>
            <a:r>
              <a:rPr lang="ru-RU" sz="6200" dirty="0" err="1" smtClean="0"/>
              <a:t>Шепетівського</a:t>
            </a:r>
            <a:r>
              <a:rPr lang="ru-RU" sz="6200" dirty="0" smtClean="0"/>
              <a:t> </a:t>
            </a:r>
            <a:r>
              <a:rPr lang="ru-RU" sz="6200" dirty="0" err="1" smtClean="0"/>
              <a:t>лісового</a:t>
            </a:r>
            <a:r>
              <a:rPr lang="ru-RU" sz="6200" dirty="0" smtClean="0"/>
              <a:t> </a:t>
            </a:r>
            <a:r>
              <a:rPr lang="ru-RU" sz="6200" dirty="0" err="1" smtClean="0"/>
              <a:t>господарства</a:t>
            </a:r>
            <a:r>
              <a:rPr lang="ru-RU" sz="6200" dirty="0" smtClean="0"/>
              <a:t>. </a:t>
            </a:r>
            <a:r>
              <a:rPr lang="ru-RU" sz="6200" dirty="0" err="1" smtClean="0"/>
              <a:t>Ділянки</a:t>
            </a:r>
            <a:r>
              <a:rPr lang="ru-RU" sz="6200" dirty="0" smtClean="0"/>
              <a:t> обирались </a:t>
            </a:r>
            <a:r>
              <a:rPr lang="ru-RU" sz="6200" dirty="0" err="1" smtClean="0"/>
              <a:t>з</a:t>
            </a:r>
            <a:r>
              <a:rPr lang="ru-RU" sz="6200" dirty="0" smtClean="0"/>
              <a:t> </a:t>
            </a:r>
            <a:r>
              <a:rPr lang="ru-RU" sz="6200" dirty="0" err="1" smtClean="0"/>
              <a:t>розміщеним</a:t>
            </a:r>
            <a:r>
              <a:rPr lang="ru-RU" sz="6200" dirty="0" smtClean="0"/>
              <a:t> на </a:t>
            </a:r>
            <a:r>
              <a:rPr lang="ru-RU" sz="6200" dirty="0" err="1" smtClean="0"/>
              <a:t>ній</a:t>
            </a:r>
            <a:r>
              <a:rPr lang="ru-RU" sz="6200" dirty="0" smtClean="0"/>
              <a:t> </a:t>
            </a:r>
            <a:r>
              <a:rPr lang="ru-RU" sz="6200" dirty="0" err="1" smtClean="0"/>
              <a:t>мурашниками</a:t>
            </a:r>
            <a:r>
              <a:rPr lang="ru-RU" sz="6200" dirty="0" smtClean="0"/>
              <a:t> (</a:t>
            </a:r>
            <a:r>
              <a:rPr lang="ru-RU" sz="6200" dirty="0" err="1" smtClean="0"/>
              <a:t>рудих</a:t>
            </a:r>
            <a:r>
              <a:rPr lang="ru-RU" sz="6200" dirty="0" smtClean="0"/>
              <a:t> </a:t>
            </a:r>
            <a:r>
              <a:rPr lang="ru-RU" sz="6200" dirty="0" err="1" smtClean="0"/>
              <a:t>лісових</a:t>
            </a:r>
            <a:r>
              <a:rPr lang="ru-RU" sz="6200" dirty="0" smtClean="0"/>
              <a:t> </a:t>
            </a:r>
            <a:r>
              <a:rPr lang="ru-RU" sz="6200" dirty="0" err="1" smtClean="0"/>
              <a:t>мурах</a:t>
            </a:r>
            <a:r>
              <a:rPr lang="ru-RU" sz="6200" dirty="0" smtClean="0"/>
              <a:t>,  </a:t>
            </a:r>
            <a:r>
              <a:rPr lang="ru-RU" sz="6200" dirty="0" err="1" smtClean="0"/>
              <a:t>мурахи</a:t>
            </a:r>
            <a:r>
              <a:rPr lang="ru-RU" sz="6200" dirty="0" smtClean="0"/>
              <a:t> </a:t>
            </a:r>
            <a:r>
              <a:rPr lang="ru-RU" sz="6200" dirty="0" err="1" smtClean="0"/>
              <a:t>звичайної</a:t>
            </a:r>
            <a:r>
              <a:rPr lang="ru-RU" sz="6200" dirty="0" smtClean="0"/>
              <a:t> </a:t>
            </a:r>
            <a:r>
              <a:rPr lang="ru-RU" sz="6200" dirty="0" err="1" smtClean="0"/>
              <a:t>тонкоголової</a:t>
            </a:r>
            <a:r>
              <a:rPr lang="ru-RU" sz="6200" dirty="0" smtClean="0"/>
              <a:t> та </a:t>
            </a:r>
            <a:r>
              <a:rPr lang="ru-RU" sz="6200" dirty="0" err="1" smtClean="0"/>
              <a:t>малої</a:t>
            </a:r>
            <a:r>
              <a:rPr lang="ru-RU" sz="6200" dirty="0" smtClean="0"/>
              <a:t> </a:t>
            </a:r>
            <a:r>
              <a:rPr lang="ru-RU" sz="6200" dirty="0" err="1" smtClean="0"/>
              <a:t>лісової</a:t>
            </a:r>
            <a:r>
              <a:rPr lang="ru-RU" sz="6200" dirty="0" smtClean="0"/>
              <a:t> </a:t>
            </a:r>
            <a:r>
              <a:rPr lang="ru-RU" sz="6200" dirty="0" err="1" smtClean="0"/>
              <a:t>мурахи</a:t>
            </a:r>
            <a:r>
              <a:rPr lang="ru-RU" sz="6200" dirty="0" smtClean="0"/>
              <a:t>).</a:t>
            </a:r>
          </a:p>
          <a:p>
            <a:pPr algn="just"/>
            <a:r>
              <a:rPr lang="ru-RU" sz="6200" dirty="0" err="1" smtClean="0"/>
              <a:t>Підрахунки</a:t>
            </a:r>
            <a:r>
              <a:rPr lang="ru-RU" sz="6200" dirty="0" smtClean="0"/>
              <a:t> дерев, </a:t>
            </a:r>
            <a:r>
              <a:rPr lang="ru-RU" sz="6200" dirty="0" err="1" smtClean="0"/>
              <a:t>що</a:t>
            </a:r>
            <a:r>
              <a:rPr lang="ru-RU" sz="6200" dirty="0" smtClean="0"/>
              <a:t> </a:t>
            </a:r>
            <a:r>
              <a:rPr lang="ru-RU" sz="6200" dirty="0" err="1" smtClean="0"/>
              <a:t>зазнали</a:t>
            </a:r>
            <a:r>
              <a:rPr lang="ru-RU" sz="6200" dirty="0" smtClean="0"/>
              <a:t> </a:t>
            </a:r>
            <a:r>
              <a:rPr lang="ru-RU" sz="6200" dirty="0" err="1" smtClean="0"/>
              <a:t>впливу</a:t>
            </a:r>
            <a:r>
              <a:rPr lang="ru-RU" sz="6200" dirty="0" smtClean="0"/>
              <a:t> </a:t>
            </a:r>
            <a:r>
              <a:rPr lang="ru-RU" sz="6200" dirty="0" err="1" smtClean="0"/>
              <a:t>короїдів</a:t>
            </a:r>
            <a:r>
              <a:rPr lang="ru-RU" sz="6200" dirty="0" smtClean="0"/>
              <a:t> на </a:t>
            </a:r>
            <a:r>
              <a:rPr lang="ru-RU" sz="6200" dirty="0" err="1" smtClean="0"/>
              <a:t>визначених</a:t>
            </a:r>
            <a:r>
              <a:rPr lang="ru-RU" sz="6200" dirty="0" smtClean="0"/>
              <a:t> </a:t>
            </a:r>
            <a:r>
              <a:rPr lang="ru-RU" sz="6200" dirty="0" err="1" smtClean="0"/>
              <a:t>ділянках</a:t>
            </a:r>
            <a:r>
              <a:rPr lang="ru-RU" sz="6200" dirty="0" smtClean="0"/>
              <a:t>. При </a:t>
            </a:r>
            <a:r>
              <a:rPr lang="ru-RU" sz="6200" dirty="0" err="1" smtClean="0"/>
              <a:t>пошкоджені</a:t>
            </a:r>
            <a:r>
              <a:rPr lang="ru-RU" sz="6200" dirty="0" smtClean="0"/>
              <a:t> </a:t>
            </a:r>
            <a:r>
              <a:rPr lang="ru-RU" sz="6200" dirty="0" err="1" smtClean="0"/>
              <a:t>короїдами</a:t>
            </a:r>
            <a:r>
              <a:rPr lang="ru-RU" sz="6200" dirty="0" smtClean="0"/>
              <a:t> на </a:t>
            </a:r>
            <a:r>
              <a:rPr lang="ru-RU" sz="6200" dirty="0" err="1" smtClean="0"/>
              <a:t>дереві</a:t>
            </a:r>
            <a:r>
              <a:rPr lang="ru-RU" sz="6200" dirty="0" smtClean="0"/>
              <a:t> </a:t>
            </a:r>
            <a:r>
              <a:rPr lang="ru-RU" sz="6200" dirty="0" err="1" smtClean="0"/>
              <a:t>під</a:t>
            </a:r>
            <a:r>
              <a:rPr lang="ru-RU" sz="6200" dirty="0" smtClean="0"/>
              <a:t> корою </a:t>
            </a:r>
            <a:r>
              <a:rPr lang="ru-RU" sz="6200" dirty="0" err="1" smtClean="0"/>
              <a:t>помітні</a:t>
            </a:r>
            <a:r>
              <a:rPr lang="ru-RU" sz="6200" dirty="0" smtClean="0"/>
              <a:t> </a:t>
            </a:r>
            <a:r>
              <a:rPr lang="ru-RU" sz="6200" dirty="0" err="1" smtClean="0"/>
              <a:t>особливі</a:t>
            </a:r>
            <a:r>
              <a:rPr lang="ru-RU" sz="6200" dirty="0" smtClean="0"/>
              <a:t> </a:t>
            </a:r>
            <a:r>
              <a:rPr lang="ru-RU" sz="6200" dirty="0" err="1" smtClean="0"/>
              <a:t>малюнки</a:t>
            </a:r>
            <a:r>
              <a:rPr lang="ru-RU" sz="6200" dirty="0" smtClean="0"/>
              <a:t>. На </a:t>
            </a:r>
            <a:r>
              <a:rPr lang="ru-RU" sz="6200" dirty="0" err="1" smtClean="0"/>
              <a:t>ділянках</a:t>
            </a:r>
            <a:r>
              <a:rPr lang="ru-RU" sz="6200" dirty="0" smtClean="0"/>
              <a:t> де </a:t>
            </a:r>
            <a:r>
              <a:rPr lang="ru-RU" sz="6200" dirty="0" err="1" smtClean="0"/>
              <a:t>були</a:t>
            </a:r>
            <a:r>
              <a:rPr lang="ru-RU" sz="6200" dirty="0" smtClean="0"/>
              <a:t> </a:t>
            </a:r>
            <a:r>
              <a:rPr lang="ru-RU" sz="6200" dirty="0" err="1" smtClean="0"/>
              <a:t>мурашники</a:t>
            </a:r>
            <a:r>
              <a:rPr lang="ru-RU" sz="6200" dirty="0" smtClean="0"/>
              <a:t> </a:t>
            </a:r>
            <a:r>
              <a:rPr lang="ru-RU" sz="6200" dirty="0" err="1" smtClean="0"/>
              <a:t>кількість</a:t>
            </a:r>
            <a:r>
              <a:rPr lang="ru-RU" sz="6200" dirty="0" smtClean="0"/>
              <a:t> </a:t>
            </a:r>
            <a:r>
              <a:rPr lang="ru-RU" sz="6200" dirty="0" err="1" smtClean="0"/>
              <a:t>пошкоджених</a:t>
            </a:r>
            <a:r>
              <a:rPr lang="ru-RU" sz="6200" dirty="0" smtClean="0"/>
              <a:t> </a:t>
            </a:r>
            <a:r>
              <a:rPr lang="ru-RU" sz="6200" dirty="0" err="1" smtClean="0"/>
              <a:t>короїдами</a:t>
            </a:r>
            <a:r>
              <a:rPr lang="ru-RU" sz="6200" dirty="0" smtClean="0"/>
              <a:t> дерев </a:t>
            </a:r>
            <a:r>
              <a:rPr lang="ru-RU" sz="6200" dirty="0" err="1" smtClean="0"/>
              <a:t>мінімальна</a:t>
            </a:r>
            <a:r>
              <a:rPr lang="ru-RU" sz="6200" dirty="0" smtClean="0"/>
              <a:t>, </a:t>
            </a:r>
            <a:r>
              <a:rPr lang="ru-RU" sz="6200" dirty="0" err="1" smtClean="0"/>
              <a:t>або</a:t>
            </a:r>
            <a:r>
              <a:rPr lang="ru-RU" sz="6200" dirty="0" smtClean="0"/>
              <a:t> </a:t>
            </a:r>
            <a:r>
              <a:rPr lang="ru-RU" sz="6200" dirty="0" err="1" smtClean="0"/>
              <a:t>й</a:t>
            </a:r>
            <a:r>
              <a:rPr lang="ru-RU" sz="6200" dirty="0" smtClean="0"/>
              <a:t> </a:t>
            </a:r>
            <a:r>
              <a:rPr lang="ru-RU" sz="6200" dirty="0" err="1" smtClean="0"/>
              <a:t>узагалі</a:t>
            </a:r>
            <a:r>
              <a:rPr lang="ru-RU" sz="6200" dirty="0" smtClean="0"/>
              <a:t> </a:t>
            </a:r>
            <a:r>
              <a:rPr lang="ru-RU" sz="6200" dirty="0" err="1" smtClean="0"/>
              <a:t>відсутня</a:t>
            </a:r>
            <a:r>
              <a:rPr lang="ru-RU" sz="6200" dirty="0" smtClean="0"/>
              <a:t> (</a:t>
            </a:r>
            <a:r>
              <a:rPr lang="ru-RU" sz="6200" dirty="0" err="1" smtClean="0"/>
              <a:t>мурашники</a:t>
            </a:r>
            <a:r>
              <a:rPr lang="ru-RU" sz="6200" dirty="0" smtClean="0"/>
              <a:t> </a:t>
            </a:r>
            <a:r>
              <a:rPr lang="ru-RU" sz="6200" dirty="0" err="1" smtClean="0"/>
              <a:t>з</a:t>
            </a:r>
            <a:r>
              <a:rPr lang="ru-RU" sz="6200" dirty="0" smtClean="0"/>
              <a:t> рудою </a:t>
            </a:r>
            <a:r>
              <a:rPr lang="ru-RU" sz="6200" dirty="0" err="1" smtClean="0"/>
              <a:t>лісовою</a:t>
            </a:r>
            <a:r>
              <a:rPr lang="ru-RU" sz="6200" dirty="0" smtClean="0"/>
              <a:t> </a:t>
            </a:r>
            <a:r>
              <a:rPr lang="ru-RU" sz="6200" dirty="0" err="1" smtClean="0"/>
              <a:t>мурахою</a:t>
            </a:r>
            <a:r>
              <a:rPr lang="ru-RU" sz="6200" dirty="0" smtClean="0"/>
              <a:t>). </a:t>
            </a:r>
            <a:r>
              <a:rPr lang="ru-RU" sz="6200" dirty="0" err="1" smtClean="0"/>
              <a:t>Отже</a:t>
            </a:r>
            <a:r>
              <a:rPr lang="ru-RU" sz="6200" dirty="0" smtClean="0"/>
              <a:t> </a:t>
            </a:r>
            <a:r>
              <a:rPr lang="ru-RU" sz="6200" dirty="0" err="1" smtClean="0"/>
              <a:t>руді</a:t>
            </a:r>
            <a:r>
              <a:rPr lang="ru-RU" sz="6200" dirty="0" smtClean="0"/>
              <a:t> </a:t>
            </a:r>
            <a:r>
              <a:rPr lang="ru-RU" sz="6200" dirty="0" err="1" smtClean="0"/>
              <a:t>лісові</a:t>
            </a:r>
            <a:r>
              <a:rPr lang="ru-RU" sz="6200" dirty="0" smtClean="0"/>
              <a:t> </a:t>
            </a:r>
            <a:r>
              <a:rPr lang="ru-RU" sz="6200" dirty="0" err="1" smtClean="0"/>
              <a:t>мурахи</a:t>
            </a:r>
            <a:r>
              <a:rPr lang="ru-RU" sz="6200" dirty="0" smtClean="0"/>
              <a:t> </a:t>
            </a:r>
            <a:r>
              <a:rPr lang="ru-RU" sz="6200" dirty="0" err="1" smtClean="0"/>
              <a:t>можуть</a:t>
            </a:r>
            <a:r>
              <a:rPr lang="ru-RU" sz="6200" dirty="0" smtClean="0"/>
              <a:t> </a:t>
            </a:r>
            <a:r>
              <a:rPr lang="ru-RU" sz="6200" dirty="0" err="1" smtClean="0"/>
              <a:t>використовуватись</a:t>
            </a:r>
            <a:r>
              <a:rPr lang="ru-RU" sz="6200" dirty="0" smtClean="0"/>
              <a:t> як </a:t>
            </a:r>
            <a:r>
              <a:rPr lang="ru-RU" sz="6200" dirty="0" err="1" smtClean="0"/>
              <a:t>біологічний</a:t>
            </a:r>
            <a:r>
              <a:rPr lang="ru-RU" sz="6200" dirty="0" smtClean="0"/>
              <a:t> метод </a:t>
            </a:r>
            <a:r>
              <a:rPr lang="ru-RU" sz="6200" dirty="0" err="1" smtClean="0"/>
              <a:t>боротьби</a:t>
            </a:r>
            <a:r>
              <a:rPr lang="ru-RU" sz="6200" dirty="0" smtClean="0"/>
              <a:t> </a:t>
            </a:r>
            <a:r>
              <a:rPr lang="ru-RU" sz="6200" dirty="0" err="1" smtClean="0"/>
              <a:t>з</a:t>
            </a:r>
            <a:r>
              <a:rPr lang="ru-RU" sz="6200" dirty="0" smtClean="0"/>
              <a:t> </a:t>
            </a:r>
            <a:r>
              <a:rPr lang="ru-RU" sz="6200" dirty="0" err="1" smtClean="0"/>
              <a:t>короїдами</a:t>
            </a:r>
            <a:endParaRPr lang="ru-RU" sz="6200" dirty="0" smtClean="0"/>
          </a:p>
          <a:p>
            <a:pPr>
              <a:buNone/>
            </a:pPr>
            <a:endParaRPr lang="uk-UA" sz="34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4" name="Рисунок 3" descr="D:\ocomp\d d\фото\екологія\DCIM\101MSDCF\DSC0649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72008"/>
            <a:ext cx="2752725" cy="199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лий лісової мурах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72008"/>
            <a:ext cx="2867025" cy="201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фото мураш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643446"/>
            <a:ext cx="2686050" cy="185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929066"/>
            <a:ext cx="2357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</a:pPr>
            <a:r>
              <a:rPr lang="uk-UA" sz="1400" b="1" i="1" dirty="0" smtClean="0">
                <a:solidFill>
                  <a:prstClr val="black"/>
                </a:solidFill>
              </a:rPr>
              <a:t>Руда лісова мураха </a:t>
            </a:r>
          </a:p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</a:pPr>
            <a:r>
              <a:rPr lang="uk-UA" sz="1400" b="1" i="1" dirty="0" smtClean="0">
                <a:solidFill>
                  <a:prstClr val="black"/>
                </a:solidFill>
              </a:rPr>
              <a:t>(</a:t>
            </a:r>
            <a:r>
              <a:rPr lang="en-US" sz="1400" b="1" i="1" dirty="0">
                <a:solidFill>
                  <a:prstClr val="black"/>
                </a:solidFill>
              </a:rPr>
              <a:t>Formica </a:t>
            </a:r>
            <a:r>
              <a:rPr lang="en-US" sz="1400" b="1" i="1" dirty="0" err="1">
                <a:solidFill>
                  <a:prstClr val="black"/>
                </a:solidFill>
              </a:rPr>
              <a:t>rufa</a:t>
            </a:r>
            <a:r>
              <a:rPr lang="en-US" sz="1400" b="1" i="1" dirty="0">
                <a:solidFill>
                  <a:prstClr val="black"/>
                </a:solidFill>
              </a:rPr>
              <a:t> </a:t>
            </a:r>
            <a:r>
              <a:rPr lang="en-US" sz="1200" b="1" i="1" dirty="0">
                <a:solidFill>
                  <a:prstClr val="black"/>
                </a:solidFill>
              </a:rPr>
              <a:t>L</a:t>
            </a:r>
            <a:r>
              <a:rPr lang="uk-UA" sz="1200" b="1" i="1" dirty="0">
                <a:solidFill>
                  <a:prstClr val="black"/>
                </a:solidFill>
              </a:rPr>
              <a:t>.) </a:t>
            </a:r>
            <a:endParaRPr lang="ru-RU" sz="3600" b="1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000504"/>
            <a:ext cx="2357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</a:pPr>
            <a:r>
              <a:rPr lang="uk-UA" sz="1400" b="1" i="1" dirty="0" smtClean="0">
                <a:solidFill>
                  <a:prstClr val="black"/>
                </a:solidFill>
              </a:rPr>
              <a:t>Мала лісова мураха </a:t>
            </a:r>
          </a:p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</a:pPr>
            <a:r>
              <a:rPr lang="uk-UA" sz="1400" b="1" i="1" dirty="0" smtClean="0">
                <a:solidFill>
                  <a:prstClr val="black"/>
                </a:solidFill>
              </a:rPr>
              <a:t>(</a:t>
            </a:r>
            <a:r>
              <a:rPr lang="en-US" sz="1400" b="1" i="1" dirty="0" smtClean="0">
                <a:solidFill>
                  <a:prstClr val="black"/>
                </a:solidFill>
              </a:rPr>
              <a:t>Formica </a:t>
            </a:r>
            <a:r>
              <a:rPr lang="en-US" sz="1400" b="1" i="1" dirty="0" err="1" smtClean="0">
                <a:solidFill>
                  <a:prstClr val="black"/>
                </a:solidFill>
              </a:rPr>
              <a:t>silva</a:t>
            </a:r>
            <a:r>
              <a:rPr lang="en-US" sz="1400" b="1" i="1" dirty="0" smtClean="0">
                <a:solidFill>
                  <a:prstClr val="black"/>
                </a:solidFill>
              </a:rPr>
              <a:t> </a:t>
            </a:r>
            <a:r>
              <a:rPr lang="en-US" sz="1200" b="1" i="1" dirty="0" smtClean="0">
                <a:solidFill>
                  <a:prstClr val="black"/>
                </a:solidFill>
              </a:rPr>
              <a:t>L</a:t>
            </a:r>
            <a:r>
              <a:rPr lang="uk-UA" sz="1200" b="1" i="1" dirty="0">
                <a:solidFill>
                  <a:prstClr val="black"/>
                </a:solidFill>
              </a:rPr>
              <a:t>.) </a:t>
            </a:r>
            <a:endParaRPr lang="ru-RU" sz="3600" b="1" i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4000504"/>
            <a:ext cx="2357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</a:pPr>
            <a:r>
              <a:rPr lang="uk-UA" sz="1400" b="1" i="1" dirty="0" smtClean="0"/>
              <a:t>Звичайна </a:t>
            </a:r>
            <a:r>
              <a:rPr lang="uk-UA" sz="1400" b="1" i="1" dirty="0" err="1" smtClean="0"/>
              <a:t>тонкоголова</a:t>
            </a:r>
            <a:r>
              <a:rPr lang="uk-UA" sz="1400" b="1" i="1" dirty="0" smtClean="0"/>
              <a:t> мураха  </a:t>
            </a:r>
            <a:r>
              <a:rPr lang="uk-UA" sz="1400" b="1" i="1" dirty="0"/>
              <a:t>(</a:t>
            </a:r>
            <a:r>
              <a:rPr lang="en-US" sz="1400" b="1" i="1" dirty="0"/>
              <a:t>Formica </a:t>
            </a:r>
            <a:r>
              <a:rPr lang="en-US" sz="1400" b="1" i="1" dirty="0" err="1"/>
              <a:t>execta</a:t>
            </a:r>
            <a:r>
              <a:rPr lang="en-US" sz="1400" b="1" i="1" dirty="0"/>
              <a:t> </a:t>
            </a:r>
            <a:r>
              <a:rPr lang="en-US" sz="1400" b="1" i="1" dirty="0" err="1"/>
              <a:t>Nyl</a:t>
            </a:r>
            <a:r>
              <a:rPr lang="uk-UA" sz="1400" b="1" i="1" dirty="0"/>
              <a:t>.)</a:t>
            </a:r>
            <a:endParaRPr lang="ru-RU" sz="36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Bahnschrift" pitchFamily="34" charset="0"/>
              </a:rPr>
              <a:t/>
            </a:r>
            <a:br>
              <a:rPr lang="ru-RU" sz="3100" b="1" i="1" dirty="0" smtClean="0">
                <a:latin typeface="Bahnschrift" pitchFamily="34" charset="0"/>
              </a:rPr>
            </a:br>
            <a:r>
              <a:rPr lang="ru-RU" sz="3100" b="1" i="1" dirty="0" err="1" smtClean="0">
                <a:latin typeface="Bahnschrift" pitchFamily="34" charset="0"/>
              </a:rPr>
              <a:t>Результати</a:t>
            </a:r>
            <a:r>
              <a:rPr lang="ru-RU" sz="3100" b="1" i="1" dirty="0" smtClean="0">
                <a:latin typeface="Bahnschrift" pitchFamily="34" charset="0"/>
              </a:rPr>
              <a:t> </a:t>
            </a:r>
            <a:r>
              <a:rPr lang="ru-RU" sz="3100" b="1" i="1" dirty="0" err="1" smtClean="0">
                <a:latin typeface="Bahnschrift" pitchFamily="34" charset="0"/>
              </a:rPr>
              <a:t>фенологічних</a:t>
            </a:r>
            <a:r>
              <a:rPr lang="ru-RU" sz="3100" b="1" i="1" dirty="0" smtClean="0">
                <a:latin typeface="Bahnschrift" pitchFamily="34" charset="0"/>
              </a:rPr>
              <a:t> </a:t>
            </a:r>
            <a:r>
              <a:rPr lang="ru-RU" sz="3100" b="1" i="1" dirty="0" err="1" smtClean="0">
                <a:latin typeface="Bahnschrift" pitchFamily="34" charset="0"/>
              </a:rPr>
              <a:t>спостережень</a:t>
            </a:r>
            <a:r>
              <a:rPr lang="ru-RU" sz="3100" b="1" i="1" dirty="0" smtClean="0">
                <a:latin typeface="Bahnschrift" pitchFamily="34" charset="0"/>
              </a:rPr>
              <a:t> за </a:t>
            </a:r>
            <a:r>
              <a:rPr lang="ru-RU" sz="3100" b="1" i="1" dirty="0" err="1" smtClean="0">
                <a:latin typeface="Bahnschrift" pitchFamily="34" charset="0"/>
              </a:rPr>
              <a:t>поведінкою</a:t>
            </a:r>
            <a:r>
              <a:rPr lang="ru-RU" sz="3100" b="1" i="1" dirty="0" smtClean="0">
                <a:latin typeface="Bahnschrift" pitchFamily="34" charset="0"/>
              </a:rPr>
              <a:t> </a:t>
            </a:r>
            <a:r>
              <a:rPr lang="ru-RU" sz="3100" b="1" i="1" dirty="0" err="1" smtClean="0">
                <a:latin typeface="Bahnschrift" pitchFamily="34" charset="0"/>
              </a:rPr>
              <a:t>мурах</a:t>
            </a:r>
            <a:r>
              <a:rPr lang="ru-RU" sz="3100" b="1" i="1" dirty="0" smtClean="0">
                <a:latin typeface="Bahnschrift" pitchFamily="34" charset="0"/>
              </a:rPr>
              <a:t> у </a:t>
            </a:r>
            <a:r>
              <a:rPr lang="ru-RU" sz="3100" b="1" i="1" dirty="0" err="1" smtClean="0">
                <a:latin typeface="Bahnschrift" pitchFamily="34" charset="0"/>
              </a:rPr>
              <a:t>Шепетівських</a:t>
            </a:r>
            <a:r>
              <a:rPr lang="ru-RU" sz="3100" b="1" i="1" dirty="0" smtClean="0">
                <a:latin typeface="Bahnschrift" pitchFamily="34" charset="0"/>
              </a:rPr>
              <a:t> </a:t>
            </a:r>
            <a:r>
              <a:rPr lang="ru-RU" sz="3100" b="1" i="1" dirty="0" err="1" smtClean="0">
                <a:latin typeface="Bahnschrift" pitchFamily="34" charset="0"/>
              </a:rPr>
              <a:t>лісництвах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2" y="1285863"/>
          <a:ext cx="9001160" cy="542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90"/>
                <a:gridCol w="2250290"/>
                <a:gridCol w="2250290"/>
                <a:gridCol w="2250290"/>
              </a:tblGrid>
              <a:tr h="482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року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особливості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Рудий лісовий мураха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Мала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лісова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мураха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Звичайна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тонкоголова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мураха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7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20-22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березня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2022 року;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повітря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6-9 </a:t>
                      </a:r>
                      <a:r>
                        <a:rPr lang="ru-RU" sz="11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Близько 20-30 мурах знаходяться на поверхні мурашника.  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поверхні мурашника 15-20 мурах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поверхні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мурашника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10-12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мурах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39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14.04.2022.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повітря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12-16 </a:t>
                      </a:r>
                      <a:r>
                        <a:rPr lang="ru-RU" sz="11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початку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квітня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помітно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робочі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мурахи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виносятиь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мурашника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кокони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крилатих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особин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підсихання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кокона.Мурахи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виносять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гнізда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трупи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мурашок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загинули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час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зимівлі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очищають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камери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ходи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дрібного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сміття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прокладають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ходи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ґрунту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деревах.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Спочатку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мурашки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живляться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солодкими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виділеннями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попелиць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збирають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рештки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комах.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27.04.2022. Температура повітря 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10-14 </a:t>
                      </a:r>
                      <a:r>
                        <a:rPr lang="ru-RU" sz="1100" b="1" baseline="30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  на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листі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з’являються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невеликі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гусениці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мурашки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переключаються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них.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 лісова мураха використовує сік рослин берези, клена який привертає увагу інших представників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Звичайна тонкоголова мураха збирає нектар у квітучих рослин, фіалки трьохлистної,зірочника, ведмежої цибульки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4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10.06.2022-26.06.2022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 25-28 </a:t>
                      </a:r>
                      <a:r>
                        <a:rPr lang="ru-RU" sz="1100" b="1" baseline="30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Крилаті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особини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вперше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побачили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14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квітня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Вони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помітно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більші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робочих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особин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крилаті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особини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самці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самки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з’являються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гнізді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(на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куполі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мурашника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вже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початку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червня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Вони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помітно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більші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робочих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особин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Статевих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впрерше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великій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кількості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побачили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26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червня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9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Липень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 gridSpan="3"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літають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крилаті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особини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Робочі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особини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переносять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мурашника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ягоди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гілочки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комах,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гусінь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7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Середина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жовтня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Закупорювання входів у мурашники, підготовка до зимівлі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поверхні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мурашника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мало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мурах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статеві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особини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Ходи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здебільше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закриті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ведеться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заготівля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продуктів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поверхні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мурашника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робочі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мурахи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викладають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гілочки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хвоїнки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777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     Результати дослідження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071546"/>
            <a:ext cx="7147770" cy="578645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Дослідження проводилось у 2022- 2023 роках  з квітня по листопад місяці. Визначено зміни у чисельності ряду представників корисних та шкідливих комах. Було встановлено, що найбільше мурашників на Шепетівщині з родинами рудих лісових мурах (</a:t>
            </a:r>
            <a:r>
              <a:rPr lang="en-US" sz="5000" dirty="0" smtClean="0">
                <a:latin typeface="Bahnschrift" pitchFamily="34" charset="0"/>
                <a:ea typeface="SimSun-ExtB" pitchFamily="49" charset="-122"/>
              </a:rPr>
              <a:t>Formica </a:t>
            </a:r>
            <a:r>
              <a:rPr lang="en-US" sz="5000" dirty="0" err="1" smtClean="0">
                <a:latin typeface="Bahnschrift" pitchFamily="34" charset="0"/>
                <a:ea typeface="SimSun-ExtB" pitchFamily="49" charset="-122"/>
              </a:rPr>
              <a:t>rufa</a:t>
            </a:r>
            <a:r>
              <a:rPr lang="en-US" sz="5000" dirty="0" smtClean="0">
                <a:latin typeface="Bahnschrift" pitchFamily="34" charset="0"/>
                <a:ea typeface="SimSun-ExtB" pitchFamily="49" charset="-122"/>
              </a:rPr>
              <a:t> L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.) найменше гнізд з мурашкою звичайною </a:t>
            </a:r>
            <a:r>
              <a:rPr lang="uk-UA" sz="5000" dirty="0" err="1" smtClean="0">
                <a:latin typeface="Bahnschrift" pitchFamily="34" charset="0"/>
                <a:ea typeface="SimSun-ExtB" pitchFamily="49" charset="-122"/>
              </a:rPr>
              <a:t>тонкоголовою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 (</a:t>
            </a:r>
            <a:r>
              <a:rPr lang="en-US" sz="5000" dirty="0" smtClean="0">
                <a:latin typeface="Bahnschrift" pitchFamily="34" charset="0"/>
                <a:ea typeface="SimSun-ExtB" pitchFamily="49" charset="-122"/>
              </a:rPr>
              <a:t>Formica </a:t>
            </a:r>
            <a:r>
              <a:rPr lang="en-US" sz="5000" dirty="0" err="1" smtClean="0">
                <a:latin typeface="Bahnschrift" pitchFamily="34" charset="0"/>
                <a:ea typeface="SimSun-ExtB" pitchFamily="49" charset="-122"/>
              </a:rPr>
              <a:t>execta</a:t>
            </a:r>
            <a:r>
              <a:rPr lang="en-US" sz="5000" dirty="0" smtClean="0">
                <a:latin typeface="Bahnschrift" pitchFamily="34" charset="0"/>
                <a:ea typeface="SimSun-ExtB" pitchFamily="49" charset="-122"/>
              </a:rPr>
              <a:t> </a:t>
            </a:r>
            <a:r>
              <a:rPr lang="en-US" sz="5000" dirty="0" err="1" smtClean="0">
                <a:latin typeface="Bahnschrift" pitchFamily="34" charset="0"/>
                <a:ea typeface="SimSun-ExtB" pitchFamily="49" charset="-122"/>
              </a:rPr>
              <a:t>Nyl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.). Проведене дослідження вказує на можливість використання мурашок, зокрема представників </a:t>
            </a:r>
            <a:r>
              <a:rPr lang="ru-RU" sz="5000" i="1" dirty="0" err="1" smtClean="0">
                <a:latin typeface="Bahnschrift" pitchFamily="34" charset="0"/>
                <a:ea typeface="SimSun-ExtB" pitchFamily="49" charset="-122"/>
              </a:rPr>
              <a:t>Formicidae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, як індикаційні організми  стану екосистеми: </a:t>
            </a:r>
            <a:endParaRPr lang="ru-RU" sz="5000" dirty="0" smtClean="0">
              <a:latin typeface="Bahnschrift" pitchFamily="34" charset="0"/>
              <a:ea typeface="SimSun-ExtB" pitchFamily="49" charset="-122"/>
            </a:endParaRPr>
          </a:p>
          <a:p>
            <a:pPr algn="just">
              <a:lnSpc>
                <a:spcPct val="170000"/>
              </a:lnSpc>
            </a:pPr>
            <a:r>
              <a:rPr lang="ru-RU" sz="5000" dirty="0" smtClean="0">
                <a:latin typeface="Bahnschrift" pitchFamily="34" charset="0"/>
                <a:ea typeface="SimSun-ExtB" pitchFamily="49" charset="-122"/>
              </a:rPr>
              <a:t>-  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зміна у домінуванні видів мурах на окремій території  ;</a:t>
            </a:r>
            <a:endParaRPr lang="ru-RU" sz="5000" dirty="0" smtClean="0">
              <a:latin typeface="Bahnschrift" pitchFamily="34" charset="0"/>
              <a:ea typeface="SimSun-ExtB" pitchFamily="49" charset="-122"/>
            </a:endParaRPr>
          </a:p>
          <a:p>
            <a:pPr algn="just">
              <a:lnSpc>
                <a:spcPct val="170000"/>
              </a:lnSpc>
            </a:pP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- наявність </a:t>
            </a:r>
            <a:r>
              <a:rPr lang="uk-UA" sz="5000" dirty="0" err="1" smtClean="0">
                <a:latin typeface="Bahnschrift" pitchFamily="34" charset="0"/>
                <a:ea typeface="SimSun-ExtB" pitchFamily="49" charset="-122"/>
              </a:rPr>
              <a:t>антропофобних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 і </a:t>
            </a:r>
            <a:r>
              <a:rPr lang="uk-UA" sz="5000" dirty="0" err="1" smtClean="0">
                <a:latin typeface="Bahnschrift" pitchFamily="34" charset="0"/>
                <a:ea typeface="SimSun-ExtB" pitchFamily="49" charset="-122"/>
              </a:rPr>
              <a:t>антропофільних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 видів; </a:t>
            </a:r>
            <a:endParaRPr lang="ru-RU" sz="5000" dirty="0" smtClean="0">
              <a:latin typeface="Bahnschrift" pitchFamily="34" charset="0"/>
              <a:ea typeface="SimSun-ExtB" pitchFamily="49" charset="-122"/>
            </a:endParaRPr>
          </a:p>
          <a:p>
            <a:pPr algn="just">
              <a:lnSpc>
                <a:spcPct val="170000"/>
              </a:lnSpc>
            </a:pP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-  зміна структурної організації сім’ї, колонії, федерації; </a:t>
            </a:r>
            <a:endParaRPr lang="ru-RU" sz="5000" dirty="0" smtClean="0">
              <a:latin typeface="Bahnschrift" pitchFamily="34" charset="0"/>
              <a:ea typeface="SimSun-ExtB" pitchFamily="49" charset="-122"/>
            </a:endParaRPr>
          </a:p>
          <a:p>
            <a:pPr algn="just">
              <a:lnSpc>
                <a:spcPct val="170000"/>
              </a:lnSpc>
            </a:pPr>
            <a:r>
              <a:rPr lang="ru-RU" sz="5000" dirty="0" smtClean="0">
                <a:latin typeface="Bahnschrift" pitchFamily="34" charset="0"/>
                <a:ea typeface="SimSun-ExtB" pitchFamily="49" charset="-122"/>
              </a:rPr>
              <a:t>-  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специфічна рослинність на та навколо мурашників; </a:t>
            </a:r>
            <a:endParaRPr lang="ru-RU" sz="5000" dirty="0" smtClean="0">
              <a:latin typeface="Bahnschrift" pitchFamily="34" charset="0"/>
              <a:ea typeface="SimSun-ExtB" pitchFamily="49" charset="-122"/>
            </a:endParaRPr>
          </a:p>
          <a:p>
            <a:pPr algn="just">
              <a:lnSpc>
                <a:spcPct val="170000"/>
              </a:lnSpc>
            </a:pPr>
            <a:r>
              <a:rPr lang="ru-RU" sz="5000" dirty="0" smtClean="0">
                <a:latin typeface="Bahnschrift" pitchFamily="34" charset="0"/>
                <a:ea typeface="SimSun-ExtB" pitchFamily="49" charset="-122"/>
              </a:rPr>
              <a:t>-  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чисельність гнізд одного виду на конкретній площі; </a:t>
            </a:r>
            <a:endParaRPr lang="ru-RU" sz="5000" dirty="0" smtClean="0">
              <a:latin typeface="Bahnschrift" pitchFamily="34" charset="0"/>
              <a:ea typeface="SimSun-ExtB" pitchFamily="49" charset="-122"/>
            </a:endParaRPr>
          </a:p>
          <a:p>
            <a:pPr algn="just">
              <a:lnSpc>
                <a:spcPct val="170000"/>
              </a:lnSpc>
            </a:pPr>
            <a:r>
              <a:rPr lang="ru-RU" sz="5000" dirty="0" smtClean="0">
                <a:latin typeface="Bahnschrift" pitchFamily="34" charset="0"/>
                <a:ea typeface="SimSun-ExtB" pitchFamily="49" charset="-122"/>
              </a:rPr>
              <a:t>-  </a:t>
            </a:r>
            <a:r>
              <a:rPr lang="uk-UA" sz="5000" dirty="0" smtClean="0">
                <a:latin typeface="Bahnschrift" pitchFamily="34" charset="0"/>
                <a:ea typeface="SimSun-ExtB" pitchFamily="49" charset="-122"/>
              </a:rPr>
              <a:t>просторовий розподіл гнізд мурашників; </a:t>
            </a:r>
            <a:endParaRPr lang="ru-RU" sz="5000" dirty="0" smtClean="0">
              <a:latin typeface="Bahnschrift" pitchFamily="34" charset="0"/>
              <a:ea typeface="SimSun-ExtB" pitchFamily="49" charset="-122"/>
            </a:endParaRPr>
          </a:p>
          <a:p>
            <a:endParaRPr lang="ru-RU" dirty="0"/>
          </a:p>
        </p:txBody>
      </p:sp>
      <p:pic>
        <p:nvPicPr>
          <p:cNvPr id="5" name="Рисунок 4" descr="D:\ocomp\d d\фото\екологія\DCIM\101MSDCF\DSC0648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39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51768"/>
          <a:stretch/>
        </p:blipFill>
        <p:spPr bwMode="auto">
          <a:xfrm>
            <a:off x="142844" y="2571744"/>
            <a:ext cx="1714512" cy="1714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C:\Users\user\Desktop\артем.jpg"/>
          <p:cNvPicPr/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42844" y="0"/>
            <a:ext cx="17144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артем2.jpg"/>
          <p:cNvPicPr/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42844" y="4500570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999</Words>
  <Application>Microsoft Office PowerPoint</Application>
  <PresentationFormat>Экран (4:3)</PresentationFormat>
  <Paragraphs>189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ДОСЛІДЖЕННЯ ЕНТОМОФАУНИ ШЕПЕТІВЩИНИ   </vt:lpstr>
      <vt:lpstr> «У природі все одне з іншим пов'язано,  і немає в ній нічого випадкового.  І якщо вийде випадкове явище - шукай в ньому руку людини…»  </vt:lpstr>
      <vt:lpstr>Методологічний апарат проєкту</vt:lpstr>
      <vt:lpstr>Завдання дослідження</vt:lpstr>
      <vt:lpstr>Фізико-географічні особливості досліджуваної території</vt:lpstr>
      <vt:lpstr>Дослідження ентомофауни Шепетівського лісового господарства </vt:lpstr>
      <vt:lpstr>Експериментальні дослідження</vt:lpstr>
      <vt:lpstr> Результати фенологічних спостережень за поведінкою мурах у Шепетівських лісництвах </vt:lpstr>
      <vt:lpstr>     Результати дослідження</vt:lpstr>
      <vt:lpstr>Висновок</vt:lpstr>
      <vt:lpstr>Рекомендації та плани на майбутнє</vt:lpstr>
      <vt:lpstr>   «Будь яка тварина – це багатовіковий витвір еволюції, і кожна з них має однакове з нами право жити й виконувати певну роль у взаємозв’язаному світі  О Скарлатто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ЕНТОМОФАУНИ ШЕПЕТІВЩИНИ</dc:title>
  <dc:creator>user</dc:creator>
  <cp:lastModifiedBy>user</cp:lastModifiedBy>
  <cp:revision>23</cp:revision>
  <dcterms:created xsi:type="dcterms:W3CDTF">2024-04-11T08:22:08Z</dcterms:created>
  <dcterms:modified xsi:type="dcterms:W3CDTF">2024-04-11T12:43:22Z</dcterms:modified>
</cp:coreProperties>
</file>