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3.png" ContentType="image/png"/>
  <Override PartName="/ppt/media/image2.jpeg" ContentType="image/jpeg"/>
  <Override PartName="/ppt/media/image4.jpeg" ContentType="image/jpeg"/>
  <Override PartName="/ppt/media/image5.jpeg" ContentType="image/jpeg"/>
  <Override PartName="/ppt/media/image6.png" ContentType="image/png"/>
  <Override PartName="/ppt/media/image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9F5DF8F-F346-403E-9593-E1AF0CA5C73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19CD92D-7317-426D-B4E0-3EBDD1EF261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27F0087-1E4D-439B-AA5C-0FD05095B0F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AC77638-C2C7-44A3-AA18-AC4ED8B07AA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6B82CA0-5E49-4AF2-8D68-0AA7FF89BDC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6F93CC0-FC7A-4698-8E52-54C5FEA5B3E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04E1134-866D-40F3-B7E9-BE0C5ACA599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BEA36DD-DE04-400E-ACF5-AB6BCE951B5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D13713E-F89C-49D5-8C16-D92FCB84A8C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FEE66D7-D5AA-409C-A02A-61FBE35ADA4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EED3558-60EA-4793-A26C-BFB2DAD617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B0CC9E5-2398-40DB-ABAB-B6C9323E0B7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6AB65F0-D086-438C-842E-AFDDC9ED5E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939A8F9-AAE7-4A12-89F7-6F90797E5C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C9E37A3-BEBB-4980-8163-3A4904E9C24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A18B814-772A-4F95-85D3-2DAFC9E2C17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BE24563-EEFC-4F20-884C-7E38998A6D6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21241D8-BEDE-431F-B3DE-9EBB6E6F472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ADB16A7-1A93-43B8-BA2A-4A7BF4488F3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C05095C-C797-4ABC-BB7B-4FC84E262E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F7A4301-1B7F-4BAD-9632-00EF007CF1C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5DAAA5E-5A9B-49D5-91B9-80B2E6E3E03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D8FE1AC-6E09-4A2F-8F58-3F201176523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D462DA3-EAE6-48B8-866C-4E9B7ACB943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6BF0D7C-3713-4C2B-879A-76E8DE3E27C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D28F5DB-D408-40F6-BE99-603A40F68F2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1B15DB8-E5BA-40CD-8F02-FF5B5D51298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4E369DE-D9F7-4D44-8EDD-18CB9A00AD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61586B8-C482-4815-BFB1-B9E38E2CE99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CC9AB15-8849-4548-A5FC-9E0A092BEA8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43EE2FE-362B-4289-9F26-19F12B1D17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6F6B183-09D9-435C-A158-7AC13A1E7D7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1008BF1-2552-4ACC-AFC2-4F633AE7649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B7BDD51-D67E-4ABE-93DC-06C118B757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CA6905A-17D3-4B17-AECA-28367205A6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F702F70-A6A4-4E2E-9563-14C7E4432D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uk-UA" sz="1800" spc="-1" strike="noStrike">
                <a:latin typeface="Arial"/>
              </a:rPr>
              <a:t>Для правки тексту заголовка клацніть мишею</a:t>
            </a:r>
            <a:endParaRPr b="0" lang="uk-UA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uk-UA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1400" spc="-1" strike="noStrike">
                <a:latin typeface="Times New Roman"/>
              </a:rPr>
              <a:t>&lt;нижній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uk-UA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EF6AD77-363C-4361-82F7-4AB81AC27144}" type="slidenum">
              <a:rPr b="0" lang="uk-UA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uk-UA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uk-UA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uk-UA" sz="1400" spc="-1" strike="noStrike">
                <a:latin typeface="Times New Roman"/>
              </a:rPr>
              <a:t>&lt;дата/час&gt;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latin typeface="Arial"/>
              </a:rPr>
              <a:t>Для редагування структури клацніть мишею</a:t>
            </a:r>
            <a:endParaRPr b="0" lang="uk-U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latin typeface="Arial"/>
              </a:rPr>
              <a:t>Другий рівень структури</a:t>
            </a:r>
            <a:endParaRPr b="0" lang="uk-U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latin typeface="Arial"/>
              </a:rPr>
              <a:t>Третій рівень структури</a:t>
            </a:r>
            <a:endParaRPr b="0" lang="uk-U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latin typeface="Arial"/>
              </a:rPr>
              <a:t>Четвертий рівень структури</a:t>
            </a:r>
            <a:endParaRPr b="0" lang="uk-U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П'ятий рівень структури</a:t>
            </a:r>
            <a:endParaRPr b="0" lang="uk-U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Шостий рівень структури</a:t>
            </a:r>
            <a:endParaRPr b="0" lang="uk-U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Сьомий рівень структури</a:t>
            </a:r>
            <a:endParaRPr b="0" lang="uk-U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uk-UA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1400" spc="-1" strike="noStrike">
                <a:latin typeface="Times New Roman"/>
              </a:rPr>
              <a:t>&lt;нижній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uk-UA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1E8B2E9-BBD0-4D65-8DEF-2EC2493471D3}" type="slidenum">
              <a:rPr b="0" lang="uk-UA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uk-UA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uk-UA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uk-UA" sz="1400" spc="-1" strike="noStrike">
                <a:latin typeface="Times New Roman"/>
              </a:rPr>
              <a:t>&lt;дата/час&gt;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uk-UA" sz="4400" spc="-1" strike="noStrike">
                <a:latin typeface="Arial"/>
              </a:rPr>
              <a:t>Для правки тексту заголовка клацніть мишею</a:t>
            </a:r>
            <a:endParaRPr b="0" lang="uk-UA" sz="4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latin typeface="Arial"/>
              </a:rPr>
              <a:t>Для редагування структури клацніть мишею</a:t>
            </a:r>
            <a:endParaRPr b="0" lang="uk-U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latin typeface="Arial"/>
              </a:rPr>
              <a:t>Другий рівень структури</a:t>
            </a:r>
            <a:endParaRPr b="0" lang="uk-U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latin typeface="Arial"/>
              </a:rPr>
              <a:t>Третій рівень структури</a:t>
            </a:r>
            <a:endParaRPr b="0" lang="uk-U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latin typeface="Arial"/>
              </a:rPr>
              <a:t>Четвертий рівень структури</a:t>
            </a:r>
            <a:endParaRPr b="0" lang="uk-U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П'ятий рівень структури</a:t>
            </a:r>
            <a:endParaRPr b="0" lang="uk-U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Шостий рівень структури</a:t>
            </a:r>
            <a:endParaRPr b="0" lang="uk-U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Сьомий рівень структури</a:t>
            </a:r>
            <a:endParaRPr b="0" lang="uk-U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uk-UA" sz="1800" spc="-1" strike="noStrike">
                <a:latin typeface="Arial"/>
              </a:rPr>
              <a:t>Для правки тексту заголовка клацніть мишею</a:t>
            </a:r>
            <a:endParaRPr b="0" lang="uk-UA" sz="18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uk-UA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1400" spc="-1" strike="noStrike">
                <a:latin typeface="Times New Roman"/>
              </a:rPr>
              <a:t>&lt;нижній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uk-UA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FD96C74-8EB3-406C-8EF4-D54C16F3E8D9}" type="slidenum">
              <a:rPr b="0" lang="uk-UA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uk-UA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uk-UA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uk-UA" sz="1400" spc="-1" strike="noStrike">
                <a:latin typeface="Times New Roman"/>
              </a:rPr>
              <a:t>&lt;дата/час&gt;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latin typeface="Arial"/>
              </a:rPr>
              <a:t>Для редагування структури клацніть мишею</a:t>
            </a:r>
            <a:endParaRPr b="0" lang="uk-U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latin typeface="Arial"/>
              </a:rPr>
              <a:t>Другий рівень структури</a:t>
            </a:r>
            <a:endParaRPr b="0" lang="uk-U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latin typeface="Arial"/>
              </a:rPr>
              <a:t>Третій рівень структури</a:t>
            </a:r>
            <a:endParaRPr b="0" lang="uk-U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latin typeface="Arial"/>
              </a:rPr>
              <a:t>Четвертий рівень структури</a:t>
            </a:r>
            <a:endParaRPr b="0" lang="uk-U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П'ятий рівень структури</a:t>
            </a:r>
            <a:endParaRPr b="0" lang="uk-U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Шостий рівень структури</a:t>
            </a:r>
            <a:endParaRPr b="0" lang="uk-U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Сьомий рівень структури</a:t>
            </a:r>
            <a:endParaRPr b="0" lang="uk-U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Рисунок 5" descr=""/>
          <p:cNvPicPr/>
          <p:nvPr/>
        </p:nvPicPr>
        <p:blipFill>
          <a:blip r:embed="rId1"/>
          <a:stretch/>
        </p:blipFill>
        <p:spPr>
          <a:xfrm>
            <a:off x="0" y="0"/>
            <a:ext cx="12195720" cy="6857280"/>
          </a:xfrm>
          <a:prstGeom prst="rect">
            <a:avLst/>
          </a:prstGeom>
          <a:ln w="0">
            <a:noFill/>
          </a:ln>
        </p:spPr>
      </p:pic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81400" y="336240"/>
            <a:ext cx="11028600" cy="353664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txBody>
          <a:bodyPr lIns="0" rIns="0" tIns="0" bIns="0" anchor="ctr">
            <a:norm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i="1" lang="uk-UA" sz="6000" spc="-1" strike="noStrike">
                <a:solidFill>
                  <a:srgbClr val="000000"/>
                </a:solidFill>
                <a:latin typeface="Calibri Light"/>
              </a:rPr>
              <a:t>Різноманіття комах в природних місцях існування Ряду Твердокрилі    занесених до Червоної книги </a:t>
            </a:r>
            <a:endParaRPr b="0" lang="uk-UA" sz="60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8096400" y="4926600"/>
            <a:ext cx="3513960" cy="112860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txBody>
          <a:bodyPr lIns="0" rIns="0" tIns="0" bIns="0" anchor="t">
            <a:normAutofit fontScale="93000"/>
          </a:bodyPr>
          <a:p>
            <a:pPr marL="457200" indent="0" algn="r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i="1" lang="uk-UA" sz="2000" spc="-1" strike="noStrike">
                <a:solidFill>
                  <a:srgbClr val="000000"/>
                </a:solidFill>
                <a:latin typeface="Calibri"/>
              </a:rPr>
              <a:t>Виконала учениця 10 клас</a:t>
            </a:r>
            <a:endParaRPr b="0" lang="uk-UA" sz="2000" spc="-1" strike="noStrike">
              <a:latin typeface="Arial"/>
            </a:endParaRPr>
          </a:p>
          <a:p>
            <a:pPr marL="457200" indent="0" algn="r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i="1" lang="uk-UA" sz="2000" spc="-1" strike="noStrike">
                <a:solidFill>
                  <a:srgbClr val="000000"/>
                </a:solidFill>
                <a:latin typeface="Calibri"/>
              </a:rPr>
              <a:t>Пап Поліна</a:t>
            </a:r>
            <a:endParaRPr b="0" lang="uk-UA" sz="2000" spc="-1" strike="noStrike">
              <a:latin typeface="Arial"/>
            </a:endParaRPr>
          </a:p>
          <a:p>
            <a:pPr marL="457200" indent="0" algn="r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i="1" lang="uk-UA" sz="2000" spc="-1" strike="noStrike">
                <a:solidFill>
                  <a:srgbClr val="000000"/>
                </a:solidFill>
                <a:latin typeface="Calibri"/>
              </a:rPr>
              <a:t>Старобезрадичівського ліцею</a:t>
            </a:r>
            <a:endParaRPr b="0" lang="uk-UA" sz="2000" spc="-1" strike="noStrike">
              <a:latin typeface="Arial"/>
            </a:endParaRPr>
          </a:p>
          <a:p>
            <a:pPr marL="457200" indent="0" algn="r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uk-UA" sz="2000" spc="-1" strike="noStrike">
              <a:latin typeface="Arial"/>
            </a:endParaRPr>
          </a:p>
          <a:p>
            <a:pPr marL="457200" indent="0" algn="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uk-UA" sz="2000" spc="-1" strike="noStrike">
              <a:latin typeface="Arial"/>
            </a:endParaRPr>
          </a:p>
          <a:p>
            <a:pPr marL="457200" indent="0" algn="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uk-UA" sz="2000" spc="-1" strike="noStrike">
              <a:latin typeface="Arial"/>
            </a:endParaRPr>
          </a:p>
        </p:txBody>
      </p:sp>
      <p:sp>
        <p:nvSpPr>
          <p:cNvPr id="126" name="TextBox 6"/>
          <p:cNvSpPr/>
          <p:nvPr/>
        </p:nvSpPr>
        <p:spPr>
          <a:xfrm flipV="1" rot="10800000">
            <a:off x="4707000" y="5729400"/>
            <a:ext cx="2558520" cy="36396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i="1" lang="uk-UA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Старі Безрадичі 2024 р</a:t>
            </a:r>
            <a:endParaRPr b="0" lang="uk-UA" sz="1800" spc="-1" strike="noStrike">
              <a:latin typeface="Arial"/>
            </a:endParaRPr>
          </a:p>
        </p:txBody>
      </p:sp>
      <p:pic>
        <p:nvPicPr>
          <p:cNvPr id="127" name="Picture 2" descr=""/>
          <p:cNvPicPr/>
          <p:nvPr/>
        </p:nvPicPr>
        <p:blipFill>
          <a:blip r:embed="rId2"/>
          <a:stretch/>
        </p:blipFill>
        <p:spPr>
          <a:xfrm>
            <a:off x="581400" y="4133880"/>
            <a:ext cx="1463760" cy="1921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838080" y="329760"/>
            <a:ext cx="10514880" cy="132480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i="1" lang="uk-UA" sz="4400" spc="-1" strike="noStrike">
                <a:solidFill>
                  <a:srgbClr val="000000"/>
                </a:solidFill>
                <a:latin typeface="Calibri Light"/>
                <a:ea typeface="Calibri Light"/>
              </a:rPr>
              <a:t>Твердокрилі </a:t>
            </a:r>
            <a:r>
              <a:rPr b="1" i="1" lang="ru-RU" sz="4400" spc="-1" strike="noStrike">
                <a:solidFill>
                  <a:srgbClr val="000000"/>
                </a:solidFill>
                <a:latin typeface="Calibri Light"/>
                <a:ea typeface="Calibri Light"/>
              </a:rPr>
              <a:t>комахи </a:t>
            </a:r>
            <a:endParaRPr b="0" lang="uk-UA" sz="4400" spc="-1" strike="noStrike">
              <a:latin typeface="Arial"/>
            </a:endParaRPr>
          </a:p>
        </p:txBody>
      </p:sp>
      <p:sp>
        <p:nvSpPr>
          <p:cNvPr id="149" name="TextBox 6"/>
          <p:cNvSpPr/>
          <p:nvPr/>
        </p:nvSpPr>
        <p:spPr>
          <a:xfrm>
            <a:off x="838080" y="4788360"/>
            <a:ext cx="2916000" cy="106452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numCol="1" spcCol="0" horzOverflow="overflow" vertOverflow="overflow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uk-UA" sz="3200" spc="-1" strike="noStrike">
                <a:solidFill>
                  <a:srgbClr val="000000"/>
                </a:solidFill>
                <a:latin typeface="Calibri"/>
                <a:ea typeface="Calibri"/>
              </a:rPr>
              <a:t>Стафілін волохатий</a:t>
            </a:r>
            <a:endParaRPr b="0" lang="uk-UA" sz="3200" spc="-1" strike="noStrike">
              <a:latin typeface="Arial"/>
            </a:endParaRPr>
          </a:p>
        </p:txBody>
      </p:sp>
      <p:sp>
        <p:nvSpPr>
          <p:cNvPr id="150" name="TextBox 8"/>
          <p:cNvSpPr/>
          <p:nvPr/>
        </p:nvSpPr>
        <p:spPr>
          <a:xfrm>
            <a:off x="8207280" y="4788360"/>
            <a:ext cx="2938320" cy="106452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numCol="1" spcCol="0" horzOverflow="overflow" vertOverflow="overflow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uk-UA" sz="3200" spc="-1" strike="noStrike">
                <a:solidFill>
                  <a:srgbClr val="000000"/>
                </a:solidFill>
                <a:latin typeface="Calibri"/>
                <a:ea typeface="Calibri"/>
              </a:rPr>
              <a:t>Красотіл пахучий</a:t>
            </a:r>
            <a:endParaRPr b="0" lang="uk-UA" sz="3200" spc="-1" strike="noStrike">
              <a:latin typeface="Arial"/>
            </a:endParaRPr>
          </a:p>
        </p:txBody>
      </p:sp>
      <p:sp>
        <p:nvSpPr>
          <p:cNvPr id="151" name="TextBox 7"/>
          <p:cNvSpPr/>
          <p:nvPr/>
        </p:nvSpPr>
        <p:spPr>
          <a:xfrm>
            <a:off x="4537440" y="4788360"/>
            <a:ext cx="2938320" cy="106452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uk-UA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Жук-носоріг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uk-UA" sz="3200" spc="-1" strike="noStrike">
              <a:latin typeface="Arial"/>
            </a:endParaRPr>
          </a:p>
        </p:txBody>
      </p:sp>
      <p:pic>
        <p:nvPicPr>
          <p:cNvPr id="152" name="Picture 4" descr=""/>
          <p:cNvPicPr/>
          <p:nvPr/>
        </p:nvPicPr>
        <p:blipFill>
          <a:blip r:embed="rId2"/>
          <a:stretch/>
        </p:blipFill>
        <p:spPr>
          <a:xfrm>
            <a:off x="815760" y="2197440"/>
            <a:ext cx="2938320" cy="2163600"/>
          </a:xfrm>
          <a:prstGeom prst="rect">
            <a:avLst/>
          </a:prstGeom>
          <a:ln w="0">
            <a:noFill/>
          </a:ln>
        </p:spPr>
      </p:pic>
      <p:pic>
        <p:nvPicPr>
          <p:cNvPr id="153" name="Picture 3" descr=""/>
          <p:cNvPicPr/>
          <p:nvPr/>
        </p:nvPicPr>
        <p:blipFill>
          <a:blip r:embed="rId3"/>
          <a:stretch/>
        </p:blipFill>
        <p:spPr>
          <a:xfrm>
            <a:off x="4537440" y="2197440"/>
            <a:ext cx="2938320" cy="2163600"/>
          </a:xfrm>
          <a:prstGeom prst="rect">
            <a:avLst/>
          </a:prstGeom>
          <a:ln w="0">
            <a:noFill/>
          </a:ln>
        </p:spPr>
      </p:pic>
      <p:pic>
        <p:nvPicPr>
          <p:cNvPr id="154" name="Picture 1" descr=""/>
          <p:cNvPicPr/>
          <p:nvPr/>
        </p:nvPicPr>
        <p:blipFill>
          <a:blip r:embed="rId4"/>
          <a:stretch/>
        </p:blipFill>
        <p:spPr>
          <a:xfrm>
            <a:off x="8207280" y="2197440"/>
            <a:ext cx="2938320" cy="2163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7" descr=""/>
          <p:cNvPicPr/>
          <p:nvPr/>
        </p:nvPicPr>
        <p:blipFill>
          <a:blip r:embed="rId1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56" name="Таблиця 6"/>
          <p:cNvGraphicFramePr/>
          <p:nvPr/>
        </p:nvGraphicFramePr>
        <p:xfrm>
          <a:off x="769320" y="1587960"/>
          <a:ext cx="10652760" cy="4373280"/>
        </p:xfrm>
        <a:graphic>
          <a:graphicData uri="http://schemas.openxmlformats.org/drawingml/2006/table">
            <a:tbl>
              <a:tblPr/>
              <a:tblGrid>
                <a:gridCol w="1775520"/>
                <a:gridCol w="1775520"/>
                <a:gridCol w="1775520"/>
                <a:gridCol w="1775520"/>
                <a:gridCol w="1775520"/>
                <a:gridCol w="1775520"/>
              </a:tblGrid>
              <a:tr h="62460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Місце існування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5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Кількість особин в місцях існування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624600"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Красотіл </a:t>
                      </a:r>
                      <a:endParaRPr b="0" lang="uk-UA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пахучий 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Менетріє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Жук - олень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Жук- носоріг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Стафілін волохатий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246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Узбіччя доріг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246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Лісових насадження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246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Схили балок, ярів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246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Багаторічні, луговині трави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260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Всього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7" name="TextBox 8"/>
          <p:cNvSpPr/>
          <p:nvPr/>
        </p:nvSpPr>
        <p:spPr>
          <a:xfrm>
            <a:off x="371880" y="261720"/>
            <a:ext cx="11447640" cy="106416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i="1" lang="uk-UA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Видовий склад твердокрилих або жуків у різних місцях існування</a:t>
            </a: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Місце для вмісту 3" descr=""/>
          <p:cNvPicPr/>
          <p:nvPr/>
        </p:nvPicPr>
        <p:blipFill>
          <a:blip r:embed="rId1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83268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i="1" lang="uk-UA" sz="4400" spc="-1" strike="noStrike">
                <a:solidFill>
                  <a:srgbClr val="000000"/>
                </a:solidFill>
                <a:latin typeface="Calibri Light"/>
              </a:rPr>
              <a:t>Висновки</a:t>
            </a:r>
            <a:endParaRPr b="0" lang="uk-UA" sz="4400" spc="-1" strike="noStrike">
              <a:latin typeface="Arial"/>
            </a:endParaRPr>
          </a:p>
        </p:txBody>
      </p:sp>
      <p:sp>
        <p:nvSpPr>
          <p:cNvPr id="160" name="TextBox 4"/>
          <p:cNvSpPr/>
          <p:nvPr/>
        </p:nvSpPr>
        <p:spPr>
          <a:xfrm>
            <a:off x="5182920" y="2516400"/>
            <a:ext cx="1828080" cy="36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TextBox 5"/>
          <p:cNvSpPr/>
          <p:nvPr/>
        </p:nvSpPr>
        <p:spPr>
          <a:xfrm>
            <a:off x="838080" y="1221120"/>
            <a:ext cx="10514880" cy="523764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uk-UA" sz="2600" spc="-1" strike="noStrike">
                <a:solidFill>
                  <a:srgbClr val="000000"/>
                </a:solidFill>
                <a:latin typeface="Calibri"/>
                <a:ea typeface="DejaVu Sans"/>
              </a:rPr>
              <a:t>У науковому проєкті досліджено питання стану різноманіття комах ряду Твердокрилих для збереження та відтворення біорізноманіття в природних місцях існування.</a:t>
            </a:r>
            <a:endParaRPr b="0" lang="uk-UA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uk-UA" sz="2600" spc="-1" strike="noStrike">
                <a:solidFill>
                  <a:srgbClr val="000000"/>
                </a:solidFill>
                <a:latin typeface="Calibri"/>
                <a:ea typeface="DejaVu Sans"/>
              </a:rPr>
              <a:t>Встановлено, що загальна чисельність відловлених комах та їх видова структура суттєво залежить від площі, місця знаходження різних станцій виловлення: найкращі показники лісових насадженнях та місцях де ростуть багаторічні трави, ділянки близько багаторічних трав, найменші на узбіччі доріг.</a:t>
            </a:r>
            <a:endParaRPr b="0" lang="uk-UA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uk-UA" sz="2600" spc="-1" strike="noStrike">
                <a:solidFill>
                  <a:srgbClr val="000000"/>
                </a:solidFill>
                <a:latin typeface="Calibri"/>
                <a:ea typeface="DejaVu Sans"/>
              </a:rPr>
              <a:t>Загальна чисельність відловлених комах та їх видова структура суттєво залежить від агрометеорологічних чинників. Так, за поступового підвищення середньої температури з квітня до кінця травня рясність комах пропорційно збільшувалась, що обумовлено ходом весняної реактивації популяцій.</a:t>
            </a:r>
            <a:endParaRPr b="0" lang="uk-UA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Рисунок 3" descr=""/>
          <p:cNvPicPr/>
          <p:nvPr/>
        </p:nvPicPr>
        <p:blipFill>
          <a:blip r:embed="rId1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616572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txBody>
          <a:bodyPr lIns="0" rIns="0" tIns="0" bIns="0" anchor="ctr">
            <a:norm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i="1" lang="uk-UA" sz="8000" spc="-1" strike="noStrike">
                <a:solidFill>
                  <a:srgbClr val="000000"/>
                </a:solidFill>
                <a:latin typeface="Calibri Light"/>
              </a:rPr>
              <a:t>Дякую за увагу</a:t>
            </a:r>
            <a:endParaRPr b="0" lang="uk-UA" sz="8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Рисунок 3" descr=""/>
          <p:cNvPicPr/>
          <p:nvPr/>
        </p:nvPicPr>
        <p:blipFill>
          <a:blip r:embed="rId1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/>
          </p:nvPr>
        </p:nvSpPr>
        <p:spPr>
          <a:xfrm>
            <a:off x="855360" y="683280"/>
            <a:ext cx="5239800" cy="549108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uk-UA" sz="4000" spc="-1" strike="noStrike">
                <a:solidFill>
                  <a:srgbClr val="000000"/>
                </a:solidFill>
                <a:latin typeface="Calibri"/>
              </a:rPr>
              <a:t>Мета роботи </a:t>
            </a:r>
            <a:r>
              <a:rPr b="0" i="1" lang="uk-UA" sz="4000" spc="-1" strike="noStrike">
                <a:solidFill>
                  <a:srgbClr val="000000"/>
                </a:solidFill>
                <a:latin typeface="Calibri"/>
              </a:rPr>
              <a:t>полягала в визначенні стану різноманіття комах  Ряду Твердокрилі, або жуки    в природних місцях існування для збереження та відтворення біорізноманіття.</a:t>
            </a:r>
            <a:endParaRPr b="0" lang="uk-UA" sz="40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uk-UA" sz="4000" spc="-1" strike="noStrike">
              <a:latin typeface="Arial"/>
            </a:endParaRPr>
          </a:p>
        </p:txBody>
      </p:sp>
      <p:pic>
        <p:nvPicPr>
          <p:cNvPr id="130" name="Picture 2" descr=""/>
          <p:cNvPicPr/>
          <p:nvPr/>
        </p:nvPicPr>
        <p:blipFill>
          <a:blip r:embed="rId2"/>
          <a:stretch/>
        </p:blipFill>
        <p:spPr>
          <a:xfrm>
            <a:off x="6525720" y="683280"/>
            <a:ext cx="4113000" cy="5491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Рисунок 3" descr=""/>
          <p:cNvPicPr/>
          <p:nvPr/>
        </p:nvPicPr>
        <p:blipFill>
          <a:blip r:embed="rId1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034640" cy="99360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i="1" lang="uk-UA" sz="4400" spc="-1" strike="noStrike">
                <a:solidFill>
                  <a:srgbClr val="000000"/>
                </a:solidFill>
                <a:latin typeface="Calibri Light"/>
              </a:rPr>
              <a:t>Завдання:</a:t>
            </a:r>
            <a:endParaRPr b="0" lang="uk-UA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838080" y="1516680"/>
            <a:ext cx="10034640" cy="483048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txBody>
          <a:bodyPr lIns="90000" rIns="90000" tIns="45000" bIns="45000" anchor="ctr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uk-UA" sz="3600" spc="-1" strike="noStrike">
                <a:solidFill>
                  <a:srgbClr val="000000"/>
                </a:solidFill>
                <a:latin typeface="Calibri"/>
                <a:ea typeface="Calibri"/>
              </a:rPr>
              <a:t>дослідження за допомогою рекомендованих методів різноманіття ентомофауни природних і    напівприродних місцях існування;</a:t>
            </a:r>
            <a:endParaRPr b="0" lang="uk-UA" sz="36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uk-UA" sz="3600" spc="-1" strike="noStrike">
                <a:solidFill>
                  <a:srgbClr val="000000"/>
                </a:solidFill>
                <a:latin typeface="Calibri"/>
                <a:ea typeface="Calibri"/>
              </a:rPr>
              <a:t>дослідження    рівня різноманіття та рясності популяцій;</a:t>
            </a:r>
            <a:endParaRPr b="0" lang="uk-UA" sz="36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uk-UA" sz="3600" spc="-1" strike="noStrike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r>
              <a:rPr b="0" i="1" lang="uk-UA" sz="3600" spc="-1" strike="noStrike">
                <a:solidFill>
                  <a:srgbClr val="000000"/>
                </a:solidFill>
                <a:latin typeface="Calibri"/>
                <a:ea typeface="Calibri"/>
              </a:rPr>
              <a:t>дослідження популяційних структур   домінуючих видів комах природних і напівкультурних    місцях існування ;</a:t>
            </a:r>
            <a:endParaRPr b="0" lang="uk-UA" sz="36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uk-UA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txBody>
          <a:bodyPr lIns="90000" rIns="90000" tIns="45000" bIns="45000" anchor="ctr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uk-UA" sz="4000" spc="-1" strike="noStrike">
                <a:solidFill>
                  <a:srgbClr val="000000"/>
                </a:solidFill>
                <a:latin typeface="Calibri"/>
              </a:rPr>
              <a:t>При виконанні наукових досліджень за темою роботи використовувались аналітично- синтетичні, еколого-статистичні та експериментальні методи, апробовані та рекомендовані для польових та лабораторних досліджень в ентомології. </a:t>
            </a:r>
            <a:endParaRPr b="0" lang="uk-UA" sz="40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i="1" lang="uk-UA" sz="4400" spc="-1" strike="noStrike">
                <a:solidFill>
                  <a:srgbClr val="000000"/>
                </a:solidFill>
                <a:latin typeface="Calibri Light"/>
              </a:rPr>
              <a:t>Методи досліджень</a:t>
            </a:r>
            <a:endParaRPr b="0" lang="uk-UA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Місце для вмісту 3" descr=""/>
          <p:cNvPicPr/>
          <p:nvPr/>
        </p:nvPicPr>
        <p:blipFill>
          <a:blip r:embed="rId1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37" name="TextBox 4"/>
          <p:cNvSpPr/>
          <p:nvPr/>
        </p:nvSpPr>
        <p:spPr>
          <a:xfrm>
            <a:off x="838080" y="1228320"/>
            <a:ext cx="10514880" cy="435600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uk-UA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Об’єкт досліджень. </a:t>
            </a:r>
            <a:r>
              <a:rPr b="0" i="1" lang="uk-UA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Природні популяції ентомологічного біорізноманіття села Старі Безрадичі</a:t>
            </a:r>
            <a:endParaRPr b="0" lang="uk-UA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uk-UA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uk-UA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Предмет досліджень. </a:t>
            </a:r>
            <a:r>
              <a:rPr b="0" i="1" lang="uk-UA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Стан біорізноманіття, сезонна динаміка та шляхи збереження і відтворення ентомокомплексу. </a:t>
            </a:r>
            <a:endParaRPr b="0" lang="uk-UA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Рисунок 3" descr=""/>
          <p:cNvPicPr/>
          <p:nvPr/>
        </p:nvPicPr>
        <p:blipFill>
          <a:blip r:embed="rId1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4880" cy="132480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i="1" lang="uk-UA" sz="4400" spc="-1" strike="noStrike">
                <a:solidFill>
                  <a:srgbClr val="000000"/>
                </a:solidFill>
                <a:latin typeface="Calibri Light"/>
              </a:rPr>
              <a:t>Методика досліджень</a:t>
            </a:r>
            <a:endParaRPr b="0" lang="uk-UA" sz="4400" spc="-1" strike="noStrike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838080" y="2519280"/>
            <a:ext cx="10514880" cy="350964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uk-UA" sz="4000" spc="-1" strike="noStrike">
                <a:solidFill>
                  <a:srgbClr val="000000"/>
                </a:solidFill>
                <a:latin typeface="Calibri"/>
              </a:rPr>
              <a:t>При виконанні наукових досліджень за темою роботи використовувались аналітично-синтетичні, еколого-статистичні та експериментальні методи, апробовані та рекомендовані для польових та лабораторних досліджень в ентомології.</a:t>
            </a:r>
            <a:endParaRPr b="0" lang="uk-UA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Місце для вмісту 3" descr=""/>
          <p:cNvPicPr/>
          <p:nvPr/>
        </p:nvPicPr>
        <p:blipFill>
          <a:blip r:embed="rId1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42" name="TextBox 1"/>
          <p:cNvSpPr/>
          <p:nvPr/>
        </p:nvSpPr>
        <p:spPr>
          <a:xfrm>
            <a:off x="891720" y="1720800"/>
            <a:ext cx="10407960" cy="283284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uk-UA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Упродовж    2023 року в межах господарства нами було </a:t>
            </a:r>
            <a:r>
              <a:rPr b="1" i="1" lang="uk-UA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обстежено</a:t>
            </a:r>
            <a:r>
              <a:rPr b="0" i="1" lang="uk-UA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площу    5 га, та відібрано більше сотні комах, із них    71    комахи систематизовано, за допомогою рекомендованих методів різноманіття ентомофауни агроландшафтів. </a:t>
            </a:r>
            <a:endParaRPr b="0" lang="uk-UA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Рисунок 3" descr=""/>
          <p:cNvPicPr/>
          <p:nvPr/>
        </p:nvPicPr>
        <p:blipFill>
          <a:blip r:embed="rId1"/>
          <a:stretch/>
        </p:blipFill>
        <p:spPr>
          <a:xfrm>
            <a:off x="0" y="0"/>
            <a:ext cx="12315960" cy="6857280"/>
          </a:xfrm>
          <a:prstGeom prst="rect">
            <a:avLst/>
          </a:prstGeom>
          <a:ln w="0">
            <a:noFill/>
          </a:ln>
        </p:spPr>
      </p:pic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838080" y="573120"/>
            <a:ext cx="10514880" cy="132480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i="1" lang="uk-UA" sz="4400" spc="-1" strike="noStrike">
                <a:solidFill>
                  <a:srgbClr val="000000"/>
                </a:solidFill>
                <a:latin typeface="Calibri Light"/>
              </a:rPr>
              <a:t>Методи обліку комах</a:t>
            </a:r>
            <a:endParaRPr b="0" lang="uk-UA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838080" y="2226240"/>
            <a:ext cx="10514880" cy="3173400"/>
          </a:xfrm>
          <a:prstGeom prst="rect">
            <a:avLst/>
          </a:prstGeom>
          <a:noFill/>
          <a:ln w="0">
            <a:solidFill>
              <a:srgbClr val="e7e6e6"/>
            </a:solidFill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uk-UA" sz="2800" spc="-1" strike="noStrike">
                <a:solidFill>
                  <a:srgbClr val="000000"/>
                </a:solidFill>
                <a:latin typeface="Calibri"/>
              </a:rPr>
              <a:t>Облік ентомофауни трав’яного покриву будь-якого типу проводять косінням сачком, за допомогою ексгаустера, біоценометра, або спостерігають візуально.</a:t>
            </a:r>
            <a:endParaRPr b="0" lang="uk-UA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uk-UA" sz="2800" spc="-1" strike="noStrike">
                <a:solidFill>
                  <a:srgbClr val="000000"/>
                </a:solidFill>
                <a:latin typeface="Calibri"/>
              </a:rPr>
              <a:t>У лабораторії вміст морилки висипали на лист паперу, відбирали рослинні частини, ретельно переглядаючи їх. Комах розбирали по систематичних групах, підраховували, результати заносили в таблицю і викладали комах на матрацик з етикеткою. </a:t>
            </a:r>
            <a:endParaRPr b="0" lang="uk-UA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294840" y="208080"/>
            <a:ext cx="11207880" cy="1427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4000" spc="-1" strike="noStrike">
                <a:solidFill>
                  <a:srgbClr val="000000"/>
                </a:solidFill>
                <a:latin typeface="Times New Roman"/>
              </a:rPr>
              <a:t>Таксономічна структура сучасного стану ентомологічного біорізноманіття</a:t>
            </a:r>
            <a:r>
              <a:rPr b="0" lang="uk-UA" sz="4000" spc="-1" strike="noStrike">
                <a:solidFill>
                  <a:srgbClr val="000000"/>
                </a:solidFill>
                <a:latin typeface="Times New Roman"/>
              </a:rPr>
              <a:t> ряд Твердокрилі </a:t>
            </a:r>
            <a:endParaRPr b="0" lang="uk-UA" sz="4000" spc="-1" strike="noStrike">
              <a:latin typeface="Arial"/>
            </a:endParaRPr>
          </a:p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endParaRPr b="0" lang="uk-UA" sz="4800" spc="-1" strike="noStrike">
              <a:latin typeface="Arial"/>
            </a:endParaRPr>
          </a:p>
        </p:txBody>
      </p:sp>
      <p:graphicFrame>
        <p:nvGraphicFramePr>
          <p:cNvPr id="147" name="Объект 4"/>
          <p:cNvGraphicFramePr/>
          <p:nvPr/>
        </p:nvGraphicFramePr>
        <p:xfrm>
          <a:off x="688680" y="1635840"/>
          <a:ext cx="10376640" cy="4454280"/>
        </p:xfrm>
        <a:graphic>
          <a:graphicData uri="http://schemas.openxmlformats.org/drawingml/2006/table">
            <a:tbl>
              <a:tblPr/>
              <a:tblGrid>
                <a:gridCol w="1244880"/>
                <a:gridCol w="6100200"/>
                <a:gridCol w="1688760"/>
                <a:gridCol w="1343160"/>
              </a:tblGrid>
              <a:tr h="490320">
                <a:tc rowSpan="2"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1" i="1" lang="ru-RU" sz="2800" spc="-1" strike="noStrike">
                          <a:solidFill>
                            <a:srgbClr val="000000"/>
                          </a:solidFill>
                          <a:latin typeface="Times New Roman, serif"/>
                        </a:rPr>
                        <a:t>п/п</a:t>
                      </a:r>
                      <a:endParaRPr b="0" lang="uk-UA" sz="28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2800" spc="-1" strike="noStrike">
                          <a:solidFill>
                            <a:srgbClr val="000000"/>
                          </a:solidFill>
                          <a:latin typeface="Times New Roman, serif"/>
                        </a:rPr>
                        <a:t>Родини</a:t>
                      </a:r>
                      <a:endParaRPr b="0" lang="uk-UA" sz="28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2400" spc="-1" strike="noStrike">
                          <a:solidFill>
                            <a:srgbClr val="000000"/>
                          </a:solidFill>
                          <a:latin typeface="Times New Roman, serif"/>
                        </a:rPr>
                        <a:t>Види</a:t>
                      </a:r>
                      <a:endParaRPr b="0" lang="uk-UA" sz="24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801000"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2000" spc="-1" strike="noStrike">
                          <a:solidFill>
                            <a:schemeClr val="dk1"/>
                          </a:solidFill>
                          <a:latin typeface="Times New Roman, serif"/>
                        </a:rPr>
                        <a:t>Кількість</a:t>
                      </a:r>
                      <a:endParaRPr b="0" lang="uk-UA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2000" spc="-1" strike="noStrike">
                          <a:solidFill>
                            <a:schemeClr val="dk1"/>
                          </a:solidFill>
                          <a:latin typeface="Times New Roman, serif"/>
                        </a:rPr>
                        <a:t>комах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2000" spc="-1" strike="noStrike">
                          <a:solidFill>
                            <a:schemeClr val="dk1"/>
                          </a:solidFill>
                          <a:latin typeface="Times New Roman, serif"/>
                        </a:rPr>
                        <a:t>(%)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32760"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2000" spc="-1" strike="noStrike">
                          <a:solidFill>
                            <a:schemeClr val="dk1"/>
                          </a:solidFill>
                          <a:latin typeface="Times New Roman, serif"/>
                        </a:rPr>
                        <a:t>1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2000" spc="-1" strike="noStrike">
                          <a:solidFill>
                            <a:schemeClr val="dk1"/>
                          </a:solidFill>
                          <a:latin typeface="Times New Roman, serif"/>
                        </a:rPr>
                        <a:t>Туруни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Times New Roman, serif"/>
                        </a:rPr>
                        <a:t>34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Times New Roman, serif"/>
                        </a:rPr>
                        <a:t>47,89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66200"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2000" spc="-1" strike="noStrike">
                          <a:solidFill>
                            <a:schemeClr val="dk1"/>
                          </a:solidFill>
                          <a:latin typeface="Times New Roman, serif"/>
                        </a:rPr>
                        <a:t>2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Пластинчастовусі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12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11,27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99480"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2000" spc="-1" strike="noStrike">
                          <a:solidFill>
                            <a:schemeClr val="dk1"/>
                          </a:solidFill>
                          <a:latin typeface="Times New Roman, serif"/>
                        </a:rPr>
                        <a:t>3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Рогачі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8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16,90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66200"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2000" spc="-1" strike="noStrike">
                          <a:solidFill>
                            <a:schemeClr val="dk1"/>
                          </a:solidFill>
                          <a:latin typeface="Times New Roman, serif"/>
                        </a:rPr>
                        <a:t>4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Стафілініди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Times New Roman, serif"/>
                        </a:rPr>
                        <a:t>17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23.94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98680"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5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Всього 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71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360" rIns="9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uk-UA" sz="2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100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Application>LibreOffice/7.4.0.3$Windows_x86 LibreOffice_project/f85e47c08ddd19c015c0114a68350214f7066f5a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2023-12-13T14:59:34Z</dcterms:created>
  <dc:creator>gorshokzgomnom@gmail.com</dc:creator>
  <dc:description/>
  <dc:language>uk-UA</dc:language>
  <cp:lastModifiedBy/>
  <dcterms:modified xsi:type="dcterms:W3CDTF">2024-04-19T14:20:51Z</dcterms:modified>
  <cp:revision>6</cp:revision>
  <dc:subject/>
  <dc:title>Презентація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13</vt:i4>
  </property>
</Properties>
</file>