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64" r:id="rId4"/>
    <p:sldId id="271" r:id="rId5"/>
    <p:sldId id="268" r:id="rId6"/>
    <p:sldId id="259" r:id="rId7"/>
    <p:sldId id="258" r:id="rId8"/>
    <p:sldId id="261" r:id="rId9"/>
    <p:sldId id="267" r:id="rId10"/>
    <p:sldId id="266" r:id="rId11"/>
    <p:sldId id="272" r:id="rId12"/>
    <p:sldId id="262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талія Бондаренко" initials="НБ" lastIdx="1" clrIdx="0">
    <p:extLst>
      <p:ext uri="{19B8F6BF-5375-455C-9EA6-DF929625EA0E}">
        <p15:presenceInfo xmlns:p15="http://schemas.microsoft.com/office/powerpoint/2012/main" userId="aa0ed2d1616c732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46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89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659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74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1002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4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67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78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9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91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23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35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13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4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447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CF628-9845-4BDC-B345-7BE12F0F959B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9BB0DAF-A6D2-4EE5-9F06-8DEA157F162E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43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6493" y="1428870"/>
            <a:ext cx="7132321" cy="1651069"/>
          </a:xfrm>
        </p:spPr>
        <p:txBody>
          <a:bodyPr/>
          <a:lstStyle/>
          <a:p>
            <a:pPr algn="ctr"/>
            <a:r>
              <a:rPr lang="uk-UA" sz="4000" dirty="0"/>
              <a:t>Дослідження оптичних властивостей колоїдних розчинів</a:t>
            </a:r>
            <a:br>
              <a:rPr lang="uk-UA" sz="4000" dirty="0"/>
            </a:br>
            <a:r>
              <a:rPr lang="uk-UA" sz="4000" dirty="0"/>
              <a:t>(холодне світло)</a:t>
            </a:r>
            <a:endParaRPr lang="en-US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34768" y="4505006"/>
            <a:ext cx="7132321" cy="204966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Роботу виконала Паламар Олександра учениця </a:t>
            </a:r>
            <a:r>
              <a:rPr lang="uk-UA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9-Б класу</a:t>
            </a:r>
          </a:p>
          <a:p>
            <a:pPr algn="l"/>
            <a:r>
              <a:rPr lang="uk-UA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Криворізького Центрально-Міського ліцею</a:t>
            </a:r>
          </a:p>
          <a:p>
            <a:pPr algn="l"/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Криворізької міської ради Дніпропетровської області</a:t>
            </a:r>
          </a:p>
          <a:p>
            <a:pPr algn="l"/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Науковий керівник: Бондаренко Наталія Олегівна, </a:t>
            </a:r>
          </a:p>
          <a:p>
            <a:pPr algn="l"/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вчитель хімії, біології КЦМЛ, </a:t>
            </a:r>
          </a:p>
          <a:p>
            <a:pPr algn="l"/>
            <a:r>
              <a:rPr lang="uk-U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категорія вища, Вчитель методист</a:t>
            </a:r>
          </a:p>
          <a:p>
            <a:endParaRPr lang="en-US" dirty="0"/>
          </a:p>
        </p:txBody>
      </p:sp>
      <p:pic>
        <p:nvPicPr>
          <p:cNvPr id="5" name="Picture 8" descr="logo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46869" cy="204966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A63C16-3064-741D-8352-C858B65F5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56" y="2238992"/>
            <a:ext cx="3399021" cy="4532028"/>
          </a:xfrm>
          <a:prstGeom prst="rect">
            <a:avLst/>
          </a:prstGeom>
        </p:spPr>
      </p:pic>
      <p:pic>
        <p:nvPicPr>
          <p:cNvPr id="10" name="Picture 3" descr="F:\диск д\картинки\логотип цвет.png">
            <a:extLst>
              <a:ext uri="{FF2B5EF4-FFF2-40B4-BE49-F238E27FC236}">
                <a16:creationId xmlns:a16="http://schemas.microsoft.com/office/drawing/2014/main" id="{253099C8-2E64-305B-EC99-77B407A94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38814" y="0"/>
            <a:ext cx="2003597" cy="2049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4103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872" y="200662"/>
            <a:ext cx="9254956" cy="3372532"/>
          </a:xfrm>
        </p:spPr>
        <p:txBody>
          <a:bodyPr/>
          <a:lstStyle/>
          <a:p>
            <a:pPr marL="0" indent="0" algn="just">
              <a:buNone/>
            </a:pPr>
            <a:r>
              <a:rPr lang="uk-UA" b="0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Реакції хемілюмінесценції, наприклад, у паличках, що світяться, залежать від температури. Реакція прискорюється з підвищенням температури – клацання палички, що світиться в гарячій воді створить фантастичне світіння, але воно не триватиме так довго, як при кімнатній температурі. І навпаки, швидкість реакції сповільнюється при низькій температурі; Ось чому зберігання палички для світіння в морозильній камері протягом кількох годин може дозволити паличці знову яскраво світитися, коли її виймають і нагрівають, ще довго після того, як інакше вона перестала б світитися. У морозильній камері реакція не припиняється повністю, але сповільнюється настільки, що світіння ледь помітне</a:t>
            </a:r>
            <a:r>
              <a:rPr lang="uk-UA" sz="1800" dirty="0">
                <a:latin typeface="Times New Roman"/>
                <a:ea typeface="Calibri"/>
                <a:cs typeface="Times New Roman"/>
              </a:rPr>
              <a:t> [1,3].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5F0E18F-DE12-3843-66D9-F31BA06BA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454" y="2768061"/>
            <a:ext cx="4731434" cy="3548576"/>
          </a:xfrm>
          <a:prstGeom prst="rect">
            <a:avLst/>
          </a:prstGeom>
        </p:spPr>
      </p:pic>
      <p:pic>
        <p:nvPicPr>
          <p:cNvPr id="4098" name="Picture 2" descr="знак внимание png | PNGWing">
            <a:extLst>
              <a:ext uri="{FF2B5EF4-FFF2-40B4-BE49-F238E27FC236}">
                <a16:creationId xmlns:a16="http://schemas.microsoft.com/office/drawing/2014/main" id="{EE779C0E-7FF7-BD9E-5C5D-7152D81A7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6" y="45423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F40DD7-FB83-8BA8-88A1-441AA3A2EC8A}"/>
              </a:ext>
            </a:extLst>
          </p:cNvPr>
          <p:cNvSpPr txBox="1"/>
          <p:nvPr/>
        </p:nvSpPr>
        <p:spPr>
          <a:xfrm>
            <a:off x="2374820" y="4654149"/>
            <a:ext cx="47314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Фенол токсичний, тому, якщо ваша паличка , що світиться  протікає, будьте обережні, щоб рідина не потрапила на руки; Якщо ви це зробите, негайно промийте їх мильною водою. Не відкривайте і не допускайте потрапляння рідин на одяг та шкіру</a:t>
            </a:r>
            <a:r>
              <a:rPr lang="uk-UA" sz="1800" dirty="0">
                <a:latin typeface="Times New Roman"/>
                <a:ea typeface="Calibri"/>
                <a:cs typeface="Times New Roman"/>
              </a:rPr>
              <a:t> [5]. </a:t>
            </a:r>
            <a:endParaRPr lang="uk-U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BC29B0-B649-9EC1-AE31-B4493AB1EA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534"/>
          <a:stretch/>
        </p:blipFill>
        <p:spPr>
          <a:xfrm>
            <a:off x="2930255" y="2601162"/>
            <a:ext cx="2411460" cy="194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97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DFEF8-B55D-57E2-DE7E-20D3D037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719" y="225552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</a:t>
            </a:r>
          </a:p>
        </p:txBody>
      </p:sp>
    </p:spTree>
    <p:extLst>
      <p:ext uri="{BB962C8B-B14F-4D97-AF65-F5344CB8AC3E}">
        <p14:creationId xmlns:p14="http://schemas.microsoft.com/office/powerpoint/2010/main" val="2385848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B991661-C947-57CF-7EFC-CEE730107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74" y="240715"/>
            <a:ext cx="8596668" cy="610380"/>
          </a:xfrm>
        </p:spPr>
        <p:txBody>
          <a:bodyPr>
            <a:normAutofit fontScale="90000"/>
          </a:bodyPr>
          <a:lstStyle/>
          <a:p>
            <a:r>
              <a:rPr lang="uk-UA" dirty="0"/>
              <a:t>Висновки: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4AE24A8-70D0-FFD2-1145-7778C52F2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792" y="1167618"/>
            <a:ext cx="8596668" cy="4839287"/>
          </a:xfrm>
        </p:spPr>
        <p:txBody>
          <a:bodyPr>
            <a:normAutofit lnSpcReduction="10000"/>
          </a:bodyPr>
          <a:lstStyle/>
          <a:p>
            <a:pPr algn="just"/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Всі фокуси проведені нами мають в своїй основі явище люмінесценції, яке є одним з оптичних властивостей  колоїдних розчинів.</a:t>
            </a:r>
          </a:p>
          <a:p>
            <a:pPr algn="just"/>
            <a:r>
              <a:rPr 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Речовини, які здатні під дією різного виду збуджень давати люмінесцентне світіння, називають люмінофорами. Природні люмінофори можуть бути як неорганічного походження (мінерали), так і органічного (насіння, квіти, нафтопродукти). Різниця між ними полягає у тому, що неорганічні дають люмінесцентне світіння тільки у твердому стані, а органічні — у твердому, рідкому та газоподібному станах (люмінесцентне світіння дають деякі молекули). Медики та біологи найбільше стикаються з люмінесценцією органічних сполук.</a:t>
            </a:r>
          </a:p>
          <a:p>
            <a:pPr algn="just"/>
            <a:r>
              <a:rPr lang="uk-UA" sz="19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В наших  дослідженнях  ми спостерігали слідуючи види люмінесценції : </a:t>
            </a:r>
            <a:r>
              <a:rPr lang="uk-UA" sz="19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спонтанна люмінесценція - люмінесценція, яка виникає при переході атома із проміжного збудженого стану на нижчий енергетичний рівень і супроводжується випромінюванням;</a:t>
            </a:r>
            <a:r>
              <a:rPr lang="uk-UA" sz="1900" i="0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хемілюмінесценція - люмінесценція, що виникає за рахунок енергії, яка виділяється при хімічній реакції, що протікає в тому ж середовищі; фотолюмінесценція - люмінесценція, що виникає за рахунок енергії оптичного випромінювання.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24894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962177-EAD3-8B75-1524-3AD86AFAF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71" y="131298"/>
            <a:ext cx="8596668" cy="811237"/>
          </a:xfrm>
        </p:spPr>
        <p:txBody>
          <a:bodyPr/>
          <a:lstStyle/>
          <a:p>
            <a:r>
              <a:rPr lang="uk-UA" dirty="0"/>
              <a:t>Джерела: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AF84806-94AB-AFD6-0C52-5E54003FB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371" y="1195753"/>
            <a:ext cx="9186203" cy="5387927"/>
          </a:xfrm>
        </p:spPr>
        <p:txBody>
          <a:bodyPr>
            <a:normAutofit fontScale="47500" lnSpcReduction="20000"/>
          </a:bodyPr>
          <a:lstStyle/>
          <a:p>
            <a:pPr marL="857250" indent="-514350">
              <a:buFont typeface="+mj-lt"/>
              <a:buAutoNum type="arabicPeriod"/>
            </a:pPr>
            <a:r>
              <a:rPr lang="uk-UA" sz="42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2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Вовокотруб</a:t>
            </a:r>
            <a:r>
              <a:rPr lang="uk-UA" sz="42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Н.П., Смик С.Ю., Бойко Р.С. Практикум з фізичної та колоїдної хімії. Електронний навчальний посібник, 2002. – 257 с.</a:t>
            </a:r>
            <a:endParaRPr lang="uk-UA" sz="4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514350">
              <a:buFont typeface="+mj-lt"/>
              <a:buAutoNum type="arabicPeriod"/>
            </a:pPr>
            <a:r>
              <a:rPr lang="uk-UA" sz="42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Глосарій термінів з хімії // Й. </a:t>
            </a:r>
            <a:r>
              <a:rPr lang="uk-UA" sz="4200" b="0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Опейда</a:t>
            </a:r>
            <a:r>
              <a:rPr lang="uk-UA" sz="42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О. Швайка. Ін-т фізико-органічної хімії та вуглехімії ім. Л. М. Литвиненка НАН України, Донецький національний університет. — Донецьк : Вебер, 2008. — 758 с. </a:t>
            </a:r>
          </a:p>
          <a:p>
            <a:pPr marL="857250" indent="-514350" algn="l">
              <a:buFont typeface="+mj-lt"/>
              <a:buAutoNum type="arabicPeriod"/>
            </a:pPr>
            <a:r>
              <a:rPr lang="uk-UA" sz="42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42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Кабачний</a:t>
            </a:r>
            <a:r>
              <a:rPr lang="uk-UA" sz="42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В.І., Осипенко Л.К., </a:t>
            </a:r>
            <a:r>
              <a:rPr lang="uk-UA" sz="42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Грицан</a:t>
            </a:r>
            <a:r>
              <a:rPr lang="uk-UA" sz="42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Л.Д. та ін. Фізична та колоїдна хімія – Х.: Прапор, В-во </a:t>
            </a:r>
            <a:r>
              <a:rPr lang="uk-UA" sz="42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УкрФА</a:t>
            </a:r>
            <a:r>
              <a:rPr lang="uk-UA" sz="42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1999. – 368 с.</a:t>
            </a:r>
          </a:p>
          <a:p>
            <a:pPr marL="857250" indent="-514350" algn="l">
              <a:buFont typeface="+mj-lt"/>
              <a:buAutoNum type="arabicPeriod"/>
            </a:pPr>
            <a:r>
              <a:rPr lang="uk-UA" sz="42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42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Кабачний</a:t>
            </a:r>
            <a:r>
              <a:rPr lang="uk-UA" sz="42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В.І., Осипенко Л.К., </a:t>
            </a:r>
            <a:r>
              <a:rPr lang="uk-UA" sz="42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Грицан</a:t>
            </a:r>
            <a:r>
              <a:rPr lang="uk-UA" sz="42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Л.Д. та ін. Фізична та колоїдна хімія. Збірник задач. – Х.: Золоті сторінки, 2001. – 207 с.</a:t>
            </a:r>
          </a:p>
          <a:p>
            <a:pPr marL="857250" indent="-514350">
              <a:buFont typeface="+mj-lt"/>
              <a:buAutoNum type="arabicPeriod"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Меленьева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А. Фармацевтическая химия / Г. А. </a:t>
            </a:r>
            <a:r>
              <a:rPr lang="ru-RU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Меленьева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Л. А. Антонова. – М. : Медицина, 1985. – 480 с</a:t>
            </a:r>
          </a:p>
          <a:p>
            <a:pPr marL="857250" indent="-514350">
              <a:buFont typeface="+mj-lt"/>
              <a:buAutoNum type="arabicPeriod"/>
            </a:pPr>
            <a:r>
              <a:rPr lang="uk-UA" sz="42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Мороз А.С., Яворська Л.П., </a:t>
            </a:r>
            <a:r>
              <a:rPr lang="uk-UA" sz="4200" b="0" i="0" u="none" strike="noStrike" dirty="0" err="1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Луцевич</a:t>
            </a:r>
            <a:r>
              <a:rPr lang="uk-UA" sz="42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Д.Д. та ін. Біофізична та колоїдна хімія. – Вінниця: Нова книга, 2007. – 600 с.</a:t>
            </a:r>
            <a:endParaRPr lang="uk-UA" sz="4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0" indent="-514350">
              <a:buFont typeface="+mj-lt"/>
              <a:buAutoNum type="arabicPeriod"/>
            </a:pPr>
            <a:r>
              <a:rPr lang="uk-UA" sz="4200" b="0" i="0" u="none" strike="noStrike" dirty="0">
                <a:solidFill>
                  <a:srgbClr val="1C1C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Мороз А.С., Ковальова А.Г. Фізична та колоїдна хімія. – Львів: Світ, 1994. –  280 с.</a:t>
            </a:r>
          </a:p>
          <a:p>
            <a:pPr indent="571500" algn="l"/>
            <a:endParaRPr lang="uk-UA" sz="26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76077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753" y="294844"/>
            <a:ext cx="9256872" cy="3880773"/>
          </a:xfrm>
        </p:spPr>
        <p:txBody>
          <a:bodyPr/>
          <a:lstStyle/>
          <a:p>
            <a:r>
              <a:rPr lang="uk-UA" b="0" i="0" dirty="0">
                <a:solidFill>
                  <a:srgbClr val="1A1A1A"/>
                </a:solidFill>
                <a:effectLst/>
                <a:latin typeface="Titillium Web" panose="020F0502020204030204" pitchFamily="2" charset="0"/>
              </a:rPr>
              <a:t> </a:t>
            </a:r>
            <a:r>
              <a:rPr lang="uk-UA" b="1" i="1" dirty="0">
                <a:solidFill>
                  <a:srgbClr val="1A1A1A"/>
                </a:solidFill>
                <a:effectLst/>
                <a:latin typeface="Titillium Web" panose="020F0502020204030204" pitchFamily="2" charset="0"/>
              </a:rPr>
              <a:t>Актуальність : </a:t>
            </a:r>
            <a:r>
              <a:rPr lang="uk-UA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світлячки, медузи та палички, що світяться – одні  літають, хтось живе глибоко в океані, а треті забезпечують розваги в нічних клубах. Який між ними зв’язок ? Відповіддю є деякі інтригуючи хімічні реакції, в результаті яких виробляється світло. Досліди з світінням завжди заворожують і привертають увагу.</a:t>
            </a:r>
            <a:r>
              <a:rPr lang="uk-UA" sz="1800" dirty="0">
                <a:latin typeface="Times New Roman"/>
                <a:ea typeface="Calibri"/>
                <a:cs typeface="Times New Roman"/>
              </a:rPr>
              <a:t> [5]. </a:t>
            </a:r>
            <a:endParaRPr lang="en-US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37ACAB-740C-D3AA-96B5-6697488056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2" t="47630" r="27795"/>
          <a:stretch/>
        </p:blipFill>
        <p:spPr>
          <a:xfrm rot="5400000">
            <a:off x="-95737" y="1904667"/>
            <a:ext cx="2543224" cy="19022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185F48-1052-AA12-DCD9-C11FECE0F1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89" t="20513" b="31282"/>
          <a:stretch/>
        </p:blipFill>
        <p:spPr>
          <a:xfrm>
            <a:off x="2789678" y="3090096"/>
            <a:ext cx="2141471" cy="2543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151144-F4EF-C551-B2B2-FEA0BA00AE40}"/>
              </a:ext>
            </a:extLst>
          </p:cNvPr>
          <p:cNvSpPr txBox="1"/>
          <p:nvPr/>
        </p:nvSpPr>
        <p:spPr>
          <a:xfrm>
            <a:off x="126154" y="4175617"/>
            <a:ext cx="2715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Хлорофільна витяжка у відображеному світлі або в ультрафіолеті змінює колір з зеленого на червоний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32B70-9467-8426-3BE6-7872C809DB6B}"/>
              </a:ext>
            </a:extLst>
          </p:cNvPr>
          <p:cNvSpPr txBox="1"/>
          <p:nvPr/>
        </p:nvSpPr>
        <p:spPr>
          <a:xfrm>
            <a:off x="2374744" y="1539402"/>
            <a:ext cx="2382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склянці з </a:t>
            </a:r>
            <a:r>
              <a:rPr lang="en-US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Schweppes Indian Tonic</a:t>
            </a:r>
            <a:r>
              <a:rPr lang="uk-UA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в ультрафіолеті з’являється яскраве зелене світіння</a:t>
            </a:r>
            <a:endParaRPr lang="en-US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E021D4-E3AA-D3FD-8864-54784ABB3346}"/>
              </a:ext>
            </a:extLst>
          </p:cNvPr>
          <p:cNvSpPr txBox="1"/>
          <p:nvPr/>
        </p:nvSpPr>
        <p:spPr>
          <a:xfrm>
            <a:off x="5048435" y="3768671"/>
            <a:ext cx="2382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Червоний порошок натрій уранілу при розчиненні у воді змінює колір на яскраво зелений і світиться в темряві та ультрафіолеті</a:t>
            </a:r>
            <a:endParaRPr lang="en-US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D38CF9-96E6-7853-13B0-C0478FE71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208" y="1592078"/>
            <a:ext cx="2290184" cy="21375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F8A892-72FB-0D18-11E4-49E3672851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785" r="14486"/>
          <a:stretch/>
        </p:blipFill>
        <p:spPr>
          <a:xfrm>
            <a:off x="7451726" y="2942709"/>
            <a:ext cx="2188254" cy="19862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890922-004B-97E5-CC34-8EAC779D3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6559" y="2064924"/>
            <a:ext cx="2030404" cy="27072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2614DA-489D-3DD4-6F53-6E99E27EABCA}"/>
              </a:ext>
            </a:extLst>
          </p:cNvPr>
          <p:cNvSpPr txBox="1"/>
          <p:nvPr/>
        </p:nvSpPr>
        <p:spPr>
          <a:xfrm>
            <a:off x="7270766" y="2072531"/>
            <a:ext cx="238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Фігурки починають світитися в темряві, 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D49D3A-BA0D-9B93-5A94-38AA3B83E891}"/>
              </a:ext>
            </a:extLst>
          </p:cNvPr>
          <p:cNvSpPr txBox="1"/>
          <p:nvPr/>
        </p:nvSpPr>
        <p:spPr>
          <a:xfrm>
            <a:off x="1299035" y="5962288"/>
            <a:ext cx="73203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Провівши всі ці досліди ми спробували розібратися що в них спільного, як це відбувається, в чому фокус?</a:t>
            </a:r>
            <a:endParaRPr lang="en-US" sz="200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15" name="Picture 3" descr="F:\диск д\картинки\логотип цвет.png">
            <a:extLst>
              <a:ext uri="{FF2B5EF4-FFF2-40B4-BE49-F238E27FC236}">
                <a16:creationId xmlns:a16="http://schemas.microsoft.com/office/drawing/2014/main" id="{781B0E31-4937-BC9A-3B04-470338C7D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38814" y="0"/>
            <a:ext cx="2003597" cy="204966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FFEA01-5BDD-FF28-3B2D-1F594D102E4C}"/>
              </a:ext>
            </a:extLst>
          </p:cNvPr>
          <p:cNvSpPr txBox="1"/>
          <p:nvPr/>
        </p:nvSpPr>
        <p:spPr>
          <a:xfrm>
            <a:off x="9685033" y="4787389"/>
            <a:ext cx="2415863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 початку хімічної реакції пластикові палички випромінюють яскраве холодне світло</a:t>
            </a:r>
            <a:endParaRPr lang="en-US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2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149E1-C134-7155-6301-129D8B11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" y="426720"/>
            <a:ext cx="9312813" cy="1320800"/>
          </a:xfrm>
        </p:spPr>
        <p:txBody>
          <a:bodyPr>
            <a:normAutofit fontScale="90000"/>
          </a:bodyPr>
          <a:lstStyle/>
          <a:p>
            <a:r>
              <a:rPr lang="uk-UA" dirty="0"/>
              <a:t>Мета: дослідити явище люмінесценції, як одну з  оптичних властивостей колоїдних розчинів.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AFFA482-207A-5DA1-2B75-80F8F25C3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1747520"/>
            <a:ext cx="9732758" cy="3880773"/>
          </a:xfrm>
        </p:spPr>
        <p:txBody>
          <a:bodyPr>
            <a:noAutofit/>
          </a:bodyPr>
          <a:lstStyle/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опрацювати літературу з теми дослідження,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 досліди - фокуси  з дисперсними системами, що супроводжуються виділенням світла,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виявити які процеси лежать в основі проведених дослідів-фокусів.</a:t>
            </a: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дослідження: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досліди-фокуси, що супроводжуються виділенням світла</a:t>
            </a:r>
          </a:p>
          <a:p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процеси, що лежать в основі виділення світла молекулами різних речовин.</a:t>
            </a:r>
          </a:p>
        </p:txBody>
      </p:sp>
    </p:spTree>
    <p:extLst>
      <p:ext uri="{BB962C8B-B14F-4D97-AF65-F5344CB8AC3E}">
        <p14:creationId xmlns:p14="http://schemas.microsoft.com/office/powerpoint/2010/main" val="4132281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A2B9F-0327-CD3A-CF71-F96C3A8A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31" y="103163"/>
            <a:ext cx="8987171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 Фокус: Хлорофільна  витяжка </a:t>
            </a:r>
            <a:br>
              <a:rPr lang="uk-UA" dirty="0"/>
            </a:br>
            <a:r>
              <a:rPr lang="uk-UA" dirty="0"/>
              <a:t>(свіже отримана)</a:t>
            </a:r>
            <a:br>
              <a:rPr lang="uk-UA" dirty="0"/>
            </a:br>
            <a:r>
              <a:rPr lang="uk-UA" dirty="0"/>
              <a:t> світиться в темряві,  а у відображеному світлі змінює колір на червоний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B36977-1F47-7356-AE6F-82B8F798B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652959"/>
            <a:ext cx="7622604" cy="3880773"/>
          </a:xfrm>
        </p:spPr>
        <p:txBody>
          <a:bodyPr/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 фокусу: </a:t>
            </a:r>
            <a:r>
              <a:rPr lang="uk-UA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Біолюмінесценція — випромінювання, властиве багатьом живим організмам (бактеріям, деяким рибам, грибам тощо). Біолюмінесценція є результатом ферментативного окиснення особливих речовин — люциферинів, молекули яких внаслідок окиснення можуть переходити у збуджений стан. Фермент, що каталізує окиснення люциферинів, називають люциферазою. Природа люциферину в різних організмах різна</a:t>
            </a:r>
            <a:r>
              <a:rPr lang="uk-UA" sz="1800" dirty="0">
                <a:latin typeface="Times New Roman"/>
                <a:ea typeface="Calibri"/>
                <a:cs typeface="Times New Roman"/>
              </a:rPr>
              <a:t> [5]. </a:t>
            </a:r>
            <a:endParaRPr lang="uk-UA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Хлорофіл є оптично активною речовиною, для якої характерне явище флуоресценції</a:t>
            </a:r>
            <a:r>
              <a:rPr lang="uk-UA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Спектри флуоресценції, як і спектри поглинання, є важливими фізичними параметрами, що характеризують хімічну природу і стан зелених пігментів. </a:t>
            </a:r>
            <a:r>
              <a:rPr lang="uk-UA" b="0" i="0" dirty="0">
                <a:solidFill>
                  <a:srgbClr val="0070C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Для всіх пігментів, які належать до класу порфіринів, характерна інтенсивна флуоресценція в червоній ділянці спектра. </a:t>
            </a:r>
            <a:r>
              <a:rPr lang="uk-UA" sz="1800" dirty="0">
                <a:latin typeface="Times New Roman"/>
                <a:ea typeface="Calibri"/>
                <a:cs typeface="Times New Roman"/>
              </a:rPr>
              <a:t> [2,5]. </a:t>
            </a:r>
            <a:endParaRPr lang="uk-UA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48075A-F809-FE6C-6DDB-4B8F8E6E9D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7" t="50000" r="26154"/>
          <a:stretch/>
        </p:blipFill>
        <p:spPr>
          <a:xfrm rot="5400000">
            <a:off x="8122866" y="2913551"/>
            <a:ext cx="4132387" cy="33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9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E05FA-DFAC-1743-0419-AA6B6F2E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1" y="175235"/>
            <a:ext cx="9186203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Фокус: при пропусканні світла крізь колоїдні розчини  виникають читко видимі промені. Якщо пропустити ультрафіолетовий промінь крізь напій Швепс то він буде світитися зеленим в темряві.</a:t>
            </a:r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B497C0A8-491B-EFA1-2E78-4B6DA90A3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r="20836"/>
          <a:stretch/>
        </p:blipFill>
        <p:spPr>
          <a:xfrm>
            <a:off x="8112338" y="2278887"/>
            <a:ext cx="1359937" cy="2440387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56FD6C-E477-DB5D-63DC-1E87E3405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45" t="17436" r="5277" b="32308"/>
          <a:stretch/>
        </p:blipFill>
        <p:spPr>
          <a:xfrm>
            <a:off x="9533267" y="3819751"/>
            <a:ext cx="2191166" cy="28707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FEF380-EDB3-A6DD-E1D0-F030F000E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17871"/>
            <a:ext cx="2015325" cy="17401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11A3E1-9011-7658-E6DA-56A51DA381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898"/>
          <a:stretch/>
        </p:blipFill>
        <p:spPr>
          <a:xfrm>
            <a:off x="9533266" y="76384"/>
            <a:ext cx="2191165" cy="36115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9141203-260E-3D75-3029-5B4C501C8E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128"/>
          <a:stretch/>
        </p:blipFill>
        <p:spPr>
          <a:xfrm>
            <a:off x="8115418" y="4908154"/>
            <a:ext cx="1120280" cy="16647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7488EF-8531-CF7F-EE0B-BF8ABCA42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47" y="2467767"/>
            <a:ext cx="1830290" cy="24403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71D95F2-64EB-2D8C-8A29-8685E2C6EA0F}"/>
              </a:ext>
            </a:extLst>
          </p:cNvPr>
          <p:cNvSpPr txBox="1"/>
          <p:nvPr/>
        </p:nvSpPr>
        <p:spPr>
          <a:xfrm>
            <a:off x="2291630" y="2322371"/>
            <a:ext cx="56719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Явище розсіяння світла або опалесценції було виявлено на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гідрозолях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золота М. Фарадеєм у 1857 р. і далі досліджувалось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Тінделем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(1868р.), який встановив, що при спостережені збоку колоїдних розчинів освітлених у темряві проекційним ліхтарем виникає мутна світлова смуга, названа згодом “конусом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Тінделя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Термін “опалесценція” походить від слова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opalus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латинської назви мінералу опал, який має молочно-блакитний або жовтувато-білий колір </a:t>
            </a:r>
            <a:r>
              <a:rPr lang="uk-UA" sz="1800" dirty="0">
                <a:latin typeface="Times New Roman"/>
                <a:ea typeface="Calibri"/>
                <a:cs typeface="Times New Roman"/>
              </a:rPr>
              <a:t>[4].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E66853-DAAB-A0A4-FCCD-31DA2DDF917A}"/>
              </a:ext>
            </a:extLst>
          </p:cNvPr>
          <p:cNvSpPr txBox="1"/>
          <p:nvPr/>
        </p:nvSpPr>
        <p:spPr>
          <a:xfrm>
            <a:off x="2240042" y="5044634"/>
            <a:ext cx="5650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 фокусу :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uk-UA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водних розчинах танідів ( що є похідними фенолів ) міцели утворюються не тільки внаслідок злипання молекул  гідрофобними ділянками , а й внаслідок утворення водневих зав'язків. Напій Швепс , 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чорний чай та нерозчинна кава містить в собі таніди, міцели яких розсіюють світло.</a:t>
            </a:r>
          </a:p>
        </p:txBody>
      </p:sp>
    </p:spTree>
    <p:extLst>
      <p:ext uri="{BB962C8B-B14F-4D97-AF65-F5344CB8AC3E}">
        <p14:creationId xmlns:p14="http://schemas.microsoft.com/office/powerpoint/2010/main" val="1938445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82" y="92620"/>
            <a:ext cx="939909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Фокус: При розчиненні у воді червоний порошок натрій уранілу починає світитися в темряві зеленим. Люмінесценція.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2362" y="1864524"/>
            <a:ext cx="6795365" cy="4311036"/>
          </a:xfrm>
        </p:spPr>
        <p:txBody>
          <a:bodyPr/>
          <a:lstStyle/>
          <a:p>
            <a:pPr marL="0" indent="0" algn="just">
              <a:buNone/>
            </a:pPr>
            <a:r>
              <a:rPr lang="uk-UA" sz="18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 фокусу: </a:t>
            </a:r>
            <a:r>
              <a:rPr lang="uk-UA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sz="18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юмінесценція </a:t>
            </a:r>
            <a:r>
              <a:rPr lang="uk-UA" sz="18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випромінювання світла тілами (надлишкове над тепловим), яке збуджується різними факторами, і має тривалість, більшу за період світлових хвиль.</a:t>
            </a:r>
          </a:p>
          <a:p>
            <a:pPr marL="0" indent="0" algn="just">
              <a:buNone/>
            </a:pPr>
            <a:r>
              <a:rPr lang="uk-UA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Флуоресцеїн (</a:t>
            </a:r>
            <a:r>
              <a:rPr lang="uk-UA" b="0" i="0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англ</a:t>
            </a:r>
            <a:r>
              <a:rPr lang="uk-UA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Fluorescein) — </a:t>
            </a:r>
            <a:r>
              <a:rPr lang="uk-UA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хімічна сполука ряду </a:t>
            </a:r>
            <a:r>
              <a:rPr lang="uk-UA" b="0" i="0" dirty="0" err="1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фталеїнів</a:t>
            </a:r>
            <a:r>
              <a:rPr lang="uk-UA" b="0" i="0" dirty="0">
                <a:solidFill>
                  <a:srgbClr val="1F1F1F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синтетичний барвник помаранчевого кольору, що демонструє жовто-зелену флуоресценцію у розчинах</a:t>
            </a:r>
            <a:r>
              <a:rPr lang="uk-UA" sz="1800" dirty="0">
                <a:latin typeface="Times New Roman"/>
                <a:ea typeface="Calibri"/>
                <a:cs typeface="Times New Roman"/>
              </a:rPr>
              <a:t> [6].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119" b="31437"/>
          <a:stretch/>
        </p:blipFill>
        <p:spPr>
          <a:xfrm>
            <a:off x="7582" y="4705643"/>
            <a:ext cx="3264794" cy="2152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186" y="4009651"/>
            <a:ext cx="2640117" cy="2650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843" y="325793"/>
            <a:ext cx="2652888" cy="2476029"/>
          </a:xfrm>
          <a:prstGeom prst="rect">
            <a:avLst/>
          </a:prstGeom>
        </p:spPr>
      </p:pic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7CBBD956-5310-DC84-61E5-EDF824F94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96" y="1413420"/>
            <a:ext cx="2334550" cy="17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55416C-34C9-BE59-223E-895088F77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1" y="3055493"/>
            <a:ext cx="19050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27E645-32AB-2976-F798-F7484511ED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9221" y="3232896"/>
            <a:ext cx="2508081" cy="33441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2B2970-15C0-F947-A18D-17568BA136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t="21908" r="374" b="25128"/>
          <a:stretch/>
        </p:blipFill>
        <p:spPr>
          <a:xfrm>
            <a:off x="3699742" y="4006655"/>
            <a:ext cx="2772205" cy="26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25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365" y="2646862"/>
            <a:ext cx="2973849" cy="39651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697" y="13854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uk-UA" dirty="0"/>
              <a:t>Фокус: полімерні прозорі фігурки після освітлення ультрафіолетом світяться в темряві, з часом світло згасає.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8174" y="2449305"/>
            <a:ext cx="4811558" cy="3180841"/>
          </a:xfrm>
        </p:spPr>
        <p:txBody>
          <a:bodyPr>
            <a:normAutofit/>
          </a:bodyPr>
          <a:lstStyle/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 фокусу :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флюоресценція.</a:t>
            </a:r>
          </a:p>
          <a:p>
            <a:pPr marL="0" indent="0" algn="just">
              <a:buNone/>
            </a:pPr>
            <a:r>
              <a:rPr lang="uk-UA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 внаслідок: опромінення речовини світлом, іонізуючим промінням, проходження крізь неї електричного струму, при хімічних реакціях, механічному впливі тощо.</a:t>
            </a:r>
          </a:p>
          <a:p>
            <a:pPr marL="0" indent="0" algn="just">
              <a:buNone/>
            </a:pPr>
            <a:r>
              <a:rPr lang="uk-UA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Назва походить від мінералу </a:t>
            </a:r>
            <a:r>
              <a:rPr lang="uk-UA" i="0" u="none" strike="noStrike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флюориту</a:t>
            </a:r>
            <a:r>
              <a:rPr lang="uk-UA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uk-UA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нашому випадку це фотолюмінесценція, виникає при дії на деякі речовини ультрафіолету </a:t>
            </a:r>
            <a:r>
              <a:rPr lang="uk-UA" sz="1800" dirty="0">
                <a:latin typeface="Times New Roman"/>
                <a:ea typeface="Calibri"/>
                <a:cs typeface="Times New Roman"/>
              </a:rPr>
              <a:t>[6,7].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99579" y="97388"/>
            <a:ext cx="2631268" cy="350835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AC5DEB5-41C0-75CD-FE38-7CAF26603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6" y="1914252"/>
            <a:ext cx="3250109" cy="396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60F889-0337-0044-3F2D-0C3B52CB2B11}"/>
              </a:ext>
            </a:extLst>
          </p:cNvPr>
          <p:cNvSpPr txBox="1"/>
          <p:nvPr/>
        </p:nvSpPr>
        <p:spPr>
          <a:xfrm>
            <a:off x="359786" y="5962230"/>
            <a:ext cx="8409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4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Діаграма </a:t>
            </a:r>
            <a:r>
              <a:rPr lang="uk-UA" sz="1400" b="1" i="0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Яблонського</a:t>
            </a:r>
            <a:r>
              <a:rPr lang="uk-UA" sz="1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— умовне зображення електронних та коливальних рівнів у молекулі разом із випромінювальними та невипромінювальними переходами між цими рівнями  </a:t>
            </a:r>
            <a:r>
              <a:rPr lang="uk-UA" sz="1400" dirty="0">
                <a:latin typeface="Times New Roman"/>
                <a:ea typeface="Calibri"/>
                <a:cs typeface="Times New Roman"/>
              </a:rPr>
              <a:t>[2]. 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21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9355015" cy="2581618"/>
          </a:xfrm>
        </p:spPr>
        <p:txBody>
          <a:bodyPr>
            <a:noAutofit/>
          </a:bodyPr>
          <a:lstStyle/>
          <a:p>
            <a:pPr algn="ctr"/>
            <a:r>
              <a:rPr lang="uk-UA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Фокус: в пластиковій трубці  або браслеті знаходиться рідина  в якій плаває капсула, при роздавлені капсули рідина всередині починає яскраво світитися. </a:t>
            </a:r>
            <a:r>
              <a:rPr lang="uk-UA" sz="2800" b="0" i="0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Колір світла, яке випромінює паличка, визначається барвником </a:t>
            </a:r>
            <a:r>
              <a:rPr lang="uk-UA" sz="2800" dirty="0">
                <a:latin typeface="Times New Roman"/>
                <a:ea typeface="Calibri"/>
                <a:cs typeface="Times New Roman"/>
              </a:rPr>
              <a:t> [1,2]. 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546" y="230910"/>
            <a:ext cx="1986765" cy="2681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858" y="3390837"/>
            <a:ext cx="2210142" cy="2946856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C8935F4-7D48-44B3-8AD0-F558D2CED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28" y="2397197"/>
            <a:ext cx="2402334" cy="15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10C6CD1-D460-1347-EA43-F06656C94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585" y="2829052"/>
            <a:ext cx="1794013" cy="5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9,10-Bis(phenylethynyl)anthracene">
            <a:extLst>
              <a:ext uri="{FF2B5EF4-FFF2-40B4-BE49-F238E27FC236}">
                <a16:creationId xmlns:a16="http://schemas.microsoft.com/office/drawing/2014/main" id="{103E2302-1940-56E7-8A29-C0A59C729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651" y="4341184"/>
            <a:ext cx="3407657" cy="205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9B3730-E857-DAE7-284E-E989280AF629}"/>
              </a:ext>
            </a:extLst>
          </p:cNvPr>
          <p:cNvSpPr txBox="1"/>
          <p:nvPr/>
        </p:nvSpPr>
        <p:spPr>
          <a:xfrm>
            <a:off x="3544487" y="4218234"/>
            <a:ext cx="2967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0" i="0" dirty="0">
                <a:solidFill>
                  <a:schemeClr val="bg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Блакитний (9,10-дифенилантрацен)</a:t>
            </a:r>
            <a:endParaRPr lang="uk-UA" sz="1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BC1286-F16B-A339-E487-E2AA91CD3836}"/>
              </a:ext>
            </a:extLst>
          </p:cNvPr>
          <p:cNvSpPr txBox="1"/>
          <p:nvPr/>
        </p:nvSpPr>
        <p:spPr>
          <a:xfrm>
            <a:off x="7155712" y="3875891"/>
            <a:ext cx="2967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0" i="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Жовто-зелений (тетрацен)</a:t>
            </a:r>
            <a:endParaRPr lang="uk-UA" sz="1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7FD5FE-CFC9-E7C1-8E04-B95F4163D351}"/>
              </a:ext>
            </a:extLst>
          </p:cNvPr>
          <p:cNvSpPr txBox="1"/>
          <p:nvPr/>
        </p:nvSpPr>
        <p:spPr>
          <a:xfrm>
            <a:off x="5806383" y="6243710"/>
            <a:ext cx="32927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0" i="0" dirty="0">
                <a:solidFill>
                  <a:srgbClr val="66FF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Зелений (9,10-дифенілетилен антрацен)</a:t>
            </a:r>
            <a:endParaRPr lang="uk-UA" sz="1400" dirty="0">
              <a:solidFill>
                <a:srgbClr val="66FF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ECB155DF-17CB-02C6-1CE6-ACF9F64E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19" y="2279614"/>
            <a:ext cx="2720570" cy="15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E4E936-F4D0-71E7-A16F-D1A97A9BC20A}"/>
              </a:ext>
            </a:extLst>
          </p:cNvPr>
          <p:cNvSpPr txBox="1"/>
          <p:nvPr/>
        </p:nvSpPr>
        <p:spPr>
          <a:xfrm>
            <a:off x="542040" y="3895919"/>
            <a:ext cx="23307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Червоний (</a:t>
            </a:r>
            <a:r>
              <a:rPr lang="uk-UA" sz="14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родамін</a:t>
            </a:r>
            <a:r>
              <a:rPr lang="uk-UA" sz="14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б)</a:t>
            </a:r>
            <a:endParaRPr lang="uk-UA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4" name="Picture 12" descr="5,12-Bis(fenilethinil)naftacen – Wikipedija / Википедија">
            <a:extLst>
              <a:ext uri="{FF2B5EF4-FFF2-40B4-BE49-F238E27FC236}">
                <a16:creationId xmlns:a16="http://schemas.microsoft.com/office/drawing/2014/main" id="{8401359C-9AFB-0DD8-8D1D-8A6E28D53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38" y="4724320"/>
            <a:ext cx="2330746" cy="13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E0849C0-59D0-644B-6619-6BC64E571251}"/>
              </a:ext>
            </a:extLst>
          </p:cNvPr>
          <p:cNvSpPr txBox="1"/>
          <p:nvPr/>
        </p:nvSpPr>
        <p:spPr>
          <a:xfrm>
            <a:off x="677070" y="6243711"/>
            <a:ext cx="42466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b="0" i="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Помаранчевий </a:t>
            </a:r>
            <a:r>
              <a:rPr lang="uk-UA" sz="1400" dirty="0">
                <a:solidFill>
                  <a:srgbClr val="FFC000"/>
                </a:solidFill>
              </a:rPr>
              <a:t>5,12 біс(</a:t>
            </a:r>
            <a:r>
              <a:rPr lang="uk-UA" sz="1400" dirty="0" err="1">
                <a:solidFill>
                  <a:srgbClr val="FFC000"/>
                </a:solidFill>
              </a:rPr>
              <a:t>фенілетиніл</a:t>
            </a:r>
            <a:r>
              <a:rPr lang="uk-UA" sz="1400" dirty="0">
                <a:solidFill>
                  <a:srgbClr val="FFC000"/>
                </a:solidFill>
              </a:rPr>
              <a:t>)</a:t>
            </a:r>
            <a:r>
              <a:rPr lang="uk-UA" sz="1400" dirty="0" err="1">
                <a:solidFill>
                  <a:srgbClr val="FFC000"/>
                </a:solidFill>
              </a:rPr>
              <a:t>нафтацен</a:t>
            </a:r>
            <a:r>
              <a:rPr lang="uk-UA" sz="1400" dirty="0">
                <a:solidFill>
                  <a:srgbClr val="FFC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0598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DAEA51B9-3124-9F46-25DA-B653C9598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32" y="582273"/>
            <a:ext cx="8596312" cy="34385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0C931A-A6B5-7015-4307-9AB10EA53B5A}"/>
              </a:ext>
            </a:extLst>
          </p:cNvPr>
          <p:cNvSpPr txBox="1"/>
          <p:nvPr/>
        </p:nvSpPr>
        <p:spPr>
          <a:xfrm>
            <a:off x="605931" y="4673940"/>
            <a:ext cx="96992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 фокусу: п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 реакції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дифенілоксалату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гідроген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пероксидрм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O2),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його окислюють, утворюючи фенол і циклічний перекис. Перекис реагує з молекулою барвника, утворюючи дві молекули вуглекислого газу (СО)2) і в процесі електрон в молекулі барвника переводиться в збуджений стан. Коли збуджена (високоенергетична) молекула барвника повертається в основний стан, вивільняється фотон світла. Реакція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-залежна. Коли розчин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слаболужний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реакція дає більш яскраве світло.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FBEAB7-4ECB-670D-9BA2-854C22D50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768" y="2043111"/>
            <a:ext cx="32385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76439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653</TotalTime>
  <Words>1421</Words>
  <Application>Microsoft Office PowerPoint</Application>
  <PresentationFormat>Широкий екран</PresentationFormat>
  <Paragraphs>58</Paragraphs>
  <Slides>13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0" baseType="lpstr">
      <vt:lpstr>Arial</vt:lpstr>
      <vt:lpstr>Times New Roman</vt:lpstr>
      <vt:lpstr>Titillium Web</vt:lpstr>
      <vt:lpstr>Trebuchet MS</vt:lpstr>
      <vt:lpstr>Wingdings</vt:lpstr>
      <vt:lpstr>Wingdings 3</vt:lpstr>
      <vt:lpstr>Аспект</vt:lpstr>
      <vt:lpstr>Дослідження оптичних властивостей колоїдних розчинів (холодне світло)</vt:lpstr>
      <vt:lpstr>Презентація PowerPoint</vt:lpstr>
      <vt:lpstr>Мета: дослідити явище люмінесценції, як одну з  оптичних властивостей колоїдних розчинів. </vt:lpstr>
      <vt:lpstr> Фокус: Хлорофільна  витяжка  (свіже отримана)  світиться в темряві,  а у відображеному світлі змінює колір на червоний</vt:lpstr>
      <vt:lpstr>Фокус: при пропусканні світла крізь колоїдні розчини  виникають читко видимі промені. Якщо пропустити ультрафіолетовий промінь крізь напій Швепс то він буде світитися зеленим в темряві.</vt:lpstr>
      <vt:lpstr> Фокус: При розчиненні у воді червоний порошок натрій уранілу починає світитися в темряві зеленим. Люмінесценція.</vt:lpstr>
      <vt:lpstr>Фокус: полімерні прозорі фігурки після освітлення ультрафіолетом світяться в темряві, з часом світло згасає.</vt:lpstr>
      <vt:lpstr>Фокус: в пластиковій трубці  або браслеті знаходиться рідина  в якій плаває капсула, при роздавлені капсули рідина всередині починає яскраво світитися. Колір світла, яке випромінює паличка, визначається барвником  [1,2]. </vt:lpstr>
      <vt:lpstr>Презентація PowerPoint</vt:lpstr>
      <vt:lpstr>Презентація PowerPoint</vt:lpstr>
      <vt:lpstr>Дякую за увагу</vt:lpstr>
      <vt:lpstr>Висновки:</vt:lpstr>
      <vt:lpstr>Джерела: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Дослідження оптичних властивостей колоїдних розчинів</dc:title>
  <dc:creator>SKY</dc:creator>
  <cp:lastModifiedBy>Наталія Бондаренко</cp:lastModifiedBy>
  <cp:revision>21</cp:revision>
  <dcterms:created xsi:type="dcterms:W3CDTF">2024-04-11T16:41:42Z</dcterms:created>
  <dcterms:modified xsi:type="dcterms:W3CDTF">2024-04-12T20:01:18Z</dcterms:modified>
</cp:coreProperties>
</file>