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Cambria Math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ambriaMath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d3f81fe0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d3f81fe0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e2955579f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e2955579f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e2955579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e2955579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ae2955579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ae2955579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ad3f81fe0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ad3f81fe0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ad3f81fe0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ad3f81fe0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d3f81fe0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ad3f81fe0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d3f81fe0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d3f81fe0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d3f81fe0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d3f81fe0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e2955579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ae2955579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e2955579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e2955579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d41fbcd4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ad41fbcd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d41fbcd4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ad41fbcd4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d41fbcd4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d41fbcd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e2955579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e2955579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0.jpg"/><Relationship Id="rId5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elizlabs.com.ua/cifrovij-vim-ryuvalnij-komp-yuternij-kompleks-dlya-kab-netu-f-ziki-data-harvest" TargetMode="External"/><Relationship Id="rId4" Type="http://schemas.openxmlformats.org/officeDocument/2006/relationships/hyperlink" Target="https://arduinka.biz.ua/ru/datchik-distantsii-hc-sr04-p220c74.html?search=HC-SR0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329325" y="450950"/>
            <a:ext cx="7194600" cy="259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uk" sz="2650"/>
              <a:t>РОЗРОБКА ВИМІРЮВАЛЬНОГО КОМПЛЕКСУ ДЛЯ</a:t>
            </a:r>
            <a:br>
              <a:rPr lang="uk" sz="2650"/>
            </a:br>
            <a:r>
              <a:rPr lang="uk" sz="2650"/>
              <a:t> ЛАБОРАТОРНИХ РОБІТ З ФІЗИКИ</a:t>
            </a:r>
            <a:endParaRPr sz="2650"/>
          </a:p>
          <a:p>
            <a:pPr indent="0" lvl="0" marL="0" rtl="0" algn="ctr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4977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77400" y="2083250"/>
            <a:ext cx="7690800" cy="21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4546A"/>
                </a:solidFill>
              </a:rPr>
              <a:t>Роботу виконав:</a:t>
            </a:r>
            <a:endParaRPr sz="12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4546A"/>
                </a:solidFill>
              </a:rPr>
              <a:t>Осін Ростислав Андрійович,</a:t>
            </a:r>
            <a:br>
              <a:rPr lang="uk" sz="1200">
                <a:solidFill>
                  <a:srgbClr val="44546A"/>
                </a:solidFill>
              </a:rPr>
            </a:br>
            <a:r>
              <a:rPr lang="uk" sz="1200">
                <a:solidFill>
                  <a:srgbClr val="44546A"/>
                </a:solidFill>
              </a:rPr>
              <a:t> вихованець гуртка «Основи науково-дослідницької діяльності в галузі технічних та точних наук» Комунального закладу «Харківська обласна Мала академія наук Харківської обласної ради», учень 9 класу Комунального закладу «Харківський науковий ліцей "Обдарованість"» Харківської обласної ради </a:t>
            </a:r>
            <a:endParaRPr sz="12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44546A"/>
                </a:solidFill>
              </a:rPr>
              <a:t>Науковий керівник:</a:t>
            </a:r>
            <a:endParaRPr sz="12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44546A"/>
                </a:solidFill>
              </a:rPr>
              <a:t>Петренко Ірина Олександрівна</a:t>
            </a:r>
            <a:r>
              <a:rPr lang="uk" sz="1200">
                <a:solidFill>
                  <a:srgbClr val="44546A"/>
                </a:solidFill>
              </a:rPr>
              <a:t>, учитель фізики Комунального закладу «Харківський науковий ліцей "Обдарованість"» Харківської обласної ради, спеціаліст вищої категорії, учитель-методист</a:t>
            </a:r>
            <a:r>
              <a:rPr lang="uk" sz="1900">
                <a:solidFill>
                  <a:srgbClr val="44546A"/>
                </a:solidFill>
              </a:rPr>
              <a:t>.</a:t>
            </a:r>
            <a:endParaRPr sz="19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44546A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413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Трьохосьовий акселерометр </a:t>
            </a:r>
            <a:r>
              <a:rPr lang="uk" sz="1400">
                <a:latin typeface="Times New Roman"/>
                <a:ea typeface="Times New Roman"/>
                <a:cs typeface="Times New Roman"/>
                <a:sym typeface="Times New Roman"/>
              </a:rPr>
              <a:t>GY-521</a:t>
            </a:r>
            <a:endParaRPr/>
          </a:p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1125" y="2571750"/>
            <a:ext cx="14668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311700" y="1270000"/>
            <a:ext cx="53043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uk" sz="1800">
                <a:solidFill>
                  <a:schemeClr val="dk1"/>
                </a:solidFill>
                <a:highlight>
                  <a:srgbClr val="FFFFFF"/>
                </a:highlight>
              </a:rPr>
              <a:t>Модуль </a:t>
            </a:r>
            <a:r>
              <a:rPr lang="uk" sz="1800">
                <a:solidFill>
                  <a:schemeClr val="dk1"/>
                </a:solidFill>
              </a:rPr>
              <a:t>GY-521 [10] представляє собою трьохосьовий акселерометр, який виявляє та реєструє динамічні параметри при русі. Має діапазон вимірювання прискорення: ± 2; ± 4; ± 8; ± 16 g.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294023" y="1770350"/>
            <a:ext cx="1227849" cy="265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076525"/>
            <a:ext cx="3184998" cy="147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type="title"/>
          </p:nvPr>
        </p:nvSpPr>
        <p:spPr>
          <a:xfrm>
            <a:off x="385775" y="533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latin typeface="Times New Roman"/>
                <a:ea typeface="Times New Roman"/>
                <a:cs typeface="Times New Roman"/>
                <a:sym typeface="Times New Roman"/>
              </a:rPr>
              <a:t>Розробка структурної схеми</a:t>
            </a:r>
            <a:endParaRPr/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57627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"/>
          <p:cNvSpPr txBox="1"/>
          <p:nvPr/>
        </p:nvSpPr>
        <p:spPr>
          <a:xfrm>
            <a:off x="264575" y="32385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Схема структурна пристрою вимірювального комплексу</a:t>
            </a:r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4099925" y="1197500"/>
            <a:ext cx="43053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uk" sz="1600">
                <a:solidFill>
                  <a:schemeClr val="dk1"/>
                </a:solidFill>
              </a:rPr>
              <a:t>Як і будь яка система збору даних, пристрій віддаленого моніторингу складається з блоку живлення, набору датчиків, що необхідні для виконання поточної лабораторної роботи, мікроконтролера, що виконує функції пристрою збору, попередньої обробки та передачі даних, та персонального комп’ютера (ноутбука).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97625"/>
            <a:ext cx="3248675" cy="17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38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latin typeface="Times New Roman"/>
                <a:ea typeface="Times New Roman"/>
                <a:cs typeface="Times New Roman"/>
                <a:sym typeface="Times New Roman"/>
              </a:rPr>
              <a:t>Вибір мікроконтролера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7313" y="1517650"/>
            <a:ext cx="170497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4"/>
          <p:cNvSpPr txBox="1"/>
          <p:nvPr/>
        </p:nvSpPr>
        <p:spPr>
          <a:xfrm>
            <a:off x="0" y="1258325"/>
            <a:ext cx="6966000" cy="3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Загальні характеристики сімейства STM32: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ARM Cortex-M4 CPU, 32 біти;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частота 168 МГц, 210 DMIPS/1,25 DMIPS/МГц;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підтримка DSP-інструкцій;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Flash-пам'ять до 1 МБ, SRAM до 192 + 4 КБ;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напруга живлення від 1,8 В до 3,6 В;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багато інтерфейсів: I2C, USART, SPI, I2S, CAN, USB, Ethernet MAC, SDIO, DCMI, FSMC та інші.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ВИСНОВКИ</a:t>
            </a:r>
            <a:endParaRPr/>
          </a:p>
        </p:txBody>
      </p:sp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Аналіз методів викладання прикладних дисциплін показав, що учнями найбільш ефективно засвоюється матеріал, що був наочно продемонстрований у вигляді фізичного експерименту. Враховуючи стан лабораторного обладнання шкіл, наявне застаріле або часто неробоче приладдя не дозволяє проводити деякі експерименти, що мають необхідність динамічної фіксації даних.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Аналіз існуючих вимірювальних комплексів показав, що сьогодні на ринку є кілька наборів, призначених для проведення лабораторних робіт зі шкільного курсу фізики, однак вартість таких комплексів перевищує 150 тис. грн., що не дозволяє школам масово обладнувати лабораторії подібними рішеннями.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роботі запропоновано вимірювальний комплекс, заснований на базі мікроконтролера та набору датчиків, що дозволяють вимірювати різні фізичні величини та передавати результат вимірювання на комп’ютер для подальшого аналізу.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Запропоноване технічне рішення дозволяє проводити ряд експериментів з різних розділів шкільного курсу фізики. З урахуванням мікроконтролера, датчиків, модулів, з’єднувальних кабелів та корпусу загальна вартість вимірювального комплексу не перевищує 5 тис. грн., що суттєво нижче за існуючі на ринку аналоги.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1824675" y="1945075"/>
            <a:ext cx="7463100" cy="15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5800">
                <a:solidFill>
                  <a:srgbClr val="44546A"/>
                </a:solidFill>
              </a:rPr>
              <a:t>Дякую за увагу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020"/>
              <a:t>ДЖЕРЕЛА</a:t>
            </a:r>
            <a:endParaRPr sz="2020"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 txBox="1"/>
          <p:nvPr/>
        </p:nvSpPr>
        <p:spPr>
          <a:xfrm>
            <a:off x="311700" y="1080350"/>
            <a:ext cx="75063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 Методи та засоби експериментальних досліджень: навч. посіб. / Г.Б. Параска, Д.В. Прибега, П.С. Майдан. – Київ: Кондор-Видавництво, 2017. – 138 с.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 Бабицкий Л.Ф.,Булгаков В.М., Войтюк Д.Г., Рябец В.И. Основи наукових досліджень. - К.: НАУ, 1999. - 228 с.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 Грушко И.М., Сиденко В.М. Основи наукових досліджень. - Харків: Вища школа, 1983. - 224 с.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Цифровий вимірювальний комплекс для STEM-освіти – одне велике рішення і три маленьких. – [Електронний ресурс]. – Режим доступу: https://b-pro.com.ua/statti/komplekti-cifrovih-datchikiv-vernier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Цифровий вимірювальний комп'ютерний комплекс Розширений для кабінету фізики (комплект вчителя повний). – [Електронний ресурс]. – Режим доступу: https://odo.com.ua/catalog/tsyfrovyy_vymiryuvalnyy_komp_yuternyy_ kompleks_rozshyrenyy_dlya_kabinetu_fizyky_komplekt_vchytelya_p/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 Цифровий вимірювальний комплекс Еinstein™ Фізика. – [Електронний ресурс]. – Режим доступу: http://rozumniki.com/catalog/tovary/ tsyfrova-bezdrotova-laboratoriya-einstein-labmate/einstein/komplekt-laboratornyy/tsifroviy-vimiryuvalniy-kompleks-einstein-fizika-nabir-dlya-uchnya/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 Цифровий вимірювальний комп'ютерний комплекс для кабінету фізики Data Harvest. – [Електронний ресурс]. – Режим доступу: </a:t>
            </a:r>
            <a:r>
              <a:rPr lang="uk" sz="7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https://elizlabs.com.ua/cifrovij-vim-ryuvalnij-komp-yuternij-kompleks-dlya-kab-netu-f-ziki-data-harvest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Барометр BMP280 (датчик атмосферного тиску). – [Електронний ресурс]. – Режим доступу: https://arduinka.biz.ua/datchik-atmosfernogo-davleniya-i-vysotomer-bMp280-3-3-p249c74.html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Ультразвуковий датчик відстані HC-SR04. – [Електронний ресурс]. – Режим доступу: </a:t>
            </a:r>
            <a:r>
              <a:rPr lang="uk" sz="7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https://arduinka.biz.ua/datchik-distantsii-hc-sr04-p220c74.html?search=HC-SR04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Акселерометр на 3 осі GY-521. – [Електронний ресурс]. – Режим доступу: https://arduino.ua/prod512-akselerometr-i-giroskop-mpu-6050-modyl-6dof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11.Датчик температури DS18B20. – [Електронний ресурс]. – Режим доступу:  https://arduino.ua/prod190-datchik-temperatyri-ds18b20-cifrovoi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12. Цифровий датчик струму та напруги на INA219 з шиною I2C. – [Електронний ресурс]. – Режим доступу: https://arduino.ua/prod1661-cifrovoi-datchik-toka-i-napryajeniya-na-ina219-s-shinoi-i2c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13. Інструкція до лабораторної роботи з прискорення вільного падіння. – [Електронний ресурс]. – Режим доступу: https://naurok.com.ua/instrukciya-do-praktichno-roboti-viznachennya-priskorennya-vilnogo-padinnya-za-dopomogoyu-mayatnika-203751.html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14. Огляд мікроконтролерів процесора STM32F4. [Електронний ресурс]. Режим доступу: https://arduino.ua/art99-mikrokontrolleri-semeistva-stm32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15. STM32F4x1 MiniF4. - [Електронний ресурс]. – Режим доступу: https://github.com/WeActStudio/WeActStudio.MiniSTM32F4x1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1779"/>
              <a:t>Розробка вимірювального комплексу для лабораторних робіт з фізики</a:t>
            </a:r>
            <a:endParaRPr b="1" sz="3040"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Актуальність</a:t>
            </a: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роботи полягає у необхідності забезпечити школи України цифровими вимірювальними комплексами з доступною ціною для всіх.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 роботи – розробка цифрового вимірювального комплексу, який буде надійним, точним, зручним і доступним для більшості кабінетів шкіл в Україні.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роботи – дослідити основні методи вимірювання показників дослідів, на основі яких обрати датчики та розробити комплекс.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результаті роботи розроблено цифровий вимірювальний комплекс для кабінетів фізики.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Розроблений пристрій може використовуватися для проведення лабораторних і практичних робіт і для позаурочної діяльності.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Цифрові комплекси ,які використовуються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Vernier, Einstein, Data Harvest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uk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Основний недолік - значна вартість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6150" y="4090056"/>
            <a:ext cx="1686525" cy="91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941" y="4045981"/>
            <a:ext cx="1867958" cy="100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625" y="3832187"/>
            <a:ext cx="1686524" cy="12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96350" y="42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Вимірювальний комплекс Einstein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96350" y="1078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757"/>
              <a:t>Виміри: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тиск, 15-115кПа або 20-400 кПа;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магнітної індукції, ±10 мТл, ±0,2 мТл;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мікрофонний, 35 – 10000 Гц;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напруги, від -25 В до +25 В та від -2.5 В до +2.5 В та 0 – 5 В;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освітленості, 0 - 600 лк, 0 - 6 клк, 0 - 150 клк;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відстані, 0,2 - 10 м;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сили, ±10 Н, ± 50 Н;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температура - термопара, від 0 до +12000 °С;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температура поверхні, від -40 до +1400 °С або від -40 до +1400 °С, від -40 до +4460 °C;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сили струму, ±2,5 А або ±250 мА;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4757"/>
              <a:t>- рівня шуму, 45 – 110 дБ.</a:t>
            </a:r>
            <a:endParaRPr sz="4757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500" y="1569525"/>
            <a:ext cx="28003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598575" y="3397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Орієнтовна вартість:130 тис. грн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latin typeface="Times New Roman"/>
                <a:ea typeface="Times New Roman"/>
                <a:cs typeface="Times New Roman"/>
                <a:sym typeface="Times New Roman"/>
              </a:rPr>
              <a:t>Вимірювальний комплекс Vernier</a:t>
            </a:r>
            <a:endParaRPr sz="3200"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/>
              <a:t>Спираючись на дані з офіційних джерел, можна виявити межі вимірювання цих приладів: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/>
              <a:t>- електричний струм,± 1 A;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/>
              <a:t>- напруга, ± 30 В;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/>
              <a:t>- тиск,  400 кПа;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/>
              <a:t>- сила та прискорення, 50 Н та ± 16 g;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/>
              <a:t>- довжина світлової хвилі, 400-800 нм;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/>
              <a:t>- частота реєстрування інформації з датчика світла, 1000 Гц.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674" y="1840400"/>
            <a:ext cx="2983625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000750" y="41063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Орієнтовна вартість: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233 тис. грн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latin typeface="Times New Roman"/>
                <a:ea typeface="Times New Roman"/>
                <a:cs typeface="Times New Roman"/>
                <a:sym typeface="Times New Roman"/>
              </a:rPr>
              <a:t>Вимірювальий комплекс Data Harvest 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У своєму комплекті має такі датчики з характеристиками та похибками: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зовнішній датчик температури, –40 до 125 °C, ±0.3 °C;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температура навколишнього середовища, від -30°С до +50 °С, ±1%;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напруги та струму, ± 100 мА та ± 5 В, ±0,1%;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термопара, 0 - 1400°С;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руху, 0,15 – 6 м,1 мм;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сили, ± 50 H;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тиску,  0 до 210 кПа, +/- 4 кПа;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магнітного поля, ±5 Тл та ±130 Тл;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відносної вологості, 0 - 100%;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освітленості, ультрафіолетового випромінювання, світла,  0 – 150 000 лк, ± 4 %;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рівня звукового тиску та мікрофон, 55 дБ - 110 дБ та 30 Гц - 10000 Гц, 3 дБ;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uk" sz="1026"/>
              <a:t>- кута повороту (обертального руху).</a:t>
            </a:r>
            <a:endParaRPr sz="1026"/>
          </a:p>
          <a:p>
            <a:pPr indent="0" lvl="0" marL="0" rtl="0" algn="just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250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8663" y="1707100"/>
            <a:ext cx="2333625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5736175" y="3333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Орієнтовна вартість: 160 тис. грн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8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sz="1660">
                <a:latin typeface="Times New Roman"/>
                <a:ea typeface="Times New Roman"/>
                <a:cs typeface="Times New Roman"/>
                <a:sym typeface="Times New Roman"/>
              </a:rPr>
              <a:t>Гідростатичний тиск всередині рідини. Фізика ,7 клас          </a:t>
            </a:r>
            <a:r>
              <a:rPr lang="uk" sz="1660">
                <a:latin typeface="Cambria Math"/>
                <a:ea typeface="Cambria Math"/>
                <a:cs typeface="Cambria Math"/>
                <a:sym typeface="Cambria Math"/>
              </a:rPr>
              <a:t>p=ρgh</a:t>
            </a:r>
            <a:endParaRPr sz="166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271" y="977638"/>
            <a:ext cx="1606400" cy="23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3906425" y="1110125"/>
            <a:ext cx="4731600" cy="3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Традиційний варіант.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Пристрій для демонстрації потребує підготовки.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разі використання електронного датчика тиску можна отримати більшу кількість даних та представити залежність p (h ) у вигляді графіка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Барометр BME280 - датчик тиску, температури та вологості. Він є актуальним, бо має багато функцій, достатній діапазон виміру з невеликою похибкою. Зокрема він має здатність вимірювати тиск у діапазоні від 300 до 1100 гПа, що відповідає висоті від -500 м до 9000 м з максимальною похибкою у 1 гПа.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6938" y="3319225"/>
            <a:ext cx="159067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0215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latin typeface="Times New Roman"/>
                <a:ea typeface="Times New Roman"/>
                <a:cs typeface="Times New Roman"/>
                <a:sym typeface="Times New Roman"/>
              </a:rPr>
              <a:t>Дослідження рівномірного руху, графіки руху. Фізика 7, 9,10 класи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4572000" y="1017725"/>
            <a:ext cx="4002600" cy="36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0215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uk" sz="1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Традиційним є визначення швидкості рівномірного руху через вимірювання часу та відстані, але цей метод - має велику похибку і малу зручність.</a:t>
            </a:r>
            <a:endParaRPr sz="1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45" lvl="0" marL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uk" sz="1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Цифрова лабораторія EINSTEIN™ . Використа</a:t>
            </a:r>
            <a:r>
              <a:rPr lang="uk" sz="1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ультразвуковий датчик відстані.</a:t>
            </a:r>
            <a:endParaRPr sz="1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360045" lvl="0" marL="0" rtl="0" algn="just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r>
              <a:rPr lang="uk" sz="1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Якщо вдалося здійснити саме рівномірний рух ,графік залежності відстані від часу буде лінійною функцією.</a:t>
            </a:r>
            <a:endParaRPr sz="1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uk" sz="159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Ультразвуковий датчик відстані HC-SR04 [9] - прилад для виміру відстані, має діапазони виміру від 2 см до 4 м та має похибку до 3 мм </a:t>
            </a:r>
            <a:endParaRPr sz="1599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9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0215" lvl="0" marL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t/>
            </a:r>
            <a:endParaRPr sz="97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Графік_РІВНОМІРНИЙ_РУХ_АПРОКСИМАЦИЯ_ЕСТЬ_токо_график.png"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750" y="1103825"/>
            <a:ext cx="3536701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2923" y="68025"/>
            <a:ext cx="1847050" cy="10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latin typeface="Times New Roman"/>
                <a:ea typeface="Times New Roman"/>
                <a:cs typeface="Times New Roman"/>
                <a:sym typeface="Times New Roman"/>
              </a:rPr>
              <a:t>Перевірка закону Ома для повного кола, визначення внутрішнього опору джерела електричного струму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227050" y="1187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4900" y="1070625"/>
            <a:ext cx="812760" cy="3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178050" y="2220500"/>
            <a:ext cx="5768100" cy="3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Зібравши схему з джерела, ключа, резистора, амперметра, що під’єднаний послідовно та вольтметра, що під’єднаний паралельно резистору, отримаємо певні значення на пристроях. Повторимо цей експеримент з резисторами іншого опору.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uk">
                <a:latin typeface="Times New Roman"/>
                <a:ea typeface="Times New Roman"/>
                <a:cs typeface="Times New Roman"/>
                <a:sym typeface="Times New Roman"/>
              </a:rPr>
              <a:t>Підставивши у закон Ома значення та порівнявши результат з початковими даними нехтуючи похибкою, отримаємо однакові значення.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Цифровий датчик струму і напруги на INA219 з шиною I2C [12], розроблено для вимірювання параметрів постійного струму, таких як напруга, струм і споживана потужність. Він характеризується компактними розмірами та легкою вагою, проте надає значні можливості і високу точність вимірювань. За замовчуванням він може вимірювати силу струму від 0 до 3,2 А та напругу від -26 В до 26 В.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10113"/>
            <a:ext cx="139065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4050" y="864975"/>
            <a:ext cx="1981204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0650" y="3649718"/>
            <a:ext cx="1571100" cy="140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670487" y="722523"/>
            <a:ext cx="1771224" cy="236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400">
                <a:latin typeface="Times New Roman"/>
                <a:ea typeface="Times New Roman"/>
                <a:cs typeface="Times New Roman"/>
                <a:sym typeface="Times New Roman"/>
              </a:rPr>
              <a:t>Перевірка рівняння теплового балансу при змішуванні води різної температури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8674" y="1152473"/>
            <a:ext cx="1843623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 txBox="1"/>
          <p:nvPr/>
        </p:nvSpPr>
        <p:spPr>
          <a:xfrm>
            <a:off x="2097625" y="1725175"/>
            <a:ext cx="6434700" cy="27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допомогою мензурки відміряємо певну кількість води кімнатної температури та визначаємо її температуру </a:t>
            </a:r>
            <a:r>
              <a:rPr i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aseline="-25000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Наливаємо в калориметр певну кількість гарячої води, вимірюємо початкову температуру гарячої води </a:t>
            </a:r>
            <a:r>
              <a:rPr i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aseline="-25000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Переливаємо холодну воду в калориметр, перемішуємо та вимірюємо температуру суміші після встановлення теплової рівноваги </a:t>
            </a:r>
            <a:r>
              <a:rPr i="1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aseline="-25000"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31800" lvl="0" marL="12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DS18B20  це цифровий вимірювач температури, з дозволом перетворення від 9 до 12 розрядів і функцією тривожного сигналу контролю над температурою. Параметри контролю можуть бути задані користувачем і збережені в енергонезалежній пам'яті датчика. Діапазон вимірювання температури становить від -55 до +125 °C. Для діапазону від -10 до +85 °C похибка не перевищує 0,5 °C.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294" y="173018"/>
            <a:ext cx="2262705" cy="13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47" y="1207550"/>
            <a:ext cx="1971976" cy="351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