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79" r:id="rId4"/>
    <p:sldId id="280" r:id="rId5"/>
    <p:sldId id="281" r:id="rId6"/>
    <p:sldId id="289" r:id="rId7"/>
    <p:sldId id="282" r:id="rId8"/>
    <p:sldId id="283" r:id="rId9"/>
    <p:sldId id="284" r:id="rId10"/>
    <p:sldId id="285" r:id="rId11"/>
    <p:sldId id="286" r:id="rId12"/>
    <p:sldId id="287" r:id="rId13"/>
    <p:sldId id="272" r:id="rId14"/>
    <p:sldId id="288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A54B"/>
    <a:srgbClr val="FF9933"/>
    <a:srgbClr val="0000FF"/>
    <a:srgbClr val="99FFCC"/>
    <a:srgbClr val="99FF66"/>
    <a:srgbClr val="66FF33"/>
    <a:srgbClr val="A7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02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1D88E1-1AC9-4CBA-8DE6-48312AE359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F5B594-EB19-4773-BB35-B65836EC79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E61E84-3610-4CE0-BE54-2A1C97159523}" type="datetimeFigureOut">
              <a:rPr lang="uk-UA"/>
              <a:pPr>
                <a:defRPr/>
              </a:pPr>
              <a:t>07.04.2024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8C14D69-F309-44C2-B84E-5899595A31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7EAA894-8B93-4732-8122-F7751A733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0960C8-25C5-42BD-A047-4DEBAD5BC4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4B464-DB84-4B97-A5D9-85F8BDE48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1ACDE9-5447-42CB-A4F4-5EB3B72261A7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9BDCE6-1FB9-477C-A1CE-CA8FFF7EA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C7AFC-11DC-4CB9-8970-42941AA95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C0ED4-E5F5-4B6E-9A0A-65738CD1A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BA7F3-0F27-4E5F-A0A0-8C4B0C9683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40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D4FF11-071E-44A7-B9D6-B40632FBF4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77B694-91DF-4E59-B472-7560897B3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353E0-A8D6-4E36-AC9A-C04EC5D52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82009-A644-4D36-8672-A6D9F094EF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02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068151-D764-4316-B372-AD7D24EB1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6A047-7208-4E61-BED9-C24D82E5D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C09807-D488-4FA0-958A-9A08BA62A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ACCBD-08B7-4775-B502-B37F1CE7BA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72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4AC1BD-C990-4C33-8F49-57F73D851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6283A6-9BE2-4986-9CA7-7B8DBE8EA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F26B91-7C6D-49FE-B070-80A56A903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D11F5-F498-44D7-87F5-322361DE89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00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EBA43-4372-4437-8BF0-D57DD7720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9E060B-8CA7-482C-BD7C-1E16CAF10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F592A-941C-4974-84A3-BFE92907C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A4ED-B54B-4229-8336-93AA68E1B7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87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3B9EC-90D0-413F-A942-5BEB377A0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5100D-259C-4949-A6A6-A60C4B46D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4411C1-2B90-4535-84E9-21553F480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6D0A8-13C1-4A95-A2C8-358DCB8D61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19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4E94FF-CA36-40EF-BC6B-73EF98238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7A4BB-97EE-40DE-829F-CFC155A8D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54BDF4-142B-4B29-AA08-C790D03C4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0AB65-60BA-4BC6-AFA7-9D0EACB3FB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6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4D0F17-3277-4EF9-9864-D12FB051D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A5FDFC-0F53-48C1-8616-2B343C094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4E1FD1-530E-48B7-BE7D-8D4826526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1B104-5DB0-4439-B20A-B91061B2695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40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309031-A64B-49DA-B99E-8A7043FF4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C516E5-7AF7-45B6-9142-F4B52C7AA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7618DE-4A48-453A-A573-0B13262AB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55B7E-DFF3-420A-B9C5-A9E84FBE97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57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507F81-0E5A-4BEA-90C6-DF02F2074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691C3-D819-4B79-BABF-264FC8E78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6597F-33FB-404B-AF21-5FDD74250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9C36E-A95C-4E66-BADD-F70CB8163F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09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48507-3500-43C4-B5A3-9E87CD52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919C2-4FF7-48AE-8BF5-2E1028552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148CE-BA84-4968-9F6E-966A25960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801DF-33D4-4D30-BF03-6B378551EC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50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F47D75-6E88-4A09-8420-19B64F68D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811F2C-7A77-4585-8598-696D265A9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/>
              <a:t>单击此处编辑母版文本样式</a:t>
            </a:r>
          </a:p>
          <a:p>
            <a:pPr lvl="1"/>
            <a:r>
              <a:rPr lang="zh-CN" altLang="uk-UA"/>
              <a:t>第二级</a:t>
            </a:r>
          </a:p>
          <a:p>
            <a:pPr lvl="2"/>
            <a:r>
              <a:rPr lang="zh-CN" altLang="uk-UA"/>
              <a:t>第三级</a:t>
            </a:r>
          </a:p>
          <a:p>
            <a:pPr lvl="3"/>
            <a:r>
              <a:rPr lang="zh-CN" altLang="uk-UA"/>
              <a:t>第四级</a:t>
            </a:r>
          </a:p>
          <a:p>
            <a:pPr lvl="4"/>
            <a:r>
              <a:rPr lang="zh-CN" altLang="uk-UA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0FFCC3-8204-43E5-B1C8-406A005C59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78FF8F-CE53-459E-81A1-221D7E980D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2A7737-5176-4D4B-A073-9B0F3CD469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50C4C1-9730-4764-BE24-166C41B4F3A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Users\User\OneDrive\29.jpg">
            <a:extLst>
              <a:ext uri="{FF2B5EF4-FFF2-40B4-BE49-F238E27FC236}">
                <a16:creationId xmlns:a16="http://schemas.microsoft.com/office/drawing/2014/main" id="{7F355822-FBE4-4FCE-9230-E91C3835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EDE445-AB38-4259-88E2-8B73D2B63F3E}"/>
              </a:ext>
            </a:extLst>
          </p:cNvPr>
          <p:cNvSpPr txBox="1">
            <a:spLocks/>
          </p:cNvSpPr>
          <p:nvPr/>
        </p:nvSpPr>
        <p:spPr bwMode="auto">
          <a:xfrm>
            <a:off x="0" y="260350"/>
            <a:ext cx="91440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b="1" kern="0" dirty="0">
                <a:latin typeface="Times New Roman" pitchFamily="18" charset="0"/>
                <a:ea typeface="+mj-ea"/>
                <a:cs typeface="Times New Roman" pitchFamily="18" charset="0"/>
              </a:rPr>
              <a:t>ЦЕНТР НАУКОВО-ТЕХНІЧНОЇ, ДИТЯЧОЇ ТА ЮНАЦЬКОЇ ТВОРЧОСТІ</a:t>
            </a:r>
          </a:p>
          <a:p>
            <a:pPr algn="ctr">
              <a:defRPr/>
            </a:pPr>
            <a:r>
              <a:rPr lang="uk-UA" b="1" kern="0" dirty="0">
                <a:latin typeface="Times New Roman" pitchFamily="18" charset="0"/>
                <a:ea typeface="+mj-ea"/>
                <a:cs typeface="Times New Roman" pitchFamily="18" charset="0"/>
              </a:rPr>
              <a:t>РАХІВСЬКОЇ МІСЬКОЇ РАДИ</a:t>
            </a:r>
          </a:p>
          <a:p>
            <a:pPr algn="ctr">
              <a:defRPr/>
            </a:pP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Всеукраїнський інтерактивний конкурс «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МАН-Юніор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Дослідник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Номінація «Еколог-Юніор, 2024 р».</a:t>
            </a: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C5D2F5-D86A-464A-8473-6A52F1FB7EA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40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проекту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FBE7141-9953-461F-9BD2-DDB60C94796E}"/>
              </a:ext>
            </a:extLst>
          </p:cNvPr>
          <p:cNvSpPr txBox="1">
            <a:spLocks/>
          </p:cNvSpPr>
          <p:nvPr/>
        </p:nvSpPr>
        <p:spPr>
          <a:xfrm>
            <a:off x="177800" y="2157413"/>
            <a:ext cx="8788400" cy="1538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uk-UA" sz="1800" b="1" kern="0" dirty="0">
                <a:latin typeface="Times New Roman" pitchFamily="18" charset="0"/>
                <a:cs typeface="Times New Roman" pitchFamily="18" charset="0"/>
              </a:rPr>
              <a:t>“ЕКОЛОГІЧНІ НАСЛІДКИ МАСШТАБНИХ ВИРУБОК ЛІСІВ”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322B34-E0BA-4E83-9CC3-8D57F2BB37CA}"/>
              </a:ext>
            </a:extLst>
          </p:cNvPr>
          <p:cNvSpPr txBox="1">
            <a:spLocks/>
          </p:cNvSpPr>
          <p:nvPr/>
        </p:nvSpPr>
        <p:spPr bwMode="auto">
          <a:xfrm>
            <a:off x="4643438" y="2997200"/>
            <a:ext cx="4310062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Автор проекту:</a:t>
            </a:r>
          </a:p>
          <a:p>
            <a:pPr algn="r">
              <a:defRPr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Діана Юріївна,</a:t>
            </a: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вихованка гуртка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“Юні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екологи”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ЦНТДЮТ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Рахівської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міської ради </a:t>
            </a:r>
          </a:p>
          <a:p>
            <a:pPr algn="r"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Керівник гуртків:</a:t>
            </a: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ЦНТДЮТ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Рахівської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міської ради</a:t>
            </a:r>
          </a:p>
          <a:p>
            <a:pPr algn="r">
              <a:defRPr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Шмиг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Василь Васильович. </a:t>
            </a:r>
          </a:p>
          <a:p>
            <a:pPr algn="r">
              <a:defRPr/>
            </a:pPr>
            <a:b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F45700-BE2C-4D94-883D-0E009D0382B0}"/>
              </a:ext>
            </a:extLst>
          </p:cNvPr>
          <p:cNvSpPr txBox="1">
            <a:spLocks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Рахів – 2024 р.</a:t>
            </a:r>
          </a:p>
          <a:p>
            <a:pPr algn="ctr">
              <a:defRPr/>
            </a:pPr>
            <a:b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E:\ЕКОПОГЛЯД\Процево1.jpg">
            <a:extLst>
              <a:ext uri="{FF2B5EF4-FFF2-40B4-BE49-F238E27FC236}">
                <a16:creationId xmlns:a16="http://schemas.microsoft.com/office/drawing/2014/main" id="{ED89E077-5E8B-4E7F-B394-A203B1D4238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852738"/>
            <a:ext cx="46085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:\Users\User\OneDrive\29.jpg">
            <a:extLst>
              <a:ext uri="{FF2B5EF4-FFF2-40B4-BE49-F238E27FC236}">
                <a16:creationId xmlns:a16="http://schemas.microsoft.com/office/drawing/2014/main" id="{90CF0D2A-50F2-48F8-B51D-8D2C37B1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4D016C7-EEDB-46E4-83F7-0ADE27F7B113}"/>
              </a:ext>
            </a:extLst>
          </p:cNvPr>
          <p:cNvSpPr/>
          <p:nvPr/>
        </p:nvSpPr>
        <p:spPr>
          <a:xfrm>
            <a:off x="179512" y="908720"/>
            <a:ext cx="8784976" cy="1440159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1270" name="Заголовок 1">
            <a:extLst>
              <a:ext uri="{FF2B5EF4-FFF2-40B4-BE49-F238E27FC236}">
                <a16:creationId xmlns:a16="http://schemas.microsoft.com/office/drawing/2014/main" id="{2E8259E6-A2FB-4AB5-A5F7-BF4571EF97B0}"/>
              </a:ext>
            </a:extLst>
          </p:cNvPr>
          <p:cNvSpPr txBox="1">
            <a:spLocks/>
          </p:cNvSpPr>
          <p:nvPr/>
        </p:nvSpPr>
        <p:spPr bwMode="auto">
          <a:xfrm>
            <a:off x="250825" y="908050"/>
            <a:ext cx="86423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Правильній підбір деревних порід до типів ґрунтів</a:t>
            </a:r>
          </a:p>
          <a:p>
            <a:pPr algn="just"/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 деревна  порода має  своє  унікальне пристосування  до  типу ґрунту.  Тому,  перед  посадкою  лісової  розсади, потрібно  визначити  типи  ґрунтів,  до  яких  підбирають  деревні  породи</a:t>
            </a:r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Заголовок 1">
            <a:extLst>
              <a:ext uri="{FF2B5EF4-FFF2-40B4-BE49-F238E27FC236}">
                <a16:creationId xmlns:a16="http://schemas.microsoft.com/office/drawing/2014/main" id="{C20BF347-CDE3-4910-88FC-5E125FD5FB39}"/>
              </a:ext>
            </a:extLst>
          </p:cNvPr>
          <p:cNvSpPr txBox="1">
            <a:spLocks/>
          </p:cNvSpPr>
          <p:nvPr/>
        </p:nvSpPr>
        <p:spPr bwMode="auto">
          <a:xfrm>
            <a:off x="179388" y="188913"/>
            <a:ext cx="8640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та пропозиції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4B7C32B-EA01-4760-8383-FACDFE3174EB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781300"/>
          <a:ext cx="8664575" cy="3644900"/>
        </p:xfrm>
        <a:graphic>
          <a:graphicData uri="http://schemas.openxmlformats.org/drawingml/2006/table">
            <a:tbl>
              <a:tblPr/>
              <a:tblGrid>
                <a:gridCol w="61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7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п/</a:t>
                      </a:r>
                      <a:r>
                        <a:rPr lang="uk-UA" sz="25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Деревні  породи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Типи ґрунтів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Бук  лісовий</a:t>
                      </a: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Суглинисті,  світло-сірі  та  сірі.</a:t>
                      </a: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uk-UA" sz="2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Смерека  карпатська </a:t>
                      </a: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Суглинкові  та  супіскові,  бурі  лісові.</a:t>
                      </a: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uk-UA" sz="2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>
                          <a:latin typeface="Times New Roman"/>
                          <a:ea typeface="Calibri"/>
                          <a:cs typeface="Times New Roman"/>
                        </a:rPr>
                        <a:t>Сосна</a:t>
                      </a:r>
                      <a:endParaRPr lang="uk-UA" sz="2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Піщані,  сірі  лісові  та  бурі  лісові.</a:t>
                      </a: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uk-UA" sz="2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Ялина</a:t>
                      </a: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Дренованим кислим, супіщаним  та  суглинистим.</a:t>
                      </a: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uk-UA" sz="2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>
                          <a:latin typeface="Times New Roman"/>
                          <a:ea typeface="Calibri"/>
                          <a:cs typeface="Times New Roman"/>
                        </a:rPr>
                        <a:t>Явір  звичайний</a:t>
                      </a:r>
                      <a:endParaRPr lang="uk-UA" sz="2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Глейові  та  супіщані.</a:t>
                      </a: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endParaRPr lang="uk-UA" sz="2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>
                          <a:latin typeface="Times New Roman"/>
                          <a:ea typeface="Calibri"/>
                          <a:cs typeface="Times New Roman"/>
                        </a:rPr>
                        <a:t>Ясень</a:t>
                      </a:r>
                      <a:endParaRPr lang="uk-UA" sz="2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latin typeface="Times New Roman"/>
                          <a:ea typeface="Calibri"/>
                          <a:cs typeface="Times New Roman"/>
                        </a:rPr>
                        <a:t>Сірі  лісові  та  бурі лісові.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Users\User\OneDrive\29.jpg">
            <a:extLst>
              <a:ext uri="{FF2B5EF4-FFF2-40B4-BE49-F238E27FC236}">
                <a16:creationId xmlns:a16="http://schemas.microsoft.com/office/drawing/2014/main" id="{2BB901E7-81E7-42FA-8F20-93F9555F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AA3040C-5B45-43ED-9FE7-17BCA6643909}"/>
              </a:ext>
            </a:extLst>
          </p:cNvPr>
          <p:cNvSpPr/>
          <p:nvPr/>
        </p:nvSpPr>
        <p:spPr>
          <a:xfrm>
            <a:off x="179512" y="908720"/>
            <a:ext cx="8784976" cy="172819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2294" name="Заголовок 1">
            <a:extLst>
              <a:ext uri="{FF2B5EF4-FFF2-40B4-BE49-F238E27FC236}">
                <a16:creationId xmlns:a16="http://schemas.microsoft.com/office/drawing/2014/main" id="{4690D29E-D367-43E1-A929-82D509A1621C}"/>
              </a:ext>
            </a:extLst>
          </p:cNvPr>
          <p:cNvSpPr txBox="1">
            <a:spLocks/>
          </p:cNvSpPr>
          <p:nvPr/>
        </p:nvSpPr>
        <p:spPr bwMode="auto">
          <a:xfrm>
            <a:off x="250825" y="1052513"/>
            <a:ext cx="86423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Посадка лісової розсади в шахматному порядку</a:t>
            </a:r>
          </a:p>
          <a:p>
            <a:pPr algn="just"/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Лісову розсаду   потрібно висаджувати   в   шахматному  порядку,  у її   верхній  частині збільшують хвойні дерева: смереку та ялицю. Це дасть змогу  створити  мішаний  тип лісу, в якому 60% переважатимуть хвойні дерева</a:t>
            </a:r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Заголовок 1">
            <a:extLst>
              <a:ext uri="{FF2B5EF4-FFF2-40B4-BE49-F238E27FC236}">
                <a16:creationId xmlns:a16="http://schemas.microsoft.com/office/drawing/2014/main" id="{F70311E9-246C-448F-879E-7511FAE35BF1}"/>
              </a:ext>
            </a:extLst>
          </p:cNvPr>
          <p:cNvSpPr txBox="1">
            <a:spLocks/>
          </p:cNvSpPr>
          <p:nvPr/>
        </p:nvSpPr>
        <p:spPr bwMode="auto">
          <a:xfrm>
            <a:off x="179388" y="188913"/>
            <a:ext cx="8640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та пропозиції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4FE08F-56AB-491C-89AC-45FA10A1DC9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781300"/>
            <a:ext cx="64087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:\Users\User\OneDrive\29.jpg">
            <a:extLst>
              <a:ext uri="{FF2B5EF4-FFF2-40B4-BE49-F238E27FC236}">
                <a16:creationId xmlns:a16="http://schemas.microsoft.com/office/drawing/2014/main" id="{1D33F4D1-F8FD-4A58-BEAA-2D2C9E56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FD18E1D-A14B-44E4-8B42-D619B499B108}"/>
              </a:ext>
            </a:extLst>
          </p:cNvPr>
          <p:cNvSpPr/>
          <p:nvPr/>
        </p:nvSpPr>
        <p:spPr>
          <a:xfrm>
            <a:off x="179512" y="908720"/>
            <a:ext cx="8784976" cy="252028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3318" name="Заголовок 1">
            <a:extLst>
              <a:ext uri="{FF2B5EF4-FFF2-40B4-BE49-F238E27FC236}">
                <a16:creationId xmlns:a16="http://schemas.microsoft.com/office/drawing/2014/main" id="{0A6C20F5-87D7-4C04-A844-9AEF8FBDCF51}"/>
              </a:ext>
            </a:extLst>
          </p:cNvPr>
          <p:cNvSpPr txBox="1">
            <a:spLocks/>
          </p:cNvSpPr>
          <p:nvPr/>
        </p:nvSpPr>
        <p:spPr bwMode="auto">
          <a:xfrm>
            <a:off x="250825" y="1052513"/>
            <a:ext cx="86423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Штучний процес відновлення  лісів найкраще проводити осінню (жовтень та частково листопад), а молоду розсаду краще брати з-під наметів старих лісів.</a:t>
            </a:r>
          </a:p>
          <a:p>
            <a:pPr algn="just"/>
            <a:endParaRPr lang="uk-UA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Площа вирубки лісів не повинна перевищувати 3 га. На цій поверхні залишають «оазиси» старих дерев, де їхня кількість становить 40-50 штук на 1 га. </a:t>
            </a:r>
          </a:p>
          <a:p>
            <a:pPr algn="just"/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Заголовок 1">
            <a:extLst>
              <a:ext uri="{FF2B5EF4-FFF2-40B4-BE49-F238E27FC236}">
                <a16:creationId xmlns:a16="http://schemas.microsoft.com/office/drawing/2014/main" id="{1FEC5659-DF9F-49D0-9E73-6D15A0A17265}"/>
              </a:ext>
            </a:extLst>
          </p:cNvPr>
          <p:cNvSpPr txBox="1">
            <a:spLocks/>
          </p:cNvSpPr>
          <p:nvPr/>
        </p:nvSpPr>
        <p:spPr bwMode="auto">
          <a:xfrm>
            <a:off x="179388" y="188913"/>
            <a:ext cx="8640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та пропозиції</a:t>
            </a:r>
          </a:p>
        </p:txBody>
      </p:sp>
      <p:pic>
        <p:nvPicPr>
          <p:cNvPr id="8" name="Рисунок 7" descr="E:\ЕКОПОГЛЯД\П3.jpg">
            <a:extLst>
              <a:ext uri="{FF2B5EF4-FFF2-40B4-BE49-F238E27FC236}">
                <a16:creationId xmlns:a16="http://schemas.microsoft.com/office/drawing/2014/main" id="{FDAFD38D-1E7C-425B-97FD-1345C9815B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53285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9933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:\Users\User\OneDrive\29.jpg">
            <a:extLst>
              <a:ext uri="{FF2B5EF4-FFF2-40B4-BE49-F238E27FC236}">
                <a16:creationId xmlns:a16="http://schemas.microsoft.com/office/drawing/2014/main" id="{29E1F2DD-B4BB-4445-9634-ECF898EE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9A82EC7-39CB-41E2-8CA7-C06719864202}"/>
              </a:ext>
            </a:extLst>
          </p:cNvPr>
          <p:cNvSpPr/>
          <p:nvPr/>
        </p:nvSpPr>
        <p:spPr>
          <a:xfrm>
            <a:off x="323528" y="332656"/>
            <a:ext cx="8640960" cy="2808312"/>
          </a:xfrm>
          <a:prstGeom prst="roundRect">
            <a:avLst/>
          </a:prstGeom>
          <a:solidFill>
            <a:srgbClr val="FF96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C5BAD9D-2D61-438D-90DE-D53EE2647D16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24862" cy="25923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 algn="just">
              <a:defRPr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ВИСНОВОК</a:t>
            </a:r>
          </a:p>
          <a:p>
            <a:pPr algn="just"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Отже, вирубки лісів найкраще проводити куртинами, їхня площа не повинна перевищував 3 га та відразу проводити штучний процес відновлення молодих лісів. Такий метод вирубки лісів та їх відновлення не позначиться на порушення екологічної рівноваги та руйнуванні ландшафтних комплексів. </a:t>
            </a:r>
          </a:p>
          <a:p>
            <a:pPr algn="just">
              <a:defRPr/>
            </a:pPr>
            <a:endParaRPr lang="uk-UA" altLang="uk-UA" sz="18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FEF8A177-FA72-4EDC-9E38-C4C36442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84538"/>
            <a:ext cx="4321175" cy="32400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344" name="Picture 8" descr="D:\Фото 1\9 квітня  2012 року\P4080101.JPG">
            <a:extLst>
              <a:ext uri="{FF2B5EF4-FFF2-40B4-BE49-F238E27FC236}">
                <a16:creationId xmlns:a16="http://schemas.microsoft.com/office/drawing/2014/main" id="{B3858CEC-8AD7-42C3-8877-2724242B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284538"/>
            <a:ext cx="4129087" cy="324008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:\Users\User\OneDrive\29.jpg">
            <a:extLst>
              <a:ext uri="{FF2B5EF4-FFF2-40B4-BE49-F238E27FC236}">
                <a16:creationId xmlns:a16="http://schemas.microsoft.com/office/drawing/2014/main" id="{F21EC304-E3E5-4BCA-A24F-0D28B874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054886FE-1BA1-4E05-BE49-2CA6BC16488B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248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  <a:p>
            <a:r>
              <a:rPr lang="uk-UA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Айзенберг М.М., Каганер М.С. Гідрологічно-гідрографічна вивченість селевих явищ на Україні // Селеві потоки на території України. М., 2000. Ковальов О.П. </a:t>
            </a:r>
          </a:p>
          <a:p>
            <a:endParaRPr lang="uk-UA" altLang="ru-RU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Василевський Г.А. Водні багатства Карпат. – Ужгород: Карпати, 2003.</a:t>
            </a:r>
          </a:p>
          <a:p>
            <a:endParaRPr lang="uk-UA" altLang="ru-RU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Генсірук С. А. "Ліси України" / Наук. тов. ім. Шевченка, Український ДЛТУ. - Львів, 2002.</a:t>
            </a:r>
          </a:p>
          <a:p>
            <a:pPr algn="just"/>
            <a:endParaRPr lang="uk-UA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Users\User\OneDrive\29.jpg">
            <a:extLst>
              <a:ext uri="{FF2B5EF4-FFF2-40B4-BE49-F238E27FC236}">
                <a16:creationId xmlns:a16="http://schemas.microsoft.com/office/drawing/2014/main" id="{E026F2CC-2B89-4841-B22D-E47F0A9A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2E3EB0D-ECEA-499B-A8F6-1D5566B96A1F}"/>
              </a:ext>
            </a:extLst>
          </p:cNvPr>
          <p:cNvSpPr/>
          <p:nvPr/>
        </p:nvSpPr>
        <p:spPr>
          <a:xfrm>
            <a:off x="251520" y="1052736"/>
            <a:ext cx="3888432" cy="72008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78" name="Заголовок 1">
            <a:extLst>
              <a:ext uri="{FF2B5EF4-FFF2-40B4-BE49-F238E27FC236}">
                <a16:creationId xmlns:a16="http://schemas.microsoft.com/office/drawing/2014/main" id="{BAF8D201-9ADE-4186-8B5F-D593F1E8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052513"/>
            <a:ext cx="3887788" cy="720725"/>
          </a:xfrm>
        </p:spPr>
        <p:txBody>
          <a:bodyPr/>
          <a:lstStyle/>
          <a:p>
            <a:r>
              <a:rPr lang="uk-UA" altLang="uk-UA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 дослідження: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45E0591-7E55-4E74-AF51-F551D7676F00}"/>
              </a:ext>
            </a:extLst>
          </p:cNvPr>
          <p:cNvSpPr/>
          <p:nvPr/>
        </p:nvSpPr>
        <p:spPr>
          <a:xfrm>
            <a:off x="4355976" y="908720"/>
            <a:ext cx="4536504" cy="2232247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82" name="Заголовок 1">
            <a:extLst>
              <a:ext uri="{FF2B5EF4-FFF2-40B4-BE49-F238E27FC236}">
                <a16:creationId xmlns:a16="http://schemas.microsoft.com/office/drawing/2014/main" id="{EA81E57E-DBA2-4EB2-93A1-A3691BDBB1AD}"/>
              </a:ext>
            </a:extLst>
          </p:cNvPr>
          <p:cNvSpPr txBox="1">
            <a:spLocks/>
          </p:cNvSpPr>
          <p:nvPr/>
        </p:nvSpPr>
        <p:spPr bwMode="auto">
          <a:xfrm>
            <a:off x="4500563" y="1196975"/>
            <a:ext cx="43211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детальному вивчені  наслідків масштабної вирубки лісів на дослідній території урочища Процева (Мармароський масив) та вдосконалення сучасних методів штучного відновлення молодих лісів.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E572D7ED-7EE6-4606-85E2-D6BE4A8607D3}"/>
              </a:ext>
            </a:extLst>
          </p:cNvPr>
          <p:cNvSpPr/>
          <p:nvPr/>
        </p:nvSpPr>
        <p:spPr>
          <a:xfrm>
            <a:off x="179512" y="3645024"/>
            <a:ext cx="3312368" cy="72008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2CE231A-1DA9-45A7-8F09-F692BEBBA2DB}"/>
              </a:ext>
            </a:extLst>
          </p:cNvPr>
          <p:cNvSpPr txBox="1">
            <a:spLocks/>
          </p:cNvSpPr>
          <p:nvPr/>
        </p:nvSpPr>
        <p:spPr bwMode="auto">
          <a:xfrm>
            <a:off x="179388" y="3644900"/>
            <a:ext cx="3240087" cy="649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altLang="uk-UA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 завдання: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DDBFC27A-68C8-48B8-B419-4C5C74E1492E}"/>
              </a:ext>
            </a:extLst>
          </p:cNvPr>
          <p:cNvSpPr/>
          <p:nvPr/>
        </p:nvSpPr>
        <p:spPr>
          <a:xfrm>
            <a:off x="3707904" y="3212976"/>
            <a:ext cx="5184575" cy="3384376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90" name="Заголовок 1">
            <a:extLst>
              <a:ext uri="{FF2B5EF4-FFF2-40B4-BE49-F238E27FC236}">
                <a16:creationId xmlns:a16="http://schemas.microsoft.com/office/drawing/2014/main" id="{AB05FC11-7424-4EAC-BA83-6FF889E37977}"/>
              </a:ext>
            </a:extLst>
          </p:cNvPr>
          <p:cNvSpPr txBox="1">
            <a:spLocks/>
          </p:cNvSpPr>
          <p:nvPr/>
        </p:nvSpPr>
        <p:spPr bwMode="auto">
          <a:xfrm>
            <a:off x="3779838" y="3068638"/>
            <a:ext cx="49784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За допомогою супутникової програми Google Earth Pro, визначити збільшення площі вирубки лісів, які відбувалися за останні десяти років.</a:t>
            </a:r>
          </a:p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Визначити вплив масштабних вирубок лісів на процес руйнування поверхневих ґрунтів.</a:t>
            </a:r>
          </a:p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Надати необхідні рекомендації щодо покращення екологічної ситуації на масштабній лісорубній площі.  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7EE1A3DD-C661-4DBF-8D41-D63FF468431C}"/>
              </a:ext>
            </a:extLst>
          </p:cNvPr>
          <p:cNvSpPr/>
          <p:nvPr/>
        </p:nvSpPr>
        <p:spPr>
          <a:xfrm rot="16200000">
            <a:off x="3959932" y="1304764"/>
            <a:ext cx="504056" cy="288032"/>
          </a:xfrm>
          <a:prstGeom prst="downArrow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2ADF5F43-2576-4A5C-90B8-27131CF62E18}"/>
              </a:ext>
            </a:extLst>
          </p:cNvPr>
          <p:cNvSpPr/>
          <p:nvPr/>
        </p:nvSpPr>
        <p:spPr>
          <a:xfrm rot="16200000">
            <a:off x="3383868" y="3825044"/>
            <a:ext cx="504056" cy="288032"/>
          </a:xfrm>
          <a:prstGeom prst="downArrow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3FCE5A7-547D-448C-93F4-39E35AB439B7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38877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altLang="uk-UA" sz="3200" b="1" kern="0" dirty="0">
                <a:latin typeface="Times New Roman" pitchFamily="18" charset="0"/>
                <a:ea typeface="+mj-ea"/>
                <a:cs typeface="Times New Roman" pitchFamily="18" charset="0"/>
              </a:rPr>
              <a:t>ВСТУП</a:t>
            </a:r>
          </a:p>
        </p:txBody>
      </p:sp>
      <p:pic>
        <p:nvPicPr>
          <p:cNvPr id="3098" name="Picture 28">
            <a:extLst>
              <a:ext uri="{FF2B5EF4-FFF2-40B4-BE49-F238E27FC236}">
                <a16:creationId xmlns:a16="http://schemas.microsoft.com/office/drawing/2014/main" id="{F74B2E8B-1426-40A8-B420-304C59A5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25558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9">
            <a:extLst>
              <a:ext uri="{FF2B5EF4-FFF2-40B4-BE49-F238E27FC236}">
                <a16:creationId xmlns:a16="http://schemas.microsoft.com/office/drawing/2014/main" id="{5F5BD426-B233-4830-9842-86C3FC63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33766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Users\User\OneDrive\29.jpg">
            <a:extLst>
              <a:ext uri="{FF2B5EF4-FFF2-40B4-BE49-F238E27FC236}">
                <a16:creationId xmlns:a16="http://schemas.microsoft.com/office/drawing/2014/main" id="{5CA0672B-370A-464C-8D26-4B1E11773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607B4D2D-4EA3-4884-9073-12B68D151222}"/>
              </a:ext>
            </a:extLst>
          </p:cNvPr>
          <p:cNvSpPr/>
          <p:nvPr/>
        </p:nvSpPr>
        <p:spPr>
          <a:xfrm>
            <a:off x="323528" y="260648"/>
            <a:ext cx="3888432" cy="1152128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02" name="Заголовок 1">
            <a:extLst>
              <a:ext uri="{FF2B5EF4-FFF2-40B4-BE49-F238E27FC236}">
                <a16:creationId xmlns:a16="http://schemas.microsoft.com/office/drawing/2014/main" id="{2D6607C1-1D40-47BD-975D-C003711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3887787" cy="720725"/>
          </a:xfrm>
        </p:spPr>
        <p:txBody>
          <a:bodyPr/>
          <a:lstStyle/>
          <a:p>
            <a:r>
              <a:rPr lang="uk-UA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 дослідження: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03F8C41-E47F-46A4-A7D7-AA3CF202CAD3}"/>
              </a:ext>
            </a:extLst>
          </p:cNvPr>
          <p:cNvSpPr/>
          <p:nvPr/>
        </p:nvSpPr>
        <p:spPr>
          <a:xfrm>
            <a:off x="4355976" y="260649"/>
            <a:ext cx="4536504" cy="2736303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06" name="Заголовок 1">
            <a:extLst>
              <a:ext uri="{FF2B5EF4-FFF2-40B4-BE49-F238E27FC236}">
                <a16:creationId xmlns:a16="http://schemas.microsoft.com/office/drawing/2014/main" id="{6EB1EC13-5B18-4F01-B816-A6819EEAD197}"/>
              </a:ext>
            </a:extLst>
          </p:cNvPr>
          <p:cNvSpPr txBox="1">
            <a:spLocks/>
          </p:cNvSpPr>
          <p:nvPr/>
        </p:nvSpPr>
        <p:spPr bwMode="auto">
          <a:xfrm>
            <a:off x="4427538" y="836613"/>
            <a:ext cx="4321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масштабні вирубки лісів на території урочища Проецева та процес розвитку негативних екологічних наслідків.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2B50E85-F832-4409-8505-65E741A0AF19}"/>
              </a:ext>
            </a:extLst>
          </p:cNvPr>
          <p:cNvSpPr/>
          <p:nvPr/>
        </p:nvSpPr>
        <p:spPr>
          <a:xfrm>
            <a:off x="179512" y="3645024"/>
            <a:ext cx="3312368" cy="108012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9E672F1-9C79-4857-BCF9-C98DDFF50679}"/>
              </a:ext>
            </a:extLst>
          </p:cNvPr>
          <p:cNvSpPr txBox="1">
            <a:spLocks/>
          </p:cNvSpPr>
          <p:nvPr/>
        </p:nvSpPr>
        <p:spPr bwMode="auto">
          <a:xfrm>
            <a:off x="179388" y="3860800"/>
            <a:ext cx="3240087" cy="649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altLang="uk-UA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8AD1606A-40EA-4AC7-A428-313045852160}"/>
              </a:ext>
            </a:extLst>
          </p:cNvPr>
          <p:cNvSpPr/>
          <p:nvPr/>
        </p:nvSpPr>
        <p:spPr>
          <a:xfrm>
            <a:off x="3707904" y="3501008"/>
            <a:ext cx="5184575" cy="2664296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14" name="Заголовок 1">
            <a:extLst>
              <a:ext uri="{FF2B5EF4-FFF2-40B4-BE49-F238E27FC236}">
                <a16:creationId xmlns:a16="http://schemas.microsoft.com/office/drawing/2014/main" id="{426E8CDF-DECF-449B-B8BF-D9EBA6D98086}"/>
              </a:ext>
            </a:extLst>
          </p:cNvPr>
          <p:cNvSpPr txBox="1">
            <a:spLocks/>
          </p:cNvSpPr>
          <p:nvPr/>
        </p:nvSpPr>
        <p:spPr bwMode="auto">
          <a:xfrm>
            <a:off x="3779838" y="3500438"/>
            <a:ext cx="49784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збільшення площі вирубок лісів на процес руйнування поверхневих ґрунтів та ландшафтних комплексів.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49400715-17BA-4AB5-963A-DAA9FBF30F8C}"/>
              </a:ext>
            </a:extLst>
          </p:cNvPr>
          <p:cNvSpPr/>
          <p:nvPr/>
        </p:nvSpPr>
        <p:spPr>
          <a:xfrm rot="16200000">
            <a:off x="4031940" y="512676"/>
            <a:ext cx="504056" cy="288032"/>
          </a:xfrm>
          <a:prstGeom prst="downArrow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77D2E3C8-2D3D-4D78-85E7-423235ED9AB6}"/>
              </a:ext>
            </a:extLst>
          </p:cNvPr>
          <p:cNvSpPr/>
          <p:nvPr/>
        </p:nvSpPr>
        <p:spPr>
          <a:xfrm rot="16200000">
            <a:off x="3383868" y="3825044"/>
            <a:ext cx="504056" cy="288032"/>
          </a:xfrm>
          <a:prstGeom prst="downArrow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4121" name="Picture 27">
            <a:extLst>
              <a:ext uri="{FF2B5EF4-FFF2-40B4-BE49-F238E27FC236}">
                <a16:creationId xmlns:a16="http://schemas.microsoft.com/office/drawing/2014/main" id="{E45E0D33-CBF8-4D64-8D84-50C717237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7590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8">
            <a:extLst>
              <a:ext uri="{FF2B5EF4-FFF2-40B4-BE49-F238E27FC236}">
                <a16:creationId xmlns:a16="http://schemas.microsoft.com/office/drawing/2014/main" id="{0297CC9E-36B3-4B7D-B6C8-DC6D140B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97425"/>
            <a:ext cx="25193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Users\User\OneDrive\29.jpg">
            <a:extLst>
              <a:ext uri="{FF2B5EF4-FFF2-40B4-BE49-F238E27FC236}">
                <a16:creationId xmlns:a16="http://schemas.microsoft.com/office/drawing/2014/main" id="{48839F78-2E82-4EB6-8286-AE43D27F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2AB2CF2-1FF0-45A2-AB33-5719608D58F2}"/>
              </a:ext>
            </a:extLst>
          </p:cNvPr>
          <p:cNvSpPr/>
          <p:nvPr/>
        </p:nvSpPr>
        <p:spPr>
          <a:xfrm>
            <a:off x="179512" y="980728"/>
            <a:ext cx="8640960" cy="2520279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126" name="Заголовок 1">
            <a:extLst>
              <a:ext uri="{FF2B5EF4-FFF2-40B4-BE49-F238E27FC236}">
                <a16:creationId xmlns:a16="http://schemas.microsoft.com/office/drawing/2014/main" id="{F72DC224-9A2B-4BB5-8092-30705F4B8F94}"/>
              </a:ext>
            </a:extLst>
          </p:cNvPr>
          <p:cNvSpPr txBox="1">
            <a:spLocks/>
          </p:cNvSpPr>
          <p:nvPr/>
        </p:nvSpPr>
        <p:spPr bwMode="auto">
          <a:xfrm>
            <a:off x="323850" y="981075"/>
            <a:ext cx="842486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1.Урочище Процево розміщене на території басейна Малого потоку та займає площу близько 29 га. </a:t>
            </a:r>
          </a:p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Максимальна висота урочища 1290 м н. р. м. </a:t>
            </a:r>
          </a:p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За допомогою супутника Google Earth Pro були визначені зміни в лісовому масиві на території урочища Процева, пов’язані із їхнім вирубками. </a:t>
            </a:r>
          </a:p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4. Станом на 2010 рік, площа лісів становила близько 62%, 2015 рік – 58%, 2023 рік – 47%.</a:t>
            </a:r>
          </a:p>
          <a:p>
            <a:pPr algn="just"/>
            <a:endParaRPr lang="uk-UA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E:\ЕКОПОГЛЯД\Процево1.jpg">
            <a:extLst>
              <a:ext uri="{FF2B5EF4-FFF2-40B4-BE49-F238E27FC236}">
                <a16:creationId xmlns:a16="http://schemas.microsoft.com/office/drawing/2014/main" id="{2FC2E343-7FF2-4244-B985-216C61411B3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500438"/>
            <a:ext cx="568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D672AF7-BFAD-4771-91CE-3F930117F4BE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41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altLang="uk-UA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ТЕОРЕТИЧНА ЧАСТИНА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:\Users\User\OneDrive\29.jpg">
            <a:extLst>
              <a:ext uri="{FF2B5EF4-FFF2-40B4-BE49-F238E27FC236}">
                <a16:creationId xmlns:a16="http://schemas.microsoft.com/office/drawing/2014/main" id="{43F40780-4CD9-4BD7-B7B8-18FDF6CE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>
            <a:extLst>
              <a:ext uri="{FF2B5EF4-FFF2-40B4-BE49-F238E27FC236}">
                <a16:creationId xmlns:a16="http://schemas.microsoft.com/office/drawing/2014/main" id="{6A46C671-1610-401B-A67D-A986B140CE74}"/>
              </a:ext>
            </a:extLst>
          </p:cNvPr>
          <p:cNvSpPr txBox="1">
            <a:spLocks/>
          </p:cNvSpPr>
          <p:nvPr/>
        </p:nvSpPr>
        <p:spPr bwMode="auto">
          <a:xfrm>
            <a:off x="179388" y="981075"/>
            <a:ext cx="8785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масштабних площах вирубки лісів починають проявлятися ряд негативних екологічних факторів, які впливають на руйнування ландшафтних комплексів та природної екосистеми.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B7B3804-2C2D-4A23-9418-4228CC6B07D0}"/>
              </a:ext>
            </a:extLst>
          </p:cNvPr>
          <p:cNvSpPr txBox="1">
            <a:spLocks/>
          </p:cNvSpPr>
          <p:nvPr/>
        </p:nvSpPr>
        <p:spPr bwMode="auto">
          <a:xfrm>
            <a:off x="323850" y="260350"/>
            <a:ext cx="849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altLang="uk-UA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ЕКСПЕРИМЕНТАЛЬНО-ДОСЛІДНА ЧАСТИНА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E4DB25-C4EA-42BC-8916-EABB27E3A373}"/>
              </a:ext>
            </a:extLst>
          </p:cNvPr>
          <p:cNvSpPr/>
          <p:nvPr/>
        </p:nvSpPr>
        <p:spPr>
          <a:xfrm>
            <a:off x="250825" y="2133600"/>
            <a:ext cx="8642350" cy="790575"/>
          </a:xfrm>
          <a:prstGeom prst="rect">
            <a:avLst/>
          </a:prstGeom>
          <a:solidFill>
            <a:srgbClr val="FFA54B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BD32958-7623-4098-A9BB-30AA24B108A0}"/>
              </a:ext>
            </a:extLst>
          </p:cNvPr>
          <p:cNvSpPr txBox="1">
            <a:spLocks/>
          </p:cNvSpPr>
          <p:nvPr/>
        </p:nvSpPr>
        <p:spPr bwMode="auto">
          <a:xfrm>
            <a:off x="250825" y="2133600"/>
            <a:ext cx="8642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Негативними екологічними факторами на території урочища </a:t>
            </a:r>
            <a:r>
              <a:rPr lang="uk-UA" sz="2200" b="1" dirty="0" err="1">
                <a:latin typeface="Times New Roman" pitchFamily="18" charset="0"/>
                <a:cs typeface="Times New Roman" pitchFamily="18" charset="0"/>
              </a:rPr>
              <a:t>Процево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стали</a:t>
            </a:r>
            <a:endParaRPr lang="uk-UA" altLang="uk-UA" sz="22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A4D9EB-C302-40CB-9A62-B19413F67350}"/>
              </a:ext>
            </a:extLst>
          </p:cNvPr>
          <p:cNvSpPr/>
          <p:nvPr/>
        </p:nvSpPr>
        <p:spPr>
          <a:xfrm>
            <a:off x="1116013" y="2997200"/>
            <a:ext cx="7777162" cy="576263"/>
          </a:xfrm>
          <a:prstGeom prst="rect">
            <a:avLst/>
          </a:prstGeom>
          <a:solidFill>
            <a:srgbClr val="FFA54B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152" name="Заголовок 1">
            <a:extLst>
              <a:ext uri="{FF2B5EF4-FFF2-40B4-BE49-F238E27FC236}">
                <a16:creationId xmlns:a16="http://schemas.microsoft.com/office/drawing/2014/main" id="{F1B17AC3-6DF0-4798-AA31-CDCF1213E667}"/>
              </a:ext>
            </a:extLst>
          </p:cNvPr>
          <p:cNvSpPr txBox="1">
            <a:spLocks/>
          </p:cNvSpPr>
          <p:nvPr/>
        </p:nvSpPr>
        <p:spPr bwMode="auto">
          <a:xfrm>
            <a:off x="1187450" y="2997200"/>
            <a:ext cx="7705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Розвиток площинної та глибинної водної ерозії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D568D6-21B5-493B-A1AC-92FCCE84900B}"/>
              </a:ext>
            </a:extLst>
          </p:cNvPr>
          <p:cNvSpPr/>
          <p:nvPr/>
        </p:nvSpPr>
        <p:spPr>
          <a:xfrm>
            <a:off x="1116013" y="3644900"/>
            <a:ext cx="7777162" cy="576263"/>
          </a:xfrm>
          <a:prstGeom prst="rect">
            <a:avLst/>
          </a:prstGeom>
          <a:solidFill>
            <a:srgbClr val="FFA54B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6480075-DB81-46BA-8293-C49DDCB86315}"/>
              </a:ext>
            </a:extLst>
          </p:cNvPr>
          <p:cNvSpPr/>
          <p:nvPr/>
        </p:nvSpPr>
        <p:spPr>
          <a:xfrm>
            <a:off x="1116013" y="4292600"/>
            <a:ext cx="7777162" cy="720725"/>
          </a:xfrm>
          <a:prstGeom prst="rect">
            <a:avLst/>
          </a:prstGeom>
          <a:solidFill>
            <a:srgbClr val="FFA54B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155" name="Заголовок 1">
            <a:extLst>
              <a:ext uri="{FF2B5EF4-FFF2-40B4-BE49-F238E27FC236}">
                <a16:creationId xmlns:a16="http://schemas.microsoft.com/office/drawing/2014/main" id="{A72D152E-BA99-49C4-994C-8EEC11C809E5}"/>
              </a:ext>
            </a:extLst>
          </p:cNvPr>
          <p:cNvSpPr txBox="1">
            <a:spLocks/>
          </p:cNvSpPr>
          <p:nvPr/>
        </p:nvSpPr>
        <p:spPr bwMode="auto">
          <a:xfrm>
            <a:off x="1116013" y="3644900"/>
            <a:ext cx="77041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Посилене руйнування поверхневого ґрунтового шару та зниження   </a:t>
            </a:r>
          </a:p>
          <a:p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їх родючості.</a:t>
            </a:r>
          </a:p>
        </p:txBody>
      </p:sp>
      <p:sp>
        <p:nvSpPr>
          <p:cNvPr id="6156" name="Заголовок 1">
            <a:extLst>
              <a:ext uri="{FF2B5EF4-FFF2-40B4-BE49-F238E27FC236}">
                <a16:creationId xmlns:a16="http://schemas.microsoft.com/office/drawing/2014/main" id="{5631A6AC-7765-483F-ABC1-1C882298FE42}"/>
              </a:ext>
            </a:extLst>
          </p:cNvPr>
          <p:cNvSpPr txBox="1">
            <a:spLocks/>
          </p:cNvSpPr>
          <p:nvPr/>
        </p:nvSpPr>
        <p:spPr bwMode="auto">
          <a:xfrm>
            <a:off x="1116013" y="4365625"/>
            <a:ext cx="77041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Пересихання поверхневих ґрунтів та їх поступове ущільнення під </a:t>
            </a:r>
          </a:p>
          <a:p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впливом різних погодних факторів.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C33B48-C8F6-412A-9747-8A0E75EC2F98}"/>
              </a:ext>
            </a:extLst>
          </p:cNvPr>
          <p:cNvSpPr/>
          <p:nvPr/>
        </p:nvSpPr>
        <p:spPr>
          <a:xfrm>
            <a:off x="1116013" y="5084763"/>
            <a:ext cx="7777162" cy="720725"/>
          </a:xfrm>
          <a:prstGeom prst="rect">
            <a:avLst/>
          </a:prstGeom>
          <a:solidFill>
            <a:srgbClr val="FFA54B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158" name="Заголовок 1">
            <a:extLst>
              <a:ext uri="{FF2B5EF4-FFF2-40B4-BE49-F238E27FC236}">
                <a16:creationId xmlns:a16="http://schemas.microsoft.com/office/drawing/2014/main" id="{566C54B1-84F7-4EF6-BC55-A1417E2B6AA1}"/>
              </a:ext>
            </a:extLst>
          </p:cNvPr>
          <p:cNvSpPr txBox="1">
            <a:spLocks/>
          </p:cNvSpPr>
          <p:nvPr/>
        </p:nvSpPr>
        <p:spPr bwMode="auto">
          <a:xfrm>
            <a:off x="1187450" y="5157788"/>
            <a:ext cx="77057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Тимчасове пересихання гірських потічків та зникнення   </a:t>
            </a:r>
          </a:p>
          <a:p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струмочків.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D5DBAC3-8C16-421B-8BEB-E7DA2906ED30}"/>
              </a:ext>
            </a:extLst>
          </p:cNvPr>
          <p:cNvSpPr/>
          <p:nvPr/>
        </p:nvSpPr>
        <p:spPr>
          <a:xfrm>
            <a:off x="1116013" y="5876925"/>
            <a:ext cx="7777162" cy="720725"/>
          </a:xfrm>
          <a:prstGeom prst="rect">
            <a:avLst/>
          </a:prstGeom>
          <a:solidFill>
            <a:srgbClr val="FFA54B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160" name="Заголовок 1">
            <a:extLst>
              <a:ext uri="{FF2B5EF4-FFF2-40B4-BE49-F238E27FC236}">
                <a16:creationId xmlns:a16="http://schemas.microsoft.com/office/drawing/2014/main" id="{0EE927BF-840D-418D-A8CF-2E4A8474C500}"/>
              </a:ext>
            </a:extLst>
          </p:cNvPr>
          <p:cNvSpPr txBox="1">
            <a:spLocks/>
          </p:cNvSpPr>
          <p:nvPr/>
        </p:nvSpPr>
        <p:spPr bwMode="auto">
          <a:xfrm>
            <a:off x="1187450" y="5949950"/>
            <a:ext cx="77057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ru-RU" sz="2000"/>
              <a:t>. 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водного балансу в середині ґрунтів.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C037F9E-984A-407D-8878-0E4B33E95FE4}"/>
              </a:ext>
            </a:extLst>
          </p:cNvPr>
          <p:cNvCxnSpPr>
            <a:endCxn id="11" idx="1"/>
          </p:cNvCxnSpPr>
          <p:nvPr/>
        </p:nvCxnSpPr>
        <p:spPr>
          <a:xfrm>
            <a:off x="827088" y="2924175"/>
            <a:ext cx="288925" cy="360363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B3C83E0-B21C-490A-930D-184D45BE4F24}"/>
              </a:ext>
            </a:extLst>
          </p:cNvPr>
          <p:cNvCxnSpPr>
            <a:endCxn id="6155" idx="1"/>
          </p:cNvCxnSpPr>
          <p:nvPr/>
        </p:nvCxnSpPr>
        <p:spPr>
          <a:xfrm>
            <a:off x="755650" y="2924175"/>
            <a:ext cx="360363" cy="1009650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B930220-9EF2-47CC-B3F4-3EB23698954F}"/>
              </a:ext>
            </a:extLst>
          </p:cNvPr>
          <p:cNvCxnSpPr>
            <a:endCxn id="21" idx="1"/>
          </p:cNvCxnSpPr>
          <p:nvPr/>
        </p:nvCxnSpPr>
        <p:spPr>
          <a:xfrm>
            <a:off x="539750" y="2924175"/>
            <a:ext cx="576263" cy="3313113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32895844-17E4-4ADD-BAB0-FED4A5FDE181}"/>
              </a:ext>
            </a:extLst>
          </p:cNvPr>
          <p:cNvCxnSpPr>
            <a:endCxn id="19" idx="1"/>
          </p:cNvCxnSpPr>
          <p:nvPr/>
        </p:nvCxnSpPr>
        <p:spPr>
          <a:xfrm>
            <a:off x="611188" y="2924175"/>
            <a:ext cx="504825" cy="2520950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A2E73D1-C124-450E-BCC1-260D6174663D}"/>
              </a:ext>
            </a:extLst>
          </p:cNvPr>
          <p:cNvCxnSpPr/>
          <p:nvPr/>
        </p:nvCxnSpPr>
        <p:spPr>
          <a:xfrm>
            <a:off x="684213" y="2924175"/>
            <a:ext cx="431800" cy="1728788"/>
          </a:xfrm>
          <a:prstGeom prst="straightConnector1">
            <a:avLst/>
          </a:prstGeom>
          <a:ln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:\Users\User\OneDrive\29.jpg">
            <a:extLst>
              <a:ext uri="{FF2B5EF4-FFF2-40B4-BE49-F238E27FC236}">
                <a16:creationId xmlns:a16="http://schemas.microsoft.com/office/drawing/2014/main" id="{541F725D-04B4-415E-8B69-E15D1374B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BAEDCDC0-F34B-4CE7-8AB3-ECCDF8F4CBD8}"/>
              </a:ext>
            </a:extLst>
          </p:cNvPr>
          <p:cNvSpPr txBox="1">
            <a:spLocks/>
          </p:cNvSpPr>
          <p:nvPr/>
        </p:nvSpPr>
        <p:spPr bwMode="auto">
          <a:xfrm>
            <a:off x="179388" y="260350"/>
            <a:ext cx="87852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 24-хвилинної локальної зливи, на поверхні гірського схилу сформувалася така чисельність ґрунтових ерозії:</a:t>
            </a: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- 7 (20-25 м довжини),</a:t>
            </a: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- 10 (15-19 м),</a:t>
            </a: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- 15 (9-14 м),</a:t>
            </a: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- 18 (5-8 м),</a:t>
            </a:r>
          </a:p>
          <a:p>
            <a:pPr>
              <a:buFontTx/>
              <a:buChar char="-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21 (1-4 м).</a:t>
            </a:r>
          </a:p>
          <a:p>
            <a:pPr>
              <a:buFontTx/>
              <a:buChar char="-"/>
            </a:pPr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становила 71 штука на площі 3,5 га. </a:t>
            </a:r>
          </a:p>
        </p:txBody>
      </p:sp>
      <p:pic>
        <p:nvPicPr>
          <p:cNvPr id="6" name="Рисунок 5" descr="E:\ЕКОПОГЛЯД\Е.jpg">
            <a:extLst>
              <a:ext uri="{FF2B5EF4-FFF2-40B4-BE49-F238E27FC236}">
                <a16:creationId xmlns:a16="http://schemas.microsoft.com/office/drawing/2014/main" id="{99C8A365-9BF5-4BB0-8703-BA4A1EABAE0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601588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:\Users\User\OneDrive\29.jpg">
            <a:extLst>
              <a:ext uri="{FF2B5EF4-FFF2-40B4-BE49-F238E27FC236}">
                <a16:creationId xmlns:a16="http://schemas.microsoft.com/office/drawing/2014/main" id="{BA19086B-B33E-41C8-9D88-0AC8130EA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4D62916-2C1D-45DC-98EF-99D6AC5B1F43}"/>
              </a:ext>
            </a:extLst>
          </p:cNvPr>
          <p:cNvSpPr/>
          <p:nvPr/>
        </p:nvSpPr>
        <p:spPr>
          <a:xfrm>
            <a:off x="179512" y="332657"/>
            <a:ext cx="8784976" cy="259228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198" name="Заголовок 1">
            <a:extLst>
              <a:ext uri="{FF2B5EF4-FFF2-40B4-BE49-F238E27FC236}">
                <a16:creationId xmlns:a16="http://schemas.microsoft.com/office/drawing/2014/main" id="{610867DE-3174-4352-9741-A642D5222280}"/>
              </a:ext>
            </a:extLst>
          </p:cNvPr>
          <p:cNvSpPr txBox="1">
            <a:spLocks/>
          </p:cNvSpPr>
          <p:nvPr/>
        </p:nvSpPr>
        <p:spPr bwMode="auto">
          <a:xfrm>
            <a:off x="323850" y="260350"/>
            <a:ext cx="8496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Рівень важливих мінеральних речовин в середині поверхневого ґрунтового шару (глибиною до 50 см), знизився в середньому на 2,5%. </a:t>
            </a:r>
          </a:p>
          <a:p>
            <a:pPr algn="just"/>
            <a:endParaRPr lang="uk-UA" alt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Подальше вимивання мінеральних речовин дощовими водами  призведе до значного  зниження родючості поверхневих ґрунтів та їх ущільнення.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E8EB8D0-3B8C-4466-8D90-153C9AC368A5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3573463"/>
          <a:ext cx="8713787" cy="2876550"/>
        </p:xfrm>
        <a:graphic>
          <a:graphicData uri="http://schemas.openxmlformats.org/drawingml/2006/table">
            <a:tbl>
              <a:tblPr/>
              <a:tblGrid>
                <a:gridCol w="6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№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п/п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Мінеральні речовини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 червня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 червня 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Коефіцієнт зменшення 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Магній карбонат (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MgCO</a:t>
                      </a: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³)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49%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47,6%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2,4%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Натрій (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Na</a:t>
                      </a: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37%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35%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Кальцій (Са)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39%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35,9%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3,1%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Калій (К+)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35%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31,4%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3,6%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Фосфати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41%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38%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3%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User\OneDrive\29.jpg">
            <a:extLst>
              <a:ext uri="{FF2B5EF4-FFF2-40B4-BE49-F238E27FC236}">
                <a16:creationId xmlns:a16="http://schemas.microsoft.com/office/drawing/2014/main" id="{11161848-F06E-46D9-A82A-87C76C08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4DC8556D-3D59-4D1C-A1BF-E6ECD02749CC}"/>
              </a:ext>
            </a:extLst>
          </p:cNvPr>
          <p:cNvSpPr/>
          <p:nvPr/>
        </p:nvSpPr>
        <p:spPr>
          <a:xfrm>
            <a:off x="179512" y="332657"/>
            <a:ext cx="8784976" cy="1800199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22" name="Заголовок 1">
            <a:extLst>
              <a:ext uri="{FF2B5EF4-FFF2-40B4-BE49-F238E27FC236}">
                <a16:creationId xmlns:a16="http://schemas.microsoft.com/office/drawing/2014/main" id="{96A0B8DC-6D1B-4BC1-8297-9C616C77AF2E}"/>
              </a:ext>
            </a:extLst>
          </p:cNvPr>
          <p:cNvSpPr txBox="1">
            <a:spLocks/>
          </p:cNvSpPr>
          <p:nvPr/>
        </p:nvSpPr>
        <p:spPr bwMode="auto">
          <a:xfrm>
            <a:off x="323850" y="260350"/>
            <a:ext cx="84963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20 липня 2023 року, кількість хворих та гібридних дерев на площі 5 га зросла в декілька разів через значне зниження вмісту мінеральних речовин в середині поверхневих ґрунтових шарів.</a:t>
            </a:r>
            <a:endParaRPr lang="uk-UA" alt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B13A7AF-801C-4886-B46B-33A418E2D5F9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420938"/>
          <a:ext cx="8713788" cy="4110037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7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№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п/п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Мінеральні речовини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Визначення кількість хворих та гібридних дерев, віком 30-40 років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68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 1 га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 2 га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 3 га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 4 га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На 5 га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Загальна кількість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Бук лісовий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187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707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211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189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1033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Смерека 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189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203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915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208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253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1076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Ялиця 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132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612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6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536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Явір 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143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792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6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Ясень 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255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6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65633" marR="65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User\OneDrive\29.jpg">
            <a:extLst>
              <a:ext uri="{FF2B5EF4-FFF2-40B4-BE49-F238E27FC236}">
                <a16:creationId xmlns:a16="http://schemas.microsoft.com/office/drawing/2014/main" id="{90FCF788-9C9D-4FAF-BD91-16FB1C99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80C21A0-6790-4DB8-ACB1-463CD3C5E20B}"/>
              </a:ext>
            </a:extLst>
          </p:cNvPr>
          <p:cNvSpPr/>
          <p:nvPr/>
        </p:nvSpPr>
        <p:spPr>
          <a:xfrm>
            <a:off x="179512" y="332657"/>
            <a:ext cx="8784976" cy="1440159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246" name="Заголовок 1">
            <a:extLst>
              <a:ext uri="{FF2B5EF4-FFF2-40B4-BE49-F238E27FC236}">
                <a16:creationId xmlns:a16="http://schemas.microsoft.com/office/drawing/2014/main" id="{DC4DE554-9687-4B5C-84EB-25CE86941DB9}"/>
              </a:ext>
            </a:extLst>
          </p:cNvPr>
          <p:cNvSpPr txBox="1">
            <a:spLocks/>
          </p:cNvSpPr>
          <p:nvPr/>
        </p:nvSpPr>
        <p:spPr bwMode="auto">
          <a:xfrm>
            <a:off x="179388" y="333375"/>
            <a:ext cx="86407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на поверхні масштабної лісорубної площі урочища Процева відбувся ланцюг екологічних порушень та руйнування ландшафтних комплексів.</a:t>
            </a:r>
          </a:p>
        </p:txBody>
      </p:sp>
      <p:pic>
        <p:nvPicPr>
          <p:cNvPr id="10247" name="Рисунок 6">
            <a:extLst>
              <a:ext uri="{FF2B5EF4-FFF2-40B4-BE49-F238E27FC236}">
                <a16:creationId xmlns:a16="http://schemas.microsoft.com/office/drawing/2014/main" id="{2890FD72-EBB6-403A-9C04-70169F66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80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6CDEB06-8854-4927-B569-DB1F3E120A1A}"/>
              </a:ext>
            </a:extLst>
          </p:cNvPr>
          <p:cNvSpPr txBox="1">
            <a:spLocks/>
          </p:cNvSpPr>
          <p:nvPr/>
        </p:nvSpPr>
        <p:spPr bwMode="auto">
          <a:xfrm>
            <a:off x="250825" y="4581525"/>
            <a:ext cx="86423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uk-UA" sz="2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Отже, на масштабній лісорубній площі  відбуваються такі негативні екологічні фактори: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uk-UA" sz="2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 розвитку ерозії ґрунтів.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uk-UA" sz="2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Зниження рівня мінеральних речовин в середині ґрунтів.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uk-UA" sz="2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Руйнування поверхневого родючого ґрунту.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uk-UA" sz="2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Збільшення чисельності гібридних та хворих дерев.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69d94d7c4e953c2cc16e106dc0ab2ad03da51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157257212</TotalTime>
  <Pages>0</Pages>
  <Words>1058</Words>
  <Characters>0</Characters>
  <Application>Microsoft Office PowerPoint</Application>
  <DocSecurity>0</DocSecurity>
  <PresentationFormat>Экран (4:3)</PresentationFormat>
  <Lines>0</Lines>
  <Paragraphs>220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宋体</vt:lpstr>
      <vt:lpstr>Calibri</vt:lpstr>
      <vt:lpstr>等线</vt:lpstr>
      <vt:lpstr>Times New Roman</vt:lpstr>
      <vt:lpstr>默认设计模板</vt:lpstr>
      <vt:lpstr>Презентация PowerPoint</vt:lpstr>
      <vt:lpstr>Мета  дослідження:</vt:lpstr>
      <vt:lpstr>Об’єкт дослідження: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user</dc:creator>
  <cp:lastModifiedBy>ИРА</cp:lastModifiedBy>
  <cp:revision>76</cp:revision>
  <cp:lastPrinted>1899-12-30T00:00:00Z</cp:lastPrinted>
  <dcterms:created xsi:type="dcterms:W3CDTF">2010-07-24T19:08:41Z</dcterms:created>
  <dcterms:modified xsi:type="dcterms:W3CDTF">2024-04-07T19:36:32Z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