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sldIdLst>
    <p:sldId id="256" r:id="rId2"/>
    <p:sldId id="280" r:id="rId3"/>
    <p:sldId id="279" r:id="rId4"/>
    <p:sldId id="257" r:id="rId5"/>
    <p:sldId id="262" r:id="rId6"/>
    <p:sldId id="273" r:id="rId7"/>
    <p:sldId id="259" r:id="rId8"/>
    <p:sldId id="281" r:id="rId9"/>
    <p:sldId id="282" r:id="rId10"/>
    <p:sldId id="275" r:id="rId11"/>
    <p:sldId id="283" r:id="rId12"/>
    <p:sldId id="258" r:id="rId13"/>
    <p:sldId id="260" r:id="rId14"/>
    <p:sldId id="284" r:id="rId15"/>
    <p:sldId id="271" r:id="rId16"/>
    <p:sldId id="28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3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4430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3135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1438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2599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55654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3882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8911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43287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7760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451385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48481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7D5FBD2-3CF0-4778-BAEF-2131CE598A4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9A8E8B5-D9AD-4B31-AB97-9FA65CED00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1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 spd="slow">
    <p:cover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21D183-B2B6-DA8E-F545-82EF4DDD8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6085" y="1419225"/>
            <a:ext cx="6038850" cy="2295525"/>
          </a:xfrm>
        </p:spPr>
        <p:txBody>
          <a:bodyPr>
            <a:normAutofit/>
          </a:bodyPr>
          <a:lstStyle/>
          <a:p>
            <a:r>
              <a:rPr lang="uk-UA" sz="4900" b="1" dirty="0"/>
              <a:t>Туристичні </a:t>
            </a:r>
            <a:r>
              <a:rPr lang="uk-UA" sz="4900" b="1" dirty="0" smtClean="0"/>
              <a:t>шляхи </a:t>
            </a:r>
            <a:r>
              <a:rPr lang="uk-UA" sz="4900" b="1" dirty="0" err="1" smtClean="0"/>
              <a:t>Кегичівщини</a:t>
            </a:r>
            <a:endParaRPr lang="ru-RU" sz="9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02B42A-DBB4-5256-4096-7647F1041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525" y="3724275"/>
            <a:ext cx="4589145" cy="200901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sz="1800" b="1" dirty="0" smtClean="0"/>
              <a:t>Автор </a:t>
            </a:r>
            <a:r>
              <a:rPr lang="uk-UA" sz="1800" b="1" dirty="0" err="1" smtClean="0"/>
              <a:t>проєкту</a:t>
            </a:r>
            <a:r>
              <a:rPr lang="uk-UA" sz="1800" dirty="0" smtClean="0"/>
              <a:t>: ОЛЯНИЧ </a:t>
            </a:r>
            <a:r>
              <a:rPr lang="uk-UA" sz="1800" dirty="0"/>
              <a:t>Володимир </a:t>
            </a:r>
            <a:r>
              <a:rPr lang="uk-UA" sz="1800" dirty="0" smtClean="0"/>
              <a:t>Миколайович</a:t>
            </a:r>
            <a:endParaRPr lang="uk-UA" sz="1800" dirty="0"/>
          </a:p>
          <a:p>
            <a:pPr algn="l"/>
            <a:r>
              <a:rPr lang="uk-UA" sz="1800" dirty="0" smtClean="0"/>
              <a:t>здобувач </a:t>
            </a:r>
            <a:r>
              <a:rPr lang="uk-UA" sz="1800" dirty="0" smtClean="0"/>
              <a:t>освіти </a:t>
            </a:r>
            <a:r>
              <a:rPr lang="uk-UA" sz="1800" dirty="0"/>
              <a:t>8-Б </a:t>
            </a:r>
            <a:r>
              <a:rPr lang="uk-UA" sz="1800" dirty="0" smtClean="0"/>
              <a:t>класу Комунального закладу «Слобожанський ліцей» </a:t>
            </a:r>
            <a:r>
              <a:rPr lang="uk-UA" sz="1800" dirty="0" err="1" smtClean="0"/>
              <a:t>Кегичівської</a:t>
            </a:r>
            <a:r>
              <a:rPr lang="uk-UA" sz="1800" dirty="0" smtClean="0"/>
              <a:t> селищної ради Харківської області</a:t>
            </a:r>
            <a:endParaRPr lang="uk-UA" sz="1800" dirty="0"/>
          </a:p>
          <a:p>
            <a:pPr algn="l"/>
            <a:r>
              <a:rPr lang="uk-UA" sz="1800" b="1" dirty="0" smtClean="0"/>
              <a:t>Науковий керівник</a:t>
            </a:r>
            <a:r>
              <a:rPr lang="uk-UA" sz="1800" dirty="0" smtClean="0"/>
              <a:t>: </a:t>
            </a:r>
            <a:r>
              <a:rPr lang="uk-UA" sz="1800" dirty="0" smtClean="0"/>
              <a:t>ДМИТРЕНКО Юлія </a:t>
            </a:r>
            <a:r>
              <a:rPr lang="uk-UA" sz="1800" dirty="0" smtClean="0"/>
              <a:t>Григорівна, учитель історії</a:t>
            </a:r>
            <a:endParaRPr lang="ru-RU" sz="1800" dirty="0"/>
          </a:p>
        </p:txBody>
      </p:sp>
      <p:pic>
        <p:nvPicPr>
          <p:cNvPr id="4" name="Picture 2" descr="Маршрут – Бесплатные иконки: зна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4066856"/>
            <a:ext cx="2395728" cy="23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7/Coat_of_Arms_of_Kehychivskiy_Raion_in_Kharkiv_Oblast.png/200px-Coat_of_Arms_of_Kehychivskiy_Raion_in_Kharkiv_Ob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30" y="386701"/>
            <a:ext cx="2625090" cy="325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212" y="541374"/>
            <a:ext cx="4802504" cy="191607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 smtClean="0"/>
              <a:t>Циглерівський</a:t>
            </a:r>
            <a:r>
              <a:rPr lang="uk-UA" sz="4000" b="1" dirty="0" smtClean="0"/>
              <a:t> цукровий завод </a:t>
            </a:r>
            <a:endParaRPr lang="en-US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952" y="1849119"/>
            <a:ext cx="5644323" cy="467410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dirty="0" smtClean="0"/>
              <a:t>Восени 1899 року був відкритий цукрозавод. Ця дата вказана у виданнях Полтавського губернського статистичного бюро. Завод почали будувати в 4 верстах від села Шляхове </a:t>
            </a:r>
            <a:r>
              <a:rPr lang="uk-UA" dirty="0" err="1" smtClean="0"/>
              <a:t>Костянтинівградського</a:t>
            </a:r>
            <a:r>
              <a:rPr lang="uk-UA" dirty="0" smtClean="0"/>
              <a:t> повіту Полтавської губернії. Він отримав назву </a:t>
            </a:r>
            <a:r>
              <a:rPr lang="uk-UA" dirty="0" err="1"/>
              <a:t>Ц</a:t>
            </a:r>
            <a:r>
              <a:rPr lang="uk-UA" dirty="0" err="1" smtClean="0"/>
              <a:t>иглерівський</a:t>
            </a:r>
            <a:r>
              <a:rPr lang="uk-UA" dirty="0" smtClean="0"/>
              <a:t> цукровий завод.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dirty="0" smtClean="0"/>
              <a:t>Керував будівництвом відомий цукрозаводчик </a:t>
            </a:r>
            <a:r>
              <a:rPr lang="uk-UA" dirty="0" err="1" smtClean="0"/>
              <a:t>Л.Кеніг</a:t>
            </a:r>
            <a:r>
              <a:rPr lang="uk-UA" dirty="0" smtClean="0"/>
              <a:t>. У 1906 році акції заводу були продані </a:t>
            </a:r>
            <a:r>
              <a:rPr lang="uk-UA" dirty="0" err="1" smtClean="0"/>
              <a:t>П.Харитоненко</a:t>
            </a:r>
            <a:r>
              <a:rPr lang="uk-UA" dirty="0" smtClean="0"/>
              <a:t>. Документи фонду </a:t>
            </a:r>
            <a:r>
              <a:rPr lang="uk-UA" dirty="0" err="1" smtClean="0"/>
              <a:t>Харитоненка</a:t>
            </a:r>
            <a:r>
              <a:rPr lang="uk-UA" dirty="0" smtClean="0"/>
              <a:t>, який зберігається у Сумському архіві, зберегли відомості про роботу цукрозаводу.  Завод був побудований за типовим </a:t>
            </a:r>
            <a:r>
              <a:rPr lang="uk-UA" dirty="0" err="1" smtClean="0"/>
              <a:t>проєктом</a:t>
            </a:r>
            <a:r>
              <a:rPr lang="uk-UA" dirty="0" smtClean="0"/>
              <a:t>. Поступово </a:t>
            </a:r>
            <a:r>
              <a:rPr lang="uk-UA" dirty="0" err="1" smtClean="0"/>
              <a:t>розбудовувався</a:t>
            </a:r>
            <a:r>
              <a:rPr lang="uk-UA" dirty="0" smtClean="0"/>
              <a:t> й </a:t>
            </a:r>
            <a:r>
              <a:rPr lang="uk-UA" dirty="0" err="1" smtClean="0"/>
              <a:t>Циглерівський</a:t>
            </a:r>
            <a:r>
              <a:rPr lang="uk-UA" dirty="0" smtClean="0"/>
              <a:t> маєток.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089" y="3711628"/>
            <a:ext cx="2194424" cy="2925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26" y="551314"/>
            <a:ext cx="4528374" cy="3046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22" y="4000517"/>
            <a:ext cx="2990720" cy="2114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089" y="3684196"/>
            <a:ext cx="2194424" cy="29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61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969" y="146303"/>
            <a:ext cx="10085832" cy="177457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Слобожанський ліцей заснований в 1920 році. Добудова школи здійснена в 1996 році.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1181" y="1920875"/>
            <a:ext cx="3761619" cy="4937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7" y="1920875"/>
            <a:ext cx="6094595" cy="42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9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CF972D-0F56-982B-E4B0-4F94624A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440" y="4145280"/>
            <a:ext cx="6898639" cy="249834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1965 року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неподалік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від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села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Антонівка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,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у</a:t>
            </a:r>
            <a:r>
              <a:rPr lang="ru-RU" sz="2400" b="0" i="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наслідок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техногенної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катастрофи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,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утворилося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солоне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озеро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діаметром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приблизно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100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метрів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. </a:t>
            </a:r>
            <a:r>
              <a:rPr lang="ru-RU" sz="2400" b="0" i="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Його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глибина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невизначена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. </a:t>
            </a:r>
            <a:endParaRPr lang="ru-RU" sz="2400" b="0" i="0" dirty="0" smtClean="0">
              <a:solidFill>
                <a:schemeClr val="tx1">
                  <a:lumMod val="95000"/>
                </a:schemeClr>
              </a:solidFill>
              <a:effectLst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Вода 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в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ньому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зелено-</a:t>
            </a:r>
            <a:r>
              <a:rPr lang="ru-RU" sz="2400" b="0" i="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блакитного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 </a:t>
            </a:r>
            <a:r>
              <a:rPr lang="ru-RU" sz="2400" b="0" i="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відтінку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, солона.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А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в</a:t>
            </a:r>
            <a:r>
              <a:rPr lang="ru-RU" sz="2400" b="0" i="0" dirty="0" err="1" smtClean="0">
                <a:solidFill>
                  <a:schemeClr val="tx1">
                    <a:lumMod val="95000"/>
                  </a:schemeClr>
                </a:solidFill>
                <a:effectLst/>
              </a:rPr>
              <a:t>зимку</a:t>
            </a:r>
            <a:r>
              <a:rPr lang="ru-RU" sz="2400" b="0" i="0" dirty="0" smtClean="0">
                <a:solidFill>
                  <a:schemeClr val="tx1">
                    <a:lumMod val="95000"/>
                  </a:schemeClr>
                </a:solidFill>
                <a:effectLst/>
              </a:rPr>
              <a:t> озеро 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не </a:t>
            </a:r>
            <a:r>
              <a:rPr lang="ru-RU" sz="24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замерзає</a:t>
            </a:r>
            <a:r>
              <a:rPr lang="ru-RU" sz="24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.​</a:t>
            </a:r>
            <a:endParaRPr lang="ru-RU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679"/>
          <a:stretch/>
        </p:blipFill>
        <p:spPr>
          <a:xfrm>
            <a:off x="8757136" y="455696"/>
            <a:ext cx="2815104" cy="3450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92" y="1225641"/>
            <a:ext cx="3488064" cy="46314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96836" y="1916521"/>
            <a:ext cx="34801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Солоне озеро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582" y="120227"/>
            <a:ext cx="206062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66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45" y="3161509"/>
            <a:ext cx="2505055" cy="342818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157922D-DD32-F771-41CD-FFA0DF98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625" y="1709116"/>
            <a:ext cx="5292255" cy="2996184"/>
          </a:xfrm>
        </p:spPr>
        <p:txBody>
          <a:bodyPr>
            <a:normAutofit fontScale="92500" lnSpcReduction="10000"/>
          </a:bodyPr>
          <a:lstStyle/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0" dirty="0" err="1" smtClean="0">
                <a:effectLst/>
              </a:rPr>
              <a:t>Кегичівський</a:t>
            </a:r>
            <a:r>
              <a:rPr lang="ru-RU" sz="2400" i="0" dirty="0">
                <a:effectLst/>
              </a:rPr>
              <a:t> </a:t>
            </a:r>
            <a:r>
              <a:rPr lang="ru-RU" sz="2400" i="0" dirty="0" err="1">
                <a:effectLst/>
              </a:rPr>
              <a:t>Георгіївський</a:t>
            </a:r>
            <a:r>
              <a:rPr lang="ru-RU" sz="2400" i="0" dirty="0">
                <a:effectLst/>
              </a:rPr>
              <a:t> </a:t>
            </a:r>
            <a:r>
              <a:rPr lang="ru-RU" sz="2400" i="0" dirty="0" smtClean="0">
                <a:effectLst/>
              </a:rPr>
              <a:t>храм </a:t>
            </a:r>
            <a:r>
              <a:rPr lang="ru-RU" sz="2400" i="0" dirty="0" err="1">
                <a:effectLst/>
              </a:rPr>
              <a:t>побудований</a:t>
            </a:r>
            <a:r>
              <a:rPr lang="ru-RU" sz="2400" i="0" dirty="0">
                <a:effectLst/>
              </a:rPr>
              <a:t> </a:t>
            </a:r>
            <a:r>
              <a:rPr lang="ru-RU" sz="2400" i="0" dirty="0" smtClean="0">
                <a:effectLst/>
              </a:rPr>
              <a:t>у </a:t>
            </a:r>
            <a:r>
              <a:rPr lang="ru-RU" sz="2400" i="0" dirty="0">
                <a:effectLst/>
              </a:rPr>
              <a:t>1913 – 1915 </a:t>
            </a:r>
            <a:r>
              <a:rPr lang="ru-RU" sz="2400" i="0" dirty="0" err="1">
                <a:effectLst/>
              </a:rPr>
              <a:t>р.р</a:t>
            </a:r>
            <a:r>
              <a:rPr lang="ru-RU" sz="2400" i="0" dirty="0">
                <a:effectLst/>
              </a:rPr>
              <a:t>. </a:t>
            </a:r>
            <a:endParaRPr lang="ru-RU" sz="2400" i="0" dirty="0" smtClean="0">
              <a:effectLst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0" dirty="0" smtClean="0">
                <a:effectLst/>
              </a:rPr>
              <a:t>1927 року </a:t>
            </a:r>
            <a:r>
              <a:rPr lang="ru-RU" sz="2400" i="0" dirty="0">
                <a:effectLst/>
              </a:rPr>
              <a:t>храм </a:t>
            </a:r>
            <a:r>
              <a:rPr lang="ru-RU" sz="2400" i="0" dirty="0" err="1">
                <a:effectLst/>
              </a:rPr>
              <a:t>було</a:t>
            </a:r>
            <a:r>
              <a:rPr lang="ru-RU" sz="2400" i="0" dirty="0">
                <a:effectLst/>
              </a:rPr>
              <a:t> </a:t>
            </a:r>
            <a:r>
              <a:rPr lang="ru-RU" sz="2400" i="0" dirty="0" smtClean="0">
                <a:effectLst/>
              </a:rPr>
              <a:t>зачинено </a:t>
            </a:r>
            <a:r>
              <a:rPr lang="ru-RU" sz="2400" i="0" dirty="0" err="1" smtClean="0">
                <a:effectLst/>
              </a:rPr>
              <a:t>владою</a:t>
            </a:r>
            <a:r>
              <a:rPr lang="ru-RU" sz="2400" dirty="0"/>
              <a:t>,</a:t>
            </a:r>
            <a:r>
              <a:rPr lang="ru-RU" sz="2400" i="0" dirty="0" smtClean="0">
                <a:effectLst/>
              </a:rPr>
              <a:t> </a:t>
            </a:r>
            <a:r>
              <a:rPr lang="ru-RU" sz="2400" i="0" dirty="0">
                <a:effectLst/>
              </a:rPr>
              <a:t>до 1942 року в </a:t>
            </a:r>
            <a:r>
              <a:rPr lang="ru-RU" sz="2400" i="0" dirty="0" err="1">
                <a:effectLst/>
              </a:rPr>
              <a:t>ньому</a:t>
            </a:r>
            <a:r>
              <a:rPr lang="ru-RU" sz="2400" i="0" dirty="0">
                <a:effectLst/>
              </a:rPr>
              <a:t> </a:t>
            </a:r>
            <a:r>
              <a:rPr lang="ru-RU" sz="2400" dirty="0" err="1" smtClean="0"/>
              <a:t>діяв</a:t>
            </a:r>
            <a:r>
              <a:rPr lang="ru-RU" sz="2400" i="0" dirty="0">
                <a:effectLst/>
              </a:rPr>
              <a:t> </a:t>
            </a:r>
            <a:r>
              <a:rPr lang="ru-RU" sz="2400" i="0" dirty="0" err="1">
                <a:effectLst/>
              </a:rPr>
              <a:t>Будинок</a:t>
            </a:r>
            <a:r>
              <a:rPr lang="ru-RU" sz="2400" i="0" dirty="0">
                <a:effectLst/>
              </a:rPr>
              <a:t> </a:t>
            </a:r>
            <a:r>
              <a:rPr lang="ru-RU" sz="2400" i="0" dirty="0" err="1">
                <a:effectLst/>
              </a:rPr>
              <a:t>культури</a:t>
            </a:r>
            <a:r>
              <a:rPr lang="ru-RU" sz="2400" i="0" dirty="0">
                <a:effectLst/>
              </a:rPr>
              <a:t>. </a:t>
            </a:r>
            <a:endParaRPr lang="ru-RU" sz="2400" i="0" dirty="0" smtClean="0">
              <a:effectLst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0" dirty="0" smtClean="0">
                <a:effectLst/>
              </a:rPr>
              <a:t>1990 року </a:t>
            </a:r>
            <a:r>
              <a:rPr lang="ru-RU" sz="2400" i="0" dirty="0">
                <a:effectLst/>
              </a:rPr>
              <a:t>храм </a:t>
            </a:r>
            <a:r>
              <a:rPr lang="ru-RU" sz="2400" i="0" dirty="0" err="1">
                <a:effectLst/>
              </a:rPr>
              <a:t>знову</a:t>
            </a:r>
            <a:r>
              <a:rPr lang="ru-RU" sz="2400" i="0" dirty="0">
                <a:effectLst/>
              </a:rPr>
              <a:t> </a:t>
            </a:r>
            <a:r>
              <a:rPr lang="ru-RU" sz="2400" i="0" dirty="0" err="1">
                <a:effectLst/>
              </a:rPr>
              <a:t>відкрито</a:t>
            </a:r>
            <a:r>
              <a:rPr lang="ru-RU" sz="2400" i="0" dirty="0">
                <a:effectLst/>
              </a:rPr>
              <a:t> та </a:t>
            </a:r>
            <a:r>
              <a:rPr lang="ru-RU" sz="2400" i="0" dirty="0" err="1" smtClean="0">
                <a:effectLst/>
              </a:rPr>
              <a:t>зареєстровано</a:t>
            </a:r>
            <a:r>
              <a:rPr lang="ru-RU" sz="2400" dirty="0"/>
              <a:t> </a:t>
            </a:r>
            <a:r>
              <a:rPr lang="ru-RU" sz="2400" dirty="0" err="1" smtClean="0"/>
              <a:t>офіційно</a:t>
            </a:r>
            <a:r>
              <a:rPr lang="ru-RU" sz="2400" dirty="0" smtClean="0"/>
              <a:t>.</a:t>
            </a:r>
            <a:endParaRPr lang="ru-RU" sz="2400" i="0" dirty="0" smtClean="0">
              <a:effectLst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0" dirty="0" smtClean="0">
                <a:effectLst/>
              </a:rPr>
              <a:t> У 1899 </a:t>
            </a:r>
            <a:r>
              <a:rPr lang="ru-RU" sz="2400" i="0" dirty="0" err="1" smtClean="0">
                <a:effectLst/>
              </a:rPr>
              <a:t>році</a:t>
            </a:r>
            <a:r>
              <a:rPr lang="ru-RU" sz="2400" i="0" dirty="0" smtClean="0">
                <a:effectLst/>
              </a:rPr>
              <a:t> </a:t>
            </a:r>
            <a:r>
              <a:rPr lang="ru-RU" sz="2400" i="0" dirty="0" err="1" smtClean="0">
                <a:effectLst/>
              </a:rPr>
              <a:t>була</a:t>
            </a:r>
            <a:r>
              <a:rPr lang="ru-RU" sz="2400" i="0" dirty="0" smtClean="0">
                <a:effectLst/>
              </a:rPr>
              <a:t> </a:t>
            </a:r>
            <a:r>
              <a:rPr lang="ru-RU" sz="2400" i="0" dirty="0" err="1" smtClean="0">
                <a:effectLst/>
              </a:rPr>
              <a:t>збудована</a:t>
            </a:r>
            <a:r>
              <a:rPr lang="ru-RU" sz="2400" i="0" dirty="0" smtClean="0">
                <a:effectLst/>
              </a:rPr>
              <a:t> </a:t>
            </a:r>
            <a:r>
              <a:rPr lang="ru-RU" sz="2400" i="0" dirty="0" err="1" smtClean="0">
                <a:effectLst/>
              </a:rPr>
              <a:t>залізнича</a:t>
            </a:r>
            <a:r>
              <a:rPr lang="ru-RU" sz="2400" i="0" dirty="0" smtClean="0">
                <a:effectLst/>
              </a:rPr>
              <a:t> </a:t>
            </a:r>
            <a:r>
              <a:rPr lang="ru-RU" sz="2400" i="0" dirty="0" err="1" smtClean="0">
                <a:effectLst/>
              </a:rPr>
              <a:t>станція</a:t>
            </a:r>
            <a:r>
              <a:rPr lang="ru-RU" sz="2400" i="0" dirty="0" smtClean="0">
                <a:effectLst/>
              </a:rPr>
              <a:t>.</a:t>
            </a:r>
            <a:endParaRPr lang="ru-RU" dirty="0"/>
          </a:p>
        </p:txBody>
      </p:sp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0818969D-C5F1-F6EE-C2B6-59AC6AED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56" y="501134"/>
            <a:ext cx="3151748" cy="47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1161" y="664083"/>
            <a:ext cx="43967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000" b="1" dirty="0" err="1"/>
              <a:t>Георгіївський</a:t>
            </a:r>
            <a:r>
              <a:rPr lang="ru-RU" sz="4000" b="1" dirty="0"/>
              <a:t> храм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030" y="4529070"/>
            <a:ext cx="206062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7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646" y="4775865"/>
            <a:ext cx="1474061" cy="20135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0" y="181658"/>
            <a:ext cx="6099048" cy="67787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Туристична карта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3126" y="365760"/>
            <a:ext cx="2089921" cy="1338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127" y="5033595"/>
            <a:ext cx="1368304" cy="1824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038" y="4709161"/>
            <a:ext cx="1484524" cy="21469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835" y="1495146"/>
            <a:ext cx="1890110" cy="24202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950" y="1537296"/>
            <a:ext cx="1732605" cy="23691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6909" y="4068084"/>
            <a:ext cx="56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2171700" y="15628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Стрелка вниз 26"/>
          <p:cNvSpPr/>
          <p:nvPr/>
        </p:nvSpPr>
        <p:spPr>
          <a:xfrm>
            <a:off x="2154968" y="4130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Стрелка вправо 27"/>
          <p:cNvSpPr/>
          <p:nvPr/>
        </p:nvSpPr>
        <p:spPr>
          <a:xfrm>
            <a:off x="2912648" y="59660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Стрелка вправо 28"/>
          <p:cNvSpPr/>
          <p:nvPr/>
        </p:nvSpPr>
        <p:spPr>
          <a:xfrm>
            <a:off x="5351824" y="59660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Стрелка вправо 29"/>
          <p:cNvSpPr/>
          <p:nvPr/>
        </p:nvSpPr>
        <p:spPr>
          <a:xfrm>
            <a:off x="8800238" y="58793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Стрелка вверх 30"/>
          <p:cNvSpPr/>
          <p:nvPr/>
        </p:nvSpPr>
        <p:spPr>
          <a:xfrm>
            <a:off x="10859625" y="380971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Стрелка влево 31"/>
          <p:cNvSpPr/>
          <p:nvPr/>
        </p:nvSpPr>
        <p:spPr>
          <a:xfrm>
            <a:off x="9234464" y="263229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397" y="2027761"/>
            <a:ext cx="2060627" cy="20606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12186" y="1288707"/>
            <a:ext cx="32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3457" y="6403209"/>
            <a:ext cx="43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10912" y="6403209"/>
            <a:ext cx="62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12760" y="6372896"/>
            <a:ext cx="39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784032" y="6367958"/>
            <a:ext cx="340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732844" y="3470251"/>
            <a:ext cx="356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20652" y="3515297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8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480" y="4088388"/>
            <a:ext cx="2163623" cy="2761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368" y="2126292"/>
            <a:ext cx="1503295" cy="20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3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264" y="873760"/>
            <a:ext cx="10338816" cy="1330960"/>
          </a:xfrm>
        </p:spPr>
        <p:txBody>
          <a:bodyPr/>
          <a:lstStyle/>
          <a:p>
            <a:pPr algn="ctr"/>
            <a:r>
              <a:rPr lang="uk-UA" sz="3200" b="1" dirty="0" smtClean="0"/>
              <a:t>ЗБЕРЕЖЕМО ВСЕ ЦІННЕ, ЩО Є У НАШІЙ ІСТОРІЇ, ЗБЕРЕЖЕМО </a:t>
            </a:r>
            <a:r>
              <a:rPr lang="uk-UA" sz="3200" b="1" dirty="0"/>
              <a:t>й</a:t>
            </a:r>
            <a:r>
              <a:rPr lang="uk-UA" sz="3200" b="1" dirty="0" smtClean="0"/>
              <a:t> ПРИМНОЖИМО ТРАДИЦІЇ</a:t>
            </a:r>
            <a:endParaRPr lang="en-US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511" y="2514600"/>
            <a:ext cx="9792209" cy="3575304"/>
          </a:xfrm>
        </p:spPr>
        <p:txBody>
          <a:bodyPr>
            <a:noAutofit/>
          </a:bodyPr>
          <a:lstStyle/>
          <a:p>
            <a:pPr marL="0" indent="355600" algn="just">
              <a:lnSpc>
                <a:spcPct val="100000"/>
              </a:lnSpc>
              <a:buNone/>
            </a:pPr>
            <a:r>
              <a:rPr lang="uk-UA" sz="2400" dirty="0" smtClean="0"/>
              <a:t>Щиросердно запрошуємо вас до </a:t>
            </a:r>
            <a:r>
              <a:rPr lang="uk-UA" sz="2400" dirty="0" err="1"/>
              <a:t>К</a:t>
            </a:r>
            <a:r>
              <a:rPr lang="uk-UA" sz="2400" dirty="0" err="1" smtClean="0"/>
              <a:t>егичівської</a:t>
            </a:r>
            <a:r>
              <a:rPr lang="uk-UA" sz="2400" dirty="0" smtClean="0"/>
              <a:t> громади </a:t>
            </a:r>
            <a:r>
              <a:rPr lang="uk-UA" sz="2400" dirty="0" err="1"/>
              <a:t>К</a:t>
            </a:r>
            <a:r>
              <a:rPr lang="uk-UA" sz="2400" dirty="0" err="1" smtClean="0"/>
              <a:t>расноградського</a:t>
            </a:r>
            <a:r>
              <a:rPr lang="uk-UA" sz="2400" dirty="0" smtClean="0"/>
              <a:t> району Харківської області. </a:t>
            </a:r>
          </a:p>
          <a:p>
            <a:pPr marL="0" indent="355600" algn="just">
              <a:lnSpc>
                <a:spcPct val="100000"/>
              </a:lnSpc>
              <a:buNone/>
            </a:pPr>
            <a:r>
              <a:rPr lang="uk-UA" sz="2400" dirty="0" smtClean="0"/>
              <a:t>Наш край красивий та щедрий на історичні й культурні пам’ятки. </a:t>
            </a:r>
          </a:p>
          <a:p>
            <a:pPr marL="0" indent="355600" algn="just">
              <a:lnSpc>
                <a:spcPct val="100000"/>
              </a:lnSpc>
              <a:buNone/>
            </a:pPr>
            <a:r>
              <a:rPr lang="uk-UA" sz="2400" dirty="0" smtClean="0"/>
              <a:t>Досліджуючи історію рідного краю ми побудували туристичний шлях, який відображає ключові моменти та ознайомить </a:t>
            </a:r>
            <a:r>
              <a:rPr lang="uk-UA" sz="2400" dirty="0"/>
              <a:t>в</a:t>
            </a:r>
            <a:r>
              <a:rPr lang="uk-UA" sz="2400" dirty="0" smtClean="0"/>
              <a:t>ас з історією рідного краю.</a:t>
            </a:r>
          </a:p>
          <a:p>
            <a:pPr marL="0" indent="355600" algn="just">
              <a:lnSpc>
                <a:spcPct val="100000"/>
              </a:lnSpc>
              <a:buNone/>
            </a:pPr>
            <a:r>
              <a:rPr lang="uk-UA" sz="2400" dirty="0" smtClean="0"/>
              <a:t>ДЯКУЄМО ЗА УВАГУ!</a:t>
            </a:r>
            <a:endParaRPr lang="en-US" sz="2400" dirty="0"/>
          </a:p>
        </p:txBody>
      </p:sp>
      <p:pic>
        <p:nvPicPr>
          <p:cNvPr id="4098" name="Picture 2" descr="Маршрут – Бесплатные иконки: карты и местополо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4592320"/>
            <a:ext cx="2265680" cy="22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43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3944" y="310896"/>
            <a:ext cx="6848856" cy="96012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Література</a:t>
            </a:r>
            <a:endParaRPr lang="en-US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7008" y="1271016"/>
            <a:ext cx="9765792" cy="543153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Калініченко</a:t>
            </a:r>
            <a:r>
              <a:rPr lang="ru-RU" dirty="0"/>
              <a:t> В. В., </a:t>
            </a:r>
            <a:r>
              <a:rPr lang="ru-RU" dirty="0" err="1"/>
              <a:t>Олянич</a:t>
            </a:r>
            <a:r>
              <a:rPr lang="ru-RU" dirty="0"/>
              <a:t> В. В., Пугач Є. П.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поступу</a:t>
            </a:r>
            <a:r>
              <a:rPr lang="ru-RU" dirty="0"/>
              <a:t> [Текст]: </a:t>
            </a:r>
            <a:r>
              <a:rPr lang="ru-RU" dirty="0" err="1"/>
              <a:t>Нариси</a:t>
            </a:r>
            <a:r>
              <a:rPr lang="ru-RU" dirty="0"/>
              <a:t> з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цукрового</a:t>
            </a:r>
            <a:r>
              <a:rPr lang="ru-RU" dirty="0"/>
              <a:t> </a:t>
            </a:r>
            <a:r>
              <a:rPr lang="ru-RU" dirty="0" err="1"/>
              <a:t>комбінату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</a:t>
            </a:r>
            <a:r>
              <a:rPr lang="ru-RU" dirty="0" err="1"/>
              <a:t>Леніна</a:t>
            </a:r>
            <a:r>
              <a:rPr lang="ru-RU" dirty="0"/>
              <a:t> / В. В. </a:t>
            </a:r>
            <a:r>
              <a:rPr lang="ru-RU" dirty="0" err="1"/>
              <a:t>Калініченко</a:t>
            </a:r>
            <a:r>
              <a:rPr lang="ru-RU" dirty="0"/>
              <a:t>, В. В. </a:t>
            </a:r>
            <a:r>
              <a:rPr lang="ru-RU" dirty="0" err="1"/>
              <a:t>Олянич</a:t>
            </a:r>
            <a:r>
              <a:rPr lang="ru-RU" dirty="0"/>
              <a:t>, Є. П. Пугач. — </a:t>
            </a:r>
            <a:r>
              <a:rPr lang="ru-RU" dirty="0" err="1"/>
              <a:t>Харків</a:t>
            </a:r>
            <a:r>
              <a:rPr lang="ru-RU" dirty="0"/>
              <a:t>: </a:t>
            </a:r>
            <a:r>
              <a:rPr lang="ru-RU" dirty="0" smtClean="0"/>
              <a:t>1999.- 144 с.</a:t>
            </a:r>
          </a:p>
          <a:p>
            <a:r>
              <a:rPr lang="ru-RU" dirty="0"/>
              <a:t>Про </a:t>
            </a:r>
            <a:r>
              <a:rPr lang="ru-RU" dirty="0" err="1"/>
              <a:t>Чапаєвський</a:t>
            </a:r>
            <a:r>
              <a:rPr lang="ru-RU" dirty="0"/>
              <a:t> </a:t>
            </a:r>
            <a:r>
              <a:rPr lang="ru-RU" dirty="0" err="1"/>
              <a:t>краєзнавчий</a:t>
            </a:r>
            <a:r>
              <a:rPr lang="ru-RU" dirty="0"/>
              <a:t> музей [Текст] // Наш край. — 2015. — 23 </a:t>
            </a:r>
            <a:r>
              <a:rPr lang="ru-RU" dirty="0" err="1"/>
              <a:t>травня</a:t>
            </a:r>
            <a:r>
              <a:rPr lang="ru-RU" dirty="0"/>
              <a:t>. —  № 41. — С. </a:t>
            </a:r>
            <a:r>
              <a:rPr lang="ru-RU" dirty="0" smtClean="0"/>
              <a:t>2</a:t>
            </a:r>
          </a:p>
          <a:p>
            <a:r>
              <a:rPr lang="ru-RU" dirty="0"/>
              <a:t>Дерюга В. І. І </a:t>
            </a:r>
            <a:r>
              <a:rPr lang="ru-RU" dirty="0" err="1"/>
              <a:t>збагатитися</a:t>
            </a:r>
            <a:r>
              <a:rPr lang="ru-RU" dirty="0"/>
              <a:t> духовно… [Текст] / В. І. Дерюга // Наш край. — 1998. — 18 </a:t>
            </a:r>
            <a:r>
              <a:rPr lang="ru-RU" dirty="0" err="1"/>
              <a:t>квітня</a:t>
            </a:r>
            <a:r>
              <a:rPr lang="ru-RU" dirty="0"/>
              <a:t>. — № 32-33. — С. </a:t>
            </a:r>
            <a:r>
              <a:rPr lang="ru-RU" dirty="0" smtClean="0"/>
              <a:t>6</a:t>
            </a:r>
          </a:p>
          <a:p>
            <a:r>
              <a:rPr lang="ru-RU" dirty="0"/>
              <a:t>Р. Ю. Подкур. </a:t>
            </a:r>
            <a:r>
              <a:rPr lang="ru-RU" dirty="0" err="1"/>
              <a:t>Кегичівка</a:t>
            </a:r>
            <a:r>
              <a:rPr lang="ru-RU" dirty="0"/>
              <a:t> [</a:t>
            </a:r>
            <a:r>
              <a:rPr lang="ru-RU" dirty="0" err="1"/>
              <a:t>Архівовано</a:t>
            </a:r>
            <a:r>
              <a:rPr lang="ru-RU" dirty="0"/>
              <a:t> 17 </a:t>
            </a:r>
            <a:r>
              <a:rPr lang="ru-RU" dirty="0" err="1"/>
              <a:t>серпня</a:t>
            </a:r>
            <a:r>
              <a:rPr lang="ru-RU" dirty="0"/>
              <a:t> 2016 у </a:t>
            </a:r>
            <a:r>
              <a:rPr lang="en-US" dirty="0" err="1"/>
              <a:t>Wayback</a:t>
            </a:r>
            <a:r>
              <a:rPr lang="en-US" dirty="0"/>
              <a:t> Machine.] // </a:t>
            </a:r>
            <a:r>
              <a:rPr lang="ru-RU" dirty="0" err="1"/>
              <a:t>Енциклопедія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: у 10 т. / </a:t>
            </a:r>
            <a:r>
              <a:rPr lang="ru-RU" dirty="0" err="1"/>
              <a:t>редкол</a:t>
            </a:r>
            <a:r>
              <a:rPr lang="ru-RU" dirty="0"/>
              <a:t>.: В. А. </a:t>
            </a:r>
            <a:r>
              <a:rPr lang="ru-RU" dirty="0" err="1"/>
              <a:t>Смолій</a:t>
            </a:r>
            <a:r>
              <a:rPr lang="ru-RU" dirty="0"/>
              <a:t> (голова) та </a:t>
            </a:r>
            <a:r>
              <a:rPr lang="ru-RU" dirty="0" err="1"/>
              <a:t>ін</a:t>
            </a:r>
            <a:r>
              <a:rPr lang="ru-RU" dirty="0"/>
              <a:t>. ;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НАН </a:t>
            </a:r>
            <a:r>
              <a:rPr lang="ru-RU" dirty="0" err="1"/>
              <a:t>України</a:t>
            </a:r>
            <a:r>
              <a:rPr lang="ru-RU" dirty="0"/>
              <a:t>. — К. : </a:t>
            </a:r>
            <a:r>
              <a:rPr lang="ru-RU" dirty="0" err="1"/>
              <a:t>Наукова</a:t>
            </a:r>
            <a:r>
              <a:rPr lang="ru-RU" dirty="0"/>
              <a:t> думка, 2007. — Т. 4 : Ка — Ком. — С. 167. — 528 с. </a:t>
            </a:r>
            <a:endParaRPr lang="ru-RU" dirty="0" smtClean="0"/>
          </a:p>
          <a:p>
            <a:r>
              <a:rPr lang="ru-RU" dirty="0"/>
              <a:t>О. Г. </a:t>
            </a:r>
            <a:r>
              <a:rPr lang="ru-RU" dirty="0" err="1"/>
              <a:t>Терех</a:t>
            </a:r>
            <a:r>
              <a:rPr lang="ru-RU" dirty="0"/>
              <a:t>, В. Г. </a:t>
            </a:r>
            <a:r>
              <a:rPr lang="ru-RU" dirty="0" err="1"/>
              <a:t>Тимофєєва</a:t>
            </a:r>
            <a:r>
              <a:rPr lang="ru-RU" dirty="0"/>
              <a:t>. </a:t>
            </a:r>
            <a:r>
              <a:rPr lang="ru-RU" dirty="0" err="1"/>
              <a:t>Кегичівка</a:t>
            </a:r>
            <a:r>
              <a:rPr lang="ru-RU" dirty="0"/>
              <a:t> [</a:t>
            </a:r>
            <a:r>
              <a:rPr lang="ru-RU" dirty="0" err="1"/>
              <a:t>Архівовано</a:t>
            </a:r>
            <a:r>
              <a:rPr lang="ru-RU" dirty="0"/>
              <a:t> 18 </a:t>
            </a:r>
            <a:r>
              <a:rPr lang="ru-RU" dirty="0" err="1"/>
              <a:t>серпня</a:t>
            </a:r>
            <a:r>
              <a:rPr lang="ru-RU" dirty="0"/>
              <a:t> 2016 у </a:t>
            </a:r>
            <a:r>
              <a:rPr lang="en-US" dirty="0" err="1"/>
              <a:t>Wayback</a:t>
            </a:r>
            <a:r>
              <a:rPr lang="en-US" dirty="0"/>
              <a:t> Machine.] // </a:t>
            </a:r>
            <a:r>
              <a:rPr lang="ru-RU" dirty="0" err="1"/>
              <a:t>Енциклопедія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/ ред. кол.: І. М. Дзюба [та </a:t>
            </a:r>
            <a:r>
              <a:rPr lang="ru-RU" dirty="0" err="1"/>
              <a:t>ін</a:t>
            </a:r>
            <a:r>
              <a:rPr lang="ru-RU" dirty="0"/>
              <a:t>.] ; НАН </a:t>
            </a:r>
            <a:r>
              <a:rPr lang="ru-RU" dirty="0" err="1"/>
              <a:t>України</a:t>
            </a:r>
            <a:r>
              <a:rPr lang="ru-RU" dirty="0"/>
              <a:t>, НТШ. — К. :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енциклопедичних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НАН </a:t>
            </a:r>
            <a:r>
              <a:rPr lang="ru-RU" dirty="0" err="1"/>
              <a:t>України</a:t>
            </a:r>
            <a:r>
              <a:rPr lang="ru-RU" dirty="0"/>
              <a:t>, 2001­–</a:t>
            </a:r>
            <a:r>
              <a:rPr lang="ru-RU" dirty="0" smtClean="0"/>
              <a:t>2023</a:t>
            </a:r>
          </a:p>
          <a:p>
            <a:r>
              <a:rPr lang="ru-RU" dirty="0" err="1"/>
              <a:t>Багалій</a:t>
            </a:r>
            <a:r>
              <a:rPr lang="ru-RU" dirty="0"/>
              <a:t> </a:t>
            </a:r>
            <a:r>
              <a:rPr lang="ru-RU" dirty="0" err="1" smtClean="0"/>
              <a:t>Дмитро</a:t>
            </a:r>
            <a:r>
              <a:rPr lang="ru-RU" smtClean="0"/>
              <a:t> Історія</a:t>
            </a:r>
            <a:r>
              <a:rPr lang="ru-RU" dirty="0" smtClean="0"/>
              <a:t> </a:t>
            </a:r>
            <a:r>
              <a:rPr lang="ru-RU" dirty="0" err="1"/>
              <a:t>Слободської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/ Д. І. </a:t>
            </a:r>
            <a:r>
              <a:rPr lang="ru-RU" dirty="0" err="1"/>
              <a:t>Багалій</a:t>
            </a:r>
            <a:r>
              <a:rPr lang="ru-RU" dirty="0"/>
              <a:t> ; </a:t>
            </a:r>
            <a:r>
              <a:rPr lang="ru-RU" dirty="0" err="1" smtClean="0"/>
              <a:t>передм</a:t>
            </a:r>
            <a:r>
              <a:rPr lang="ru-RU" dirty="0" smtClean="0"/>
              <a:t>. та </a:t>
            </a:r>
            <a:r>
              <a:rPr lang="ru-RU" dirty="0"/>
              <a:t>ком. В. Л. </a:t>
            </a:r>
            <a:r>
              <a:rPr lang="ru-RU" dirty="0" err="1"/>
              <a:t>Маслійчук</a:t>
            </a:r>
            <a:r>
              <a:rPr lang="ru-RU" dirty="0"/>
              <a:t> ; </a:t>
            </a:r>
            <a:r>
              <a:rPr lang="ru-RU" dirty="0" err="1"/>
              <a:t>упорядн</a:t>
            </a:r>
            <a:r>
              <a:rPr lang="ru-RU" dirty="0"/>
              <a:t>. О. О. Савчук. — </a:t>
            </a:r>
            <a:r>
              <a:rPr lang="ru-RU" dirty="0" err="1"/>
              <a:t>Харків</a:t>
            </a:r>
            <a:r>
              <a:rPr lang="ru-RU" dirty="0"/>
              <a:t> : </a:t>
            </a:r>
            <a:r>
              <a:rPr lang="ru-RU" dirty="0" err="1"/>
              <a:t>Видавець</a:t>
            </a:r>
            <a:r>
              <a:rPr lang="ru-RU" dirty="0"/>
              <a:t> </a:t>
            </a:r>
            <a:r>
              <a:rPr lang="ru-RU" dirty="0" err="1"/>
              <a:t>Олександр</a:t>
            </a:r>
            <a:r>
              <a:rPr lang="ru-RU" dirty="0"/>
              <a:t> Савчук, 2019. — </a:t>
            </a:r>
            <a:r>
              <a:rPr lang="en-US" dirty="0"/>
              <a:t>XXX</a:t>
            </a:r>
            <a:r>
              <a:rPr lang="ru-RU" dirty="0"/>
              <a:t>ІІ + 400 с., [74 </a:t>
            </a:r>
            <a:r>
              <a:rPr lang="ru-RU" dirty="0" err="1"/>
              <a:t>іл</a:t>
            </a:r>
            <a:r>
              <a:rPr lang="ru-RU" dirty="0"/>
              <a:t>., 2 </a:t>
            </a:r>
            <a:r>
              <a:rPr lang="ru-RU" dirty="0" err="1"/>
              <a:t>мапи</a:t>
            </a:r>
            <a:r>
              <a:rPr lang="ru-RU" dirty="0"/>
              <a:t>]. — </a:t>
            </a:r>
            <a:r>
              <a:rPr lang="ru-RU" dirty="0" err="1"/>
              <a:t>Серія</a:t>
            </a:r>
            <a:r>
              <a:rPr lang="ru-RU" dirty="0"/>
              <a:t> «</a:t>
            </a:r>
            <a:r>
              <a:rPr lang="ru-RU" dirty="0" err="1"/>
              <a:t>Слобожанський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». </a:t>
            </a:r>
            <a:r>
              <a:rPr lang="ru-RU" dirty="0" err="1"/>
              <a:t>Випуск</a:t>
            </a:r>
            <a:r>
              <a:rPr lang="ru-RU" dirty="0"/>
              <a:t> 12.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09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203" y="1030413"/>
            <a:ext cx="9601200" cy="1001587"/>
          </a:xfrm>
        </p:spPr>
        <p:txBody>
          <a:bodyPr/>
          <a:lstStyle/>
          <a:p>
            <a:r>
              <a:rPr lang="uk-UA" b="1" dirty="0" smtClean="0"/>
              <a:t>Актуальність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058" y="2474553"/>
            <a:ext cx="10495491" cy="34715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2400" dirty="0" smtClean="0"/>
              <a:t>Історико-краєзнавчі дослідження займають вагоме місце у розкритті регіональної історії.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2400" dirty="0" smtClean="0"/>
              <a:t>У сучасній Україні розширюється тематика краєзнавчих досліджень. Це надає можливість вивчати нові напрями історико-краєзнавчих студій. Переосмислення краєзнавчого туризму, </a:t>
            </a:r>
            <a:r>
              <a:rPr lang="uk-UA" sz="2400" dirty="0"/>
              <a:t>у</a:t>
            </a:r>
            <a:r>
              <a:rPr lang="uk-UA" sz="2400" dirty="0" smtClean="0"/>
              <a:t>провадження </a:t>
            </a:r>
            <a:r>
              <a:rPr lang="uk-UA" sz="2400" dirty="0" err="1" smtClean="0"/>
              <a:t>мікроісторичних</a:t>
            </a:r>
            <a:r>
              <a:rPr lang="uk-UA" sz="2400" dirty="0" smtClean="0"/>
              <a:t> досліджень дозволяє детальніше дізнатися про історію рідного краю.</a:t>
            </a:r>
            <a:endParaRPr lang="en-US" sz="2400" dirty="0"/>
          </a:p>
        </p:txBody>
      </p:sp>
      <p:pic>
        <p:nvPicPr>
          <p:cNvPr id="4" name="Picture 2" descr="Маршрут – Бесплатные иконки: зна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764" y="382947"/>
            <a:ext cx="1294932" cy="12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808" y="210863"/>
            <a:ext cx="3543788" cy="13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31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5315" y="729234"/>
            <a:ext cx="6977634" cy="5431536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/>
              <a:t>МЕТА:</a:t>
            </a:r>
          </a:p>
          <a:p>
            <a:pPr marL="72694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400" dirty="0" smtClean="0"/>
              <a:t> дослідження історії </a:t>
            </a:r>
            <a:r>
              <a:rPr lang="uk-UA" sz="2400" dirty="0" err="1" smtClean="0"/>
              <a:t>Кегичівщини</a:t>
            </a:r>
            <a:r>
              <a:rPr lang="uk-UA" sz="2400" dirty="0" smtClean="0"/>
              <a:t>;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/>
              <a:t> створення туристичного маршруту та карти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/>
              <a:t>ОБЄКТ ДОСЛІДЖЕННЯ:</a:t>
            </a:r>
          </a:p>
          <a:p>
            <a:pPr marL="72694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історичні місця </a:t>
            </a:r>
            <a:r>
              <a:rPr lang="uk-UA" sz="2400" dirty="0" err="1" smtClean="0"/>
              <a:t>Кегичівщини</a:t>
            </a: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/>
              <a:t>ПРЕДМЕТ ДОСЛІДЖЕННЯ:</a:t>
            </a:r>
          </a:p>
          <a:p>
            <a:pPr marL="72694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400" dirty="0" smtClean="0"/>
              <a:t> історія розвитку </a:t>
            </a:r>
            <a:r>
              <a:rPr lang="uk-UA" sz="2400" dirty="0" err="1" smtClean="0"/>
              <a:t>Кегичівщини</a:t>
            </a: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/>
              <a:t>МЕТОДИ ДОСЛІДЖЕННЯ:</a:t>
            </a:r>
          </a:p>
          <a:p>
            <a:pPr marL="72694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400" dirty="0" smtClean="0"/>
              <a:t>спостереження, картографічний, описовий, історико-порівняльний, статистичний, експедиційний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33" y="2818867"/>
            <a:ext cx="2867374" cy="380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164" y="347472"/>
            <a:ext cx="3962711" cy="2984416"/>
          </a:xfrm>
          <a:prstGeom prst="rect">
            <a:avLst/>
          </a:prstGeom>
        </p:spPr>
      </p:pic>
      <p:pic>
        <p:nvPicPr>
          <p:cNvPr id="2050" name="Picture 2" descr="Маршрут – Бесплатные иконки: карты и местополо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11" y="2663212"/>
            <a:ext cx="2059305" cy="20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88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B6D4343-0843-8CB7-CECB-31D0095D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15" y="1934046"/>
            <a:ext cx="4096512" cy="1348650"/>
          </a:xfrm>
        </p:spPr>
        <p:txBody>
          <a:bodyPr>
            <a:normAutofit fontScale="90000"/>
          </a:bodyPr>
          <a:lstStyle/>
          <a:p>
            <a:pPr algn="just"/>
            <a:r>
              <a:rPr lang="uk-UA" b="1" dirty="0" smtClean="0"/>
              <a:t>Турецький</a:t>
            </a:r>
            <a:br>
              <a:rPr lang="uk-UA" b="1" dirty="0" smtClean="0"/>
            </a:br>
            <a:r>
              <a:rPr lang="uk-UA" b="1" dirty="0" smtClean="0"/>
              <a:t>вал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86F2C1E4-BECA-E231-2809-0214DA51F2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327" y="507572"/>
            <a:ext cx="6446520" cy="40251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0175" y="4776311"/>
            <a:ext cx="9963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Село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Власівка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з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якого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ми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будемо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розпочинати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наш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туристичний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маршрут,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лежить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у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долині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, на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лівому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березі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р.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Берестової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Уздовж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річки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, на правому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березі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проходить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земляний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вал і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рів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. </a:t>
            </a:r>
            <a:endParaRPr lang="ru-RU" sz="24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Цю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земляну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ділянку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в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селі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називають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Турецький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 вал».</a:t>
            </a:r>
            <a:endParaRPr lang="uk-UA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6F2C1E4-BECA-E231-2809-0214DA51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4727" y="659972"/>
            <a:ext cx="6446520" cy="40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86F2C1E4-BECA-E231-2809-0214DA51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7295" y="669116"/>
            <a:ext cx="6446520" cy="40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136" y="278071"/>
            <a:ext cx="1614970" cy="16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0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7B8E27-ED37-B2E4-4741-560C7DCC9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3895725"/>
            <a:ext cx="7886700" cy="295275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2400" dirty="0" smtClean="0"/>
              <a:t>Смт. Слобожанське знаходиться у красивому краю Слобожанщини.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2400" dirty="0" smtClean="0"/>
              <a:t>Вагоме місце у нашому селищі займає храм </a:t>
            </a:r>
            <a:r>
              <a:rPr lang="uk-UA" sz="2400" dirty="0" err="1" smtClean="0"/>
              <a:t>Св</a:t>
            </a:r>
            <a:r>
              <a:rPr lang="uk-UA" sz="2400" dirty="0" smtClean="0"/>
              <a:t>. Петра і Павла, який об’єднує нашу громаду та займається й підтримує </a:t>
            </a:r>
            <a:r>
              <a:rPr lang="uk-UA" sz="2400" dirty="0" err="1" smtClean="0"/>
              <a:t>волонтерство</a:t>
            </a:r>
            <a:r>
              <a:rPr lang="uk-UA" sz="2400" dirty="0" smtClean="0"/>
              <a:t>. Будівництво храму продовжується попри важкі воєнні часи.</a:t>
            </a:r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1" y="2810003"/>
            <a:ext cx="2647950" cy="3530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D5B6CA-B652-1B45-EA86-3F71C7F0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3"/>
          <a:stretch/>
        </p:blipFill>
        <p:spPr>
          <a:xfrm>
            <a:off x="1676400" y="171451"/>
            <a:ext cx="2835151" cy="355282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B6D4343-0843-8CB7-CECB-31D0095D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138" y="1461353"/>
            <a:ext cx="6430137" cy="1348650"/>
          </a:xfrm>
        </p:spPr>
        <p:txBody>
          <a:bodyPr>
            <a:normAutofit fontScale="90000"/>
          </a:bodyPr>
          <a:lstStyle/>
          <a:p>
            <a:pPr algn="just"/>
            <a:r>
              <a:rPr lang="uk-UA" b="1" dirty="0" smtClean="0"/>
              <a:t>Храм </a:t>
            </a:r>
            <a:r>
              <a:rPr lang="uk-UA" b="1" dirty="0" err="1"/>
              <a:t>Св</a:t>
            </a:r>
            <a:r>
              <a:rPr lang="uk-UA" b="1" dirty="0"/>
              <a:t>. Петра </a:t>
            </a:r>
            <a:r>
              <a:rPr lang="uk-UA" b="1" dirty="0" smtClean="0"/>
              <a:t>й </a:t>
            </a:r>
            <a:r>
              <a:rPr lang="uk-UA" b="1" dirty="0"/>
              <a:t>Павла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D5B6CA-B652-1B45-EA86-3F71C7F0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3"/>
          <a:stretch/>
        </p:blipFill>
        <p:spPr>
          <a:xfrm>
            <a:off x="1694688" y="153163"/>
            <a:ext cx="2835151" cy="35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977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3602" y="712560"/>
            <a:ext cx="3827145" cy="1125765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/>
              <a:t>Джерело</a:t>
            </a:r>
            <a:r>
              <a:rPr lang="uk-UA" dirty="0" smtClean="0"/>
              <a:t/>
            </a:r>
            <a:br>
              <a:rPr lang="uk-UA" dirty="0" smtClean="0"/>
            </a:br>
            <a:endParaRPr lang="en-US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4506" y="399987"/>
            <a:ext cx="2886026" cy="3848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341" y="3925489"/>
            <a:ext cx="3432709" cy="22884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0455" y="192692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У Слобожанському </a:t>
            </a:r>
            <a:r>
              <a:rPr lang="uk-UA" sz="2400" dirty="0"/>
              <a:t>є джерело, до </a:t>
            </a:r>
            <a:r>
              <a:rPr lang="uk-UA" sz="2400" dirty="0" smtClean="0"/>
              <a:t>якого щодня </a:t>
            </a:r>
            <a:r>
              <a:rPr lang="uk-UA" sz="2400" dirty="0"/>
              <a:t>приходять жителі села. </a:t>
            </a: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24 </a:t>
            </a:r>
            <a:r>
              <a:rPr lang="uk-UA" sz="2400" dirty="0"/>
              <a:t>серпня 2023 року за </a:t>
            </a:r>
            <a:r>
              <a:rPr lang="uk-UA" sz="2400" dirty="0" err="1"/>
              <a:t>проєктом</a:t>
            </a:r>
            <a:r>
              <a:rPr lang="uk-UA" sz="2400" dirty="0"/>
              <a:t> старости округу </a:t>
            </a:r>
            <a:r>
              <a:rPr lang="uk-UA" sz="2400" dirty="0" smtClean="0"/>
              <a:t>О. </a:t>
            </a:r>
            <a:r>
              <a:rPr lang="uk-UA" sz="2400" dirty="0" err="1" smtClean="0"/>
              <a:t>Забажана</a:t>
            </a:r>
            <a:r>
              <a:rPr lang="uk-UA" sz="2400" dirty="0" smtClean="0"/>
              <a:t> </a:t>
            </a:r>
            <a:r>
              <a:rPr lang="uk-UA" sz="2400" dirty="0"/>
              <a:t>було оновлено джерело та облаштовано </a:t>
            </a:r>
            <a:r>
              <a:rPr lang="uk-UA" sz="2400" dirty="0" smtClean="0"/>
              <a:t>територію довкола.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За </a:t>
            </a:r>
            <a:r>
              <a:rPr lang="uk-UA" sz="2400" dirty="0"/>
              <a:t>словами керівника місцевого комунального господарства </a:t>
            </a:r>
            <a:r>
              <a:rPr lang="uk-UA" sz="2400" dirty="0" smtClean="0"/>
              <a:t>А. Танцюри, </a:t>
            </a:r>
            <a:r>
              <a:rPr lang="uk-UA" sz="2400" dirty="0"/>
              <a:t>джерельна вода не тільки смачна </a:t>
            </a:r>
            <a:r>
              <a:rPr lang="uk-UA" sz="2400" dirty="0" smtClean="0"/>
              <a:t>й </a:t>
            </a:r>
            <a:r>
              <a:rPr lang="uk-UA" sz="2400" dirty="0"/>
              <a:t>холодна, а й зберігає традиції Слобожанського.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747" y="146304"/>
            <a:ext cx="1432275" cy="14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8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8D6BE7-FC66-5778-100F-AA2C73CED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1582" y="704851"/>
            <a:ext cx="5788151" cy="95249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ru-RU" sz="4000" b="1" dirty="0" err="1" smtClean="0">
                <a:effectLst/>
                <a:latin typeface="+mj-lt"/>
              </a:rPr>
              <a:t>Слобожанський</a:t>
            </a:r>
            <a:r>
              <a:rPr lang="ru-RU" sz="4000" b="1" dirty="0" smtClean="0">
                <a:effectLst/>
                <a:latin typeface="+mj-lt"/>
              </a:rPr>
              <a:t> </a:t>
            </a:r>
            <a:r>
              <a:rPr lang="ru-RU" sz="4000" b="1" dirty="0" err="1" smtClean="0">
                <a:effectLst/>
                <a:latin typeface="+mj-lt"/>
              </a:rPr>
              <a:t>краєзнавчий</a:t>
            </a:r>
            <a:r>
              <a:rPr lang="ru-RU" sz="4000" b="1" dirty="0" smtClean="0">
                <a:effectLst/>
                <a:latin typeface="+mj-lt"/>
              </a:rPr>
              <a:t> музей</a:t>
            </a:r>
            <a:endParaRPr lang="ru-RU" sz="4000" b="1" dirty="0">
              <a:effectLst/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E207F317-8A48-10C5-5ADE-079CAD7E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7" y="231668"/>
            <a:ext cx="5102185" cy="27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57" y="3177160"/>
            <a:ext cx="2227325" cy="3589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01582" y="2345889"/>
            <a:ext cx="60763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buFont typeface="Wingdings" panose="05000000000000000000" pitchFamily="2" charset="2"/>
              <a:buChar char="ü"/>
            </a:pPr>
            <a:r>
              <a:rPr lang="ru-RU" sz="2300" dirty="0" err="1" smtClean="0"/>
              <a:t>Знаходиться</a:t>
            </a:r>
            <a:r>
              <a:rPr lang="ru-RU" sz="2300" dirty="0" smtClean="0"/>
              <a:t> </a:t>
            </a:r>
            <a:r>
              <a:rPr lang="ru-RU" sz="2300" dirty="0"/>
              <a:t>в </a:t>
            </a:r>
            <a:r>
              <a:rPr lang="ru-RU" sz="2300" dirty="0" err="1"/>
              <a:t>мальовничому</a:t>
            </a:r>
            <a:r>
              <a:rPr lang="ru-RU" sz="2300" dirty="0"/>
              <a:t> </a:t>
            </a:r>
            <a:r>
              <a:rPr lang="ru-RU" sz="2300" dirty="0" err="1"/>
              <a:t>куточку</a:t>
            </a:r>
            <a:r>
              <a:rPr lang="ru-RU" sz="2300" dirty="0"/>
              <a:t> </a:t>
            </a:r>
            <a:r>
              <a:rPr lang="ru-RU" sz="2300" dirty="0" err="1" smtClean="0"/>
              <a:t>смт.Слобожанське</a:t>
            </a:r>
            <a:r>
              <a:rPr lang="ru-RU" sz="2300" dirty="0" smtClean="0"/>
              <a:t>. </a:t>
            </a:r>
            <a:r>
              <a:rPr lang="ru-RU" sz="2300" dirty="0" err="1"/>
              <a:t>Навколо</a:t>
            </a:r>
            <a:r>
              <a:rPr lang="ru-RU" sz="2300" dirty="0"/>
              <a:t> </a:t>
            </a:r>
            <a:r>
              <a:rPr lang="ru-RU" sz="2300" dirty="0" err="1" smtClean="0"/>
              <a:t>розкинулися</a:t>
            </a:r>
            <a:r>
              <a:rPr lang="ru-RU" sz="2300" dirty="0" smtClean="0"/>
              <a:t> </a:t>
            </a:r>
            <a:r>
              <a:rPr lang="ru-RU" sz="2300" dirty="0" err="1" smtClean="0"/>
              <a:t>стародавні</a:t>
            </a:r>
            <a:r>
              <a:rPr lang="ru-RU" sz="2300" dirty="0" smtClean="0"/>
              <a:t> </a:t>
            </a:r>
            <a:r>
              <a:rPr lang="ru-RU" sz="2300" dirty="0" err="1"/>
              <a:t>клени</a:t>
            </a:r>
            <a:r>
              <a:rPr lang="ru-RU" sz="2300" dirty="0"/>
              <a:t> – </a:t>
            </a:r>
            <a:r>
              <a:rPr lang="ru-RU" sz="2300" dirty="0" err="1"/>
              <a:t>залишки</a:t>
            </a:r>
            <a:r>
              <a:rPr lang="ru-RU" sz="2300" dirty="0"/>
              <a:t> парку, </a:t>
            </a:r>
            <a:r>
              <a:rPr lang="ru-RU" sz="2300" dirty="0" err="1"/>
              <a:t>який</a:t>
            </a:r>
            <a:r>
              <a:rPr lang="ru-RU" sz="2300" dirty="0"/>
              <a:t> </a:t>
            </a:r>
            <a:r>
              <a:rPr lang="ru-RU" sz="2300" dirty="0" err="1"/>
              <a:t>оточував</a:t>
            </a:r>
            <a:r>
              <a:rPr lang="ru-RU" sz="2300" dirty="0"/>
              <a:t> </a:t>
            </a:r>
            <a:r>
              <a:rPr lang="ru-RU" sz="2300" dirty="0" err="1"/>
              <a:t>маєток</a:t>
            </a:r>
            <a:r>
              <a:rPr lang="ru-RU" sz="2300" dirty="0"/>
              <a:t> </a:t>
            </a:r>
            <a:r>
              <a:rPr lang="ru-RU" sz="2300" dirty="0" err="1"/>
              <a:t>Фрейгофера</a:t>
            </a:r>
            <a:r>
              <a:rPr lang="ru-RU" sz="2300" dirty="0"/>
              <a:t>, </a:t>
            </a:r>
            <a:r>
              <a:rPr lang="ru-RU" sz="2300" dirty="0" err="1"/>
              <a:t>колишнього</a:t>
            </a:r>
            <a:r>
              <a:rPr lang="ru-RU" sz="2300" dirty="0"/>
              <a:t> </a:t>
            </a:r>
            <a:r>
              <a:rPr lang="ru-RU" sz="2300" dirty="0" err="1" smtClean="0"/>
              <a:t>керівника</a:t>
            </a:r>
            <a:r>
              <a:rPr lang="ru-RU" sz="2300" dirty="0" smtClean="0"/>
              <a:t> </a:t>
            </a:r>
            <a:r>
              <a:rPr lang="ru-RU" sz="2300" dirty="0" err="1"/>
              <a:t>Циглерівським</a:t>
            </a:r>
            <a:r>
              <a:rPr lang="ru-RU" sz="2300" dirty="0"/>
              <a:t>  </a:t>
            </a:r>
            <a:r>
              <a:rPr lang="ru-RU" sz="2300" dirty="0" err="1"/>
              <a:t>цукровим</a:t>
            </a:r>
            <a:r>
              <a:rPr lang="ru-RU" sz="2300" dirty="0"/>
              <a:t> заводом. </a:t>
            </a:r>
            <a:endParaRPr lang="ru-RU" sz="2300" dirty="0" smtClean="0"/>
          </a:p>
          <a:p>
            <a:pPr marL="342900" indent="-342900" algn="just" fontAlgn="base">
              <a:buFont typeface="Wingdings" panose="05000000000000000000" pitchFamily="2" charset="2"/>
              <a:buChar char="ü"/>
            </a:pPr>
            <a:r>
              <a:rPr lang="ru-RU" sz="2300" dirty="0" err="1" smtClean="0"/>
              <a:t>Вік</a:t>
            </a:r>
            <a:r>
              <a:rPr lang="ru-RU" sz="2300" dirty="0" smtClean="0"/>
              <a:t> </a:t>
            </a:r>
            <a:r>
              <a:rPr lang="ru-RU" sz="2300" dirty="0" err="1"/>
              <a:t>будинку</a:t>
            </a:r>
            <a:r>
              <a:rPr lang="ru-RU" sz="2300" dirty="0"/>
              <a:t> – </a:t>
            </a:r>
            <a:r>
              <a:rPr lang="ru-RU" sz="2300" dirty="0" err="1"/>
              <a:t>більше</a:t>
            </a:r>
            <a:r>
              <a:rPr lang="ru-RU" sz="2300" dirty="0"/>
              <a:t> 100 </a:t>
            </a:r>
            <a:r>
              <a:rPr lang="ru-RU" sz="2300" dirty="0" err="1"/>
              <a:t>років</a:t>
            </a:r>
            <a:r>
              <a:rPr lang="ru-RU" sz="2300" dirty="0"/>
              <a:t>. За </a:t>
            </a:r>
            <a:r>
              <a:rPr lang="ru-RU" sz="2300" dirty="0" err="1"/>
              <a:t>спогадами</a:t>
            </a:r>
            <a:r>
              <a:rPr lang="ru-RU" sz="2300" dirty="0"/>
              <a:t> </a:t>
            </a:r>
            <a:r>
              <a:rPr lang="ru-RU" sz="2300" dirty="0" err="1"/>
              <a:t>жителів</a:t>
            </a:r>
            <a:r>
              <a:rPr lang="ru-RU" sz="2300" dirty="0"/>
              <a:t> селища </a:t>
            </a:r>
            <a:r>
              <a:rPr lang="ru-RU" sz="2300" dirty="0" smtClean="0"/>
              <a:t>у </a:t>
            </a:r>
            <a:r>
              <a:rPr lang="ru-RU" sz="2300" dirty="0" err="1"/>
              <a:t>цьому</a:t>
            </a:r>
            <a:r>
              <a:rPr lang="ru-RU" sz="2300" dirty="0"/>
              <a:t> </a:t>
            </a:r>
            <a:r>
              <a:rPr lang="ru-RU" sz="2300" dirty="0" err="1"/>
              <a:t>будинку</a:t>
            </a:r>
            <a:r>
              <a:rPr lang="ru-RU" sz="2300" dirty="0"/>
              <a:t> </a:t>
            </a:r>
            <a:r>
              <a:rPr lang="ru-RU" sz="2300" dirty="0" err="1"/>
              <a:t>зупинявся</a:t>
            </a:r>
            <a:r>
              <a:rPr lang="ru-RU" sz="2300" dirty="0"/>
              <a:t>  </a:t>
            </a:r>
            <a:r>
              <a:rPr lang="ru-RU" sz="2300" dirty="0" err="1"/>
              <a:t>відомий</a:t>
            </a:r>
            <a:r>
              <a:rPr lang="ru-RU" sz="2300" dirty="0"/>
              <a:t> композитор </a:t>
            </a:r>
            <a:r>
              <a:rPr lang="ru-RU" sz="2300" dirty="0" err="1" smtClean="0"/>
              <a:t>М.Глінка</a:t>
            </a:r>
            <a:r>
              <a:rPr lang="ru-RU" sz="2300" dirty="0" smtClean="0"/>
              <a:t>.</a:t>
            </a:r>
          </a:p>
          <a:p>
            <a:pPr marL="342900" indent="-342900" algn="just" fontAlgn="base">
              <a:buFont typeface="Wingdings" panose="05000000000000000000" pitchFamily="2" charset="2"/>
              <a:buChar char="ü"/>
            </a:pPr>
            <a:r>
              <a:rPr lang="ru-RU" sz="2300" dirty="0" smtClean="0"/>
              <a:t>У </a:t>
            </a:r>
            <a:r>
              <a:rPr lang="ru-RU" sz="2300" dirty="0" err="1"/>
              <a:t>музеї</a:t>
            </a:r>
            <a:r>
              <a:rPr lang="ru-RU" sz="2300" dirty="0"/>
              <a:t> </a:t>
            </a:r>
            <a:r>
              <a:rPr lang="ru-RU" sz="2300" dirty="0" err="1"/>
              <a:t>знаходиться</a:t>
            </a:r>
            <a:r>
              <a:rPr lang="ru-RU" sz="2300" dirty="0"/>
              <a:t> </a:t>
            </a:r>
            <a:r>
              <a:rPr lang="ru-RU" sz="2300" dirty="0" err="1"/>
              <a:t>чимало</a:t>
            </a:r>
            <a:r>
              <a:rPr lang="ru-RU" sz="2300" dirty="0"/>
              <a:t> </a:t>
            </a:r>
            <a:r>
              <a:rPr lang="ru-RU" sz="2300" dirty="0" err="1"/>
              <a:t>цікавих</a:t>
            </a:r>
            <a:r>
              <a:rPr lang="ru-RU" sz="2300" dirty="0"/>
              <a:t> </a:t>
            </a:r>
            <a:r>
              <a:rPr lang="ru-RU" sz="2300" dirty="0" err="1"/>
              <a:t>експозицій</a:t>
            </a:r>
            <a:r>
              <a:rPr lang="ru-RU" sz="2300" dirty="0"/>
              <a:t>, </a:t>
            </a:r>
            <a:r>
              <a:rPr lang="ru-RU" sz="2300" dirty="0" err="1"/>
              <a:t>які</a:t>
            </a:r>
            <a:r>
              <a:rPr lang="ru-RU" sz="2300" dirty="0"/>
              <a:t> </a:t>
            </a:r>
            <a:r>
              <a:rPr lang="ru-RU" sz="2300" dirty="0" err="1"/>
              <a:t>розмістилися</a:t>
            </a:r>
            <a:r>
              <a:rPr lang="ru-RU" sz="2300" dirty="0"/>
              <a:t> в </a:t>
            </a:r>
            <a:r>
              <a:rPr lang="ru-RU" sz="2300" dirty="0" err="1"/>
              <a:t>п`яти</a:t>
            </a:r>
            <a:r>
              <a:rPr lang="ru-RU" sz="2300" dirty="0"/>
              <a:t> залах</a:t>
            </a:r>
            <a:r>
              <a:rPr lang="ru-RU" sz="2300" dirty="0" smtClean="0"/>
              <a:t>. </a:t>
            </a:r>
            <a:r>
              <a:rPr lang="ru-RU" sz="2300" dirty="0" err="1" smtClean="0"/>
              <a:t>Загальна</a:t>
            </a:r>
            <a:r>
              <a:rPr lang="ru-RU" sz="2300" dirty="0" smtClean="0"/>
              <a:t> </a:t>
            </a:r>
            <a:r>
              <a:rPr lang="ru-RU" sz="2300" dirty="0" err="1"/>
              <a:t>кількість</a:t>
            </a:r>
            <a:r>
              <a:rPr lang="ru-RU" sz="2300" dirty="0"/>
              <a:t> </a:t>
            </a:r>
            <a:r>
              <a:rPr lang="ru-RU" sz="2300" dirty="0" err="1"/>
              <a:t>експонатів</a:t>
            </a:r>
            <a:r>
              <a:rPr lang="ru-RU" sz="2300" dirty="0"/>
              <a:t> у </a:t>
            </a:r>
            <a:r>
              <a:rPr lang="ru-RU" sz="2300" dirty="0" err="1"/>
              <a:t>музеї</a:t>
            </a:r>
            <a:r>
              <a:rPr lang="ru-RU" sz="2300" dirty="0"/>
              <a:t> – </a:t>
            </a:r>
            <a:r>
              <a:rPr lang="ru-RU" sz="2300" dirty="0" smtClean="0"/>
              <a:t>2000.</a:t>
            </a:r>
            <a:endParaRPr lang="ru-RU" sz="2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97" y="3177160"/>
            <a:ext cx="2737700" cy="36351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E207F317-8A48-10C5-5ADE-079CAD7E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7" y="292427"/>
            <a:ext cx="5102185" cy="27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724" y="160738"/>
            <a:ext cx="1088226" cy="10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62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22" y="499554"/>
            <a:ext cx="5056632" cy="199599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Джерела Слобожанського краєзнавчого музею </a:t>
            </a:r>
            <a:endParaRPr lang="en-US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3066" y="527210"/>
            <a:ext cx="4501259" cy="5976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25" y="2495550"/>
            <a:ext cx="3018854" cy="4008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60" y="3990975"/>
            <a:ext cx="2908778" cy="251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592" y="420625"/>
            <a:ext cx="1161287" cy="11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460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296" y="131749"/>
            <a:ext cx="3956304" cy="6628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277" y="442453"/>
            <a:ext cx="6570982" cy="2474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82843" y="3712741"/>
            <a:ext cx="2527757" cy="3356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768" y="4127041"/>
            <a:ext cx="3260190" cy="20962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016" y="2648405"/>
            <a:ext cx="1747168" cy="17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75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609</TotalTime>
  <Words>811</Words>
  <Application>Microsoft Office PowerPoint</Application>
  <PresentationFormat>Произвольный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Crop</vt:lpstr>
      <vt:lpstr>Туристичні шляхи Кегичівщини</vt:lpstr>
      <vt:lpstr>Актуальність</vt:lpstr>
      <vt:lpstr>Презентация PowerPoint</vt:lpstr>
      <vt:lpstr>Турецький вал  </vt:lpstr>
      <vt:lpstr>Храм Св. Петра й Павла  </vt:lpstr>
      <vt:lpstr>Джерело </vt:lpstr>
      <vt:lpstr>Презентация PowerPoint</vt:lpstr>
      <vt:lpstr>Джерела Слобожанського краєзнавчого музею </vt:lpstr>
      <vt:lpstr>Презентация PowerPoint</vt:lpstr>
      <vt:lpstr>Циглерівський цукровий завод </vt:lpstr>
      <vt:lpstr>Слобожанський ліцей заснований в 1920 році. Добудова школи здійснена в 1996 році.</vt:lpstr>
      <vt:lpstr>Презентация PowerPoint</vt:lpstr>
      <vt:lpstr>Презентация PowerPoint</vt:lpstr>
      <vt:lpstr>Туристична карта</vt:lpstr>
      <vt:lpstr>ЗБЕРЕЖЕМО ВСЕ ЦІННЕ, ЩО Є У НАШІЙ ІСТОРІЇ, ЗБЕРЕЖЕМО й ПРИМНОЖИМО ТРАДИЦІЇ</vt:lpstr>
      <vt:lpstr>Література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Туристичні шляхи Кегичівщини.</dc:title>
  <dc:creator>VoVa</dc:creator>
  <cp:lastModifiedBy>User</cp:lastModifiedBy>
  <cp:revision>55</cp:revision>
  <dcterms:created xsi:type="dcterms:W3CDTF">2024-03-29T21:11:49Z</dcterms:created>
  <dcterms:modified xsi:type="dcterms:W3CDTF">2024-04-11T18:39:12Z</dcterms:modified>
</cp:coreProperties>
</file>