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307" r:id="rId3"/>
    <p:sldId id="315" r:id="rId4"/>
    <p:sldId id="309" r:id="rId5"/>
    <p:sldId id="277" r:id="rId6"/>
    <p:sldId id="308" r:id="rId7"/>
    <p:sldId id="306" r:id="rId8"/>
    <p:sldId id="304" r:id="rId9"/>
    <p:sldId id="314" r:id="rId10"/>
    <p:sldId id="310" r:id="rId11"/>
    <p:sldId id="305" r:id="rId12"/>
    <p:sldId id="311" r:id="rId13"/>
    <p:sldId id="312" r:id="rId14"/>
    <p:sldId id="313" r:id="rId15"/>
    <p:sldId id="294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974A35"/>
    <a:srgbClr val="9E4E38"/>
    <a:srgbClr val="A4513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6" autoAdjust="0"/>
    <p:restoredTop sz="86482" autoAdjust="0"/>
  </p:normalViewPr>
  <p:slideViewPr>
    <p:cSldViewPr>
      <p:cViewPr>
        <p:scale>
          <a:sx n="70" d="100"/>
          <a:sy n="70" d="100"/>
        </p:scale>
        <p:origin x="-1666" y="-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EE705D4-12AD-4F8A-861D-D358F997B38A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DB83BDF-5162-4EB9-9AB1-2C48694055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6129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B83BDF-5162-4EB9-9AB1-2C4869405513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1240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B83BDF-5162-4EB9-9AB1-2C486940551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B83BDF-5162-4EB9-9AB1-2C486940551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5676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B83BDF-5162-4EB9-9AB1-2C4869405513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2909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B83BDF-5162-4EB9-9AB1-2C486940551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834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58DC5-10D5-4C2B-8453-981D02F0DA79}" type="datetime1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74995-D3EA-46E4-A2DB-1B205D9B9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BE73F-BBC1-4F09-9368-5BB2907C4367}" type="datetime1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729DA-CD61-46FA-A53C-8ED55FC988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A25DB-BA74-4CAD-9973-503B3C4A9C02}" type="datetime1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059B2-1612-4F8A-95C7-4D97B55207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940D4-0745-4A67-94BA-2D95F917EF24}" type="datetime1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71C91-4044-466C-9002-0118787DB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9AF64-96FF-465F-B5C7-744C833CBAA7}" type="datetime1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BFC5A-46FC-4F41-B98B-0902315ED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E2945-21AD-452E-A262-0B9A60E48C7B}" type="datetime1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8225F-0C7F-4252-85E5-AF355F7787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A2D01-63D2-4710-9629-4C2D2368C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B67E4-90B6-4FDB-A3DA-F8DAD4B0E89E}" type="datetime1">
              <a:rPr lang="ru-RU"/>
              <a:pPr>
                <a:defRPr/>
              </a:pPr>
              <a:t>11.04.2024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5129C-FA6E-4D57-B9AE-A5B825E8899C}" type="datetime1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A781A-4CA8-4335-B100-549069AEF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A2130-496F-4871-90B8-3ECD1459556B}" type="datetime1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B309B-5FD5-46CD-952C-1C18D1F9A9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34C2B-470B-4B3B-A7AE-96C20C52F603}" type="datetime1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9A224-4407-4D8B-A6CF-427FDFA5BC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21C8E-454D-448E-8248-B3BA4F61DD35}" type="datetime1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2E554-878B-4AB4-A851-230B76A9A1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BCB4E276-F2FC-4427-A681-D56FF9A1FB9D}" type="datetime1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3921218-21DD-4E00-8FA6-30D8660B55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61" r:id="rId2"/>
    <p:sldLayoutId id="2147483770" r:id="rId3"/>
    <p:sldLayoutId id="2147483762" r:id="rId4"/>
    <p:sldLayoutId id="2147483771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E0A208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B8605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E0A208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E0A208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7596336" cy="252028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інтерактивний</a:t>
            </a: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конкурс « МАН – </a:t>
            </a:r>
            <a:r>
              <a:rPr lang="ru-RU" sz="3200" b="1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Юніор</a:t>
            </a: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b="1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Дослідник</a:t>
            </a: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Презентація</a:t>
            </a: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проєкту</a:t>
            </a: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Радіолокаційна</a:t>
            </a: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станція</a:t>
            </a: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Памір</a:t>
            </a: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b="1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військового</a:t>
            </a: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об´єкта</a:t>
            </a: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200" b="1" spc="0" dirty="0" err="1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туристичного</a:t>
            </a:r>
            <a:r>
              <a:rPr lang="ru-RU" sz="3200" b="1" spc="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spc="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7813" r="50000"/>
          <a:stretch>
            <a:fillRect/>
          </a:stretch>
        </p:blipFill>
        <p:spPr bwMode="auto">
          <a:xfrm>
            <a:off x="-857" y="0"/>
            <a:ext cx="126048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932040" y="4077072"/>
            <a:ext cx="4211960" cy="243143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1" u="sng" kern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Виконавець</a:t>
            </a:r>
            <a:r>
              <a:rPr kumimoji="0" lang="uk-UA" sz="16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:</a:t>
            </a:r>
            <a:endParaRPr kumimoji="0" lang="uk-UA" sz="1600" b="1" i="0" u="sng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 Black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kern="0" dirty="0" err="1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Нікітюк</a:t>
            </a:r>
            <a:r>
              <a:rPr lang="uk-UA" sz="1600" kern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Михайло Максимович</a:t>
            </a:r>
            <a:r>
              <a:rPr kumimoji="0" lang="uk-UA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,</a:t>
            </a:r>
            <a:endParaRPr kumimoji="0" lang="uk-UA" sz="16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 Black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kern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у</a:t>
            </a:r>
            <a:r>
              <a:rPr kumimoji="0" lang="uk-UA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чень</a:t>
            </a:r>
            <a:r>
              <a:rPr kumimoji="0" lang="uk-UA" sz="16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 9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</a:t>
            </a:r>
            <a:r>
              <a:rPr kumimoji="0" lang="uk-UA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ласу </a:t>
            </a:r>
            <a:endParaRPr kumimoji="0" lang="uk-UA" sz="16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 Black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Путильського</a:t>
            </a:r>
            <a:r>
              <a:rPr kumimoji="0" lang="uk-UA" sz="1600" b="0" i="0" u="none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 </a:t>
            </a:r>
            <a:r>
              <a:rPr lang="uk-UA" sz="1600" kern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лі</a:t>
            </a:r>
            <a:r>
              <a:rPr kumimoji="0" lang="uk-UA" sz="1600" b="0" i="0" u="none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цею</a:t>
            </a:r>
            <a:endParaRPr kumimoji="0" lang="uk-UA" sz="1600" b="0" i="0" u="none" strike="noStrike" kern="0" cap="none" spc="0" normalizeH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 Black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Керівник: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1" u="sng" kern="0" dirty="0" err="1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Годлевська</a:t>
            </a:r>
            <a:r>
              <a:rPr lang="uk-UA" sz="1600" b="1" u="sng" kern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Людмила Дмитрівна,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1" u="sng" kern="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в</a:t>
            </a:r>
            <a:r>
              <a:rPr kumimoji="0" lang="uk-UA" sz="1600" b="1" i="0" u="sng" strike="noStrike" kern="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читель</a:t>
            </a:r>
            <a:r>
              <a:rPr kumimoji="0" lang="uk-UA" sz="1600" b="1" i="0" u="sng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 </a:t>
            </a:r>
            <a:r>
              <a:rPr kumimoji="0" lang="uk-UA" sz="1600" b="1" i="0" u="sng" strike="noStrike" kern="0" cap="none" spc="0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Путильського</a:t>
            </a:r>
            <a:r>
              <a:rPr kumimoji="0" lang="uk-UA" sz="1600" b="1" i="0" u="sng" strike="noStrike" kern="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Black" pitchFamily="34" charset="0"/>
              </a:rPr>
              <a:t> ліцею</a:t>
            </a:r>
            <a:endParaRPr kumimoji="0" lang="uk-UA" sz="1600" b="1" i="0" u="sng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 Black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 Black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458" name="AutoShape 2" descr="РЛС Памір | Karpatium.com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0" name="Picture 4" descr="C:\Users\ГодлевськаЛюдмила\Desktop\СТЕМ-ОСВІТА\завантаження (1).jpg"/>
          <p:cNvPicPr>
            <a:picLocks noChangeAspect="1" noChangeArrowheads="1"/>
          </p:cNvPicPr>
          <p:nvPr/>
        </p:nvPicPr>
        <p:blipFill>
          <a:blip r:embed="rId4" cstate="print"/>
          <a:srcRect l="14308" t="16126" r="1631" b="5931"/>
          <a:stretch>
            <a:fillRect/>
          </a:stretch>
        </p:blipFill>
        <p:spPr bwMode="auto">
          <a:xfrm>
            <a:off x="1331641" y="3501008"/>
            <a:ext cx="360040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57888"/>
            <a:ext cx="6629814" cy="399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5445224"/>
            <a:ext cx="6696744" cy="1219200"/>
          </a:xfrm>
        </p:spPr>
        <p:txBody>
          <a:bodyPr>
            <a:noAutofit/>
          </a:bodyPr>
          <a:lstStyle/>
          <a:p>
            <a:pPr algn="just"/>
            <a:r>
              <a:rPr lang="uk-UA" sz="2000" b="1" dirty="0">
                <a:solidFill>
                  <a:schemeClr val="tx1"/>
                </a:solidFill>
              </a:rPr>
              <a:t>Секретний військовий об’єкт розміщувався на висоті 1565 метрів у горах не просто так. Поблизу проходить кордон із Румунією. У розпал «холодної війни» із західним світом СРСР збудував військову станцію, котра повинна була забезпечувати радіолокацію величезної території – від турецького узбережжя до Балтійського моря.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984"/>
            <a:ext cx="1427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63" r="23013"/>
          <a:stretch/>
        </p:blipFill>
        <p:spPr bwMode="auto">
          <a:xfrm>
            <a:off x="1427163" y="530424"/>
            <a:ext cx="248296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1928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Прямокутник 3"/>
          <p:cNvSpPr/>
          <p:nvPr/>
        </p:nvSpPr>
        <p:spPr>
          <a:xfrm>
            <a:off x="1952836" y="369530"/>
            <a:ext cx="6390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Б</a:t>
            </a:r>
            <a:r>
              <a:rPr lang="ru-RU" sz="2800" b="1" dirty="0" smtClean="0"/>
              <a:t>аза </a:t>
            </a:r>
            <a:r>
              <a:rPr lang="ru-RU" sz="2800" b="1" dirty="0" err="1"/>
              <a:t>радянської</a:t>
            </a:r>
            <a:r>
              <a:rPr lang="ru-RU" sz="2800" b="1" dirty="0"/>
              <a:t> </a:t>
            </a:r>
            <a:r>
              <a:rPr lang="ru-RU" sz="2800" b="1" dirty="0" err="1"/>
              <a:t>проти</a:t>
            </a:r>
            <a:r>
              <a:rPr lang="ru-RU" sz="2800" b="1" dirty="0"/>
              <a:t> - </a:t>
            </a:r>
            <a:r>
              <a:rPr lang="ru-RU" sz="2800" b="1" dirty="0" err="1"/>
              <a:t>повітряної</a:t>
            </a:r>
            <a:r>
              <a:rPr lang="ru-RU" sz="2800" b="1" dirty="0"/>
              <a:t> оборони </a:t>
            </a:r>
            <a:r>
              <a:rPr lang="ru-RU" sz="2800" b="1" dirty="0" smtClean="0"/>
              <a:t>РЛС  «</a:t>
            </a:r>
            <a:r>
              <a:rPr lang="ru-RU" sz="2800" b="1" dirty="0" err="1" smtClean="0"/>
              <a:t>Памір</a:t>
            </a:r>
            <a:r>
              <a:rPr lang="ru-RU" sz="2800" b="1" dirty="0" smtClean="0"/>
              <a:t>»</a:t>
            </a:r>
            <a:endParaRPr lang="uk-UA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562316"/>
            <a:ext cx="3170148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54909"/>
            <a:ext cx="3847202" cy="2434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5676" y="4145987"/>
            <a:ext cx="3055600" cy="2523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5986"/>
            <a:ext cx="3847201" cy="2523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5632" y="2543414"/>
            <a:ext cx="2304256" cy="2695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44208" y="3717032"/>
            <a:ext cx="2120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Антена П-14 Лена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591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2286" y="689079"/>
            <a:ext cx="2916684" cy="19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5763" y="600519"/>
            <a:ext cx="2456596" cy="2123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0927" y="4470104"/>
            <a:ext cx="2898044" cy="191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4061" y="116632"/>
            <a:ext cx="4631099" cy="1440160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err="1" smtClean="0">
                <a:solidFill>
                  <a:srgbClr val="FF0000"/>
                </a:solidFill>
              </a:rPr>
              <a:t>Проводяться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культурні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фести</a:t>
            </a:r>
            <a:r>
              <a:rPr lang="ru-RU" sz="2000" b="1" dirty="0">
                <a:solidFill>
                  <a:srgbClr val="FF0000"/>
                </a:solidFill>
              </a:rPr>
              <a:t> та </a:t>
            </a:r>
            <a:r>
              <a:rPr lang="ru-RU" sz="2000" b="1" dirty="0" err="1">
                <a:solidFill>
                  <a:srgbClr val="FF0000"/>
                </a:solidFill>
              </a:rPr>
              <a:t>фольклорні</a:t>
            </a:r>
            <a:r>
              <a:rPr lang="ru-RU" sz="2000" b="1" dirty="0">
                <a:solidFill>
                  <a:srgbClr val="FF0000"/>
                </a:solidFill>
              </a:rPr>
              <a:t> свята, </a:t>
            </a:r>
            <a:r>
              <a:rPr lang="ru-RU" sz="2000" b="1" dirty="0" err="1">
                <a:solidFill>
                  <a:srgbClr val="FF0000"/>
                </a:solidFill>
              </a:rPr>
              <a:t>концерти</a:t>
            </a:r>
            <a:r>
              <a:rPr lang="ru-RU" sz="2000" b="1" dirty="0">
                <a:solidFill>
                  <a:srgbClr val="FF0000"/>
                </a:solidFill>
              </a:rPr>
              <a:t>, </a:t>
            </a:r>
            <a:r>
              <a:rPr lang="ru-RU" sz="2000" b="1" dirty="0" err="1">
                <a:solidFill>
                  <a:srgbClr val="FF0000"/>
                </a:solidFill>
              </a:rPr>
              <a:t>весілля</a:t>
            </a:r>
            <a:r>
              <a:rPr lang="ru-RU" sz="2000" b="1" dirty="0">
                <a:solidFill>
                  <a:srgbClr val="FF0000"/>
                </a:solidFill>
              </a:rPr>
              <a:t> і </a:t>
            </a:r>
            <a:r>
              <a:rPr lang="ru-RU" sz="2000" b="1" dirty="0" err="1">
                <a:solidFill>
                  <a:srgbClr val="FF0000"/>
                </a:solidFill>
              </a:rPr>
              <a:t>навіть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знімаються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відеокліпи</a:t>
            </a:r>
            <a:r>
              <a:rPr lang="ru-RU" sz="2000" b="1" dirty="0">
                <a:solidFill>
                  <a:srgbClr val="FF0000"/>
                </a:solidFill>
              </a:rPr>
              <a:t> для </a:t>
            </a:r>
            <a:r>
              <a:rPr lang="ru-RU" sz="2000" b="1" dirty="0" err="1">
                <a:solidFill>
                  <a:srgbClr val="FF0000"/>
                </a:solidFill>
              </a:rPr>
              <a:t>популярних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зірок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шоубізу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A781A-4CA8-4335-B100-549069AEF49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7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8873" y="4673228"/>
            <a:ext cx="2700660" cy="18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1013" y="1960416"/>
            <a:ext cx="3803005" cy="251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2945" y="2615011"/>
            <a:ext cx="24860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14" b="7158"/>
          <a:stretch/>
        </p:blipFill>
        <p:spPr bwMode="auto">
          <a:xfrm>
            <a:off x="1415763" y="4566107"/>
            <a:ext cx="2456596" cy="182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7075" y="2823032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624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7049650" cy="437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A781A-4CA8-4335-B100-549069AEF49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7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94" r="29897" b="-4067"/>
          <a:stretch/>
        </p:blipFill>
        <p:spPr bwMode="auto">
          <a:xfrm>
            <a:off x="1331640" y="2060848"/>
            <a:ext cx="2160240" cy="377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2627784" y="332656"/>
            <a:ext cx="5616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Від гори </a:t>
            </a:r>
            <a:r>
              <a:rPr lang="uk-UA" b="1" dirty="0" err="1" smtClean="0"/>
              <a:t>Томнатик</a:t>
            </a:r>
            <a:r>
              <a:rPr lang="uk-UA" b="1" dirty="0" smtClean="0"/>
              <a:t> , повертаємося через </a:t>
            </a:r>
            <a:r>
              <a:rPr lang="uk-UA" b="1" dirty="0"/>
              <a:t>село Верхній Яловець та перевал </a:t>
            </a:r>
            <a:r>
              <a:rPr lang="uk-UA" b="1" dirty="0" err="1"/>
              <a:t>Джогул</a:t>
            </a:r>
            <a:r>
              <a:rPr lang="uk-UA" b="1" dirty="0"/>
              <a:t> і знову опиняємось в селі Шепіт. Цей маршрут підійде для більшості мандрівників, навіть для тих, хто поки знайомий з відпочинком в Карпатах тільки в теорії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0074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41769"/>
            <a:ext cx="6624736" cy="2616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Прямокутник 3"/>
          <p:cNvSpPr/>
          <p:nvPr/>
        </p:nvSpPr>
        <p:spPr>
          <a:xfrm>
            <a:off x="1907704" y="116632"/>
            <a:ext cx="676875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Декілька цікавих і важливих </a:t>
            </a:r>
            <a:r>
              <a:rPr lang="uk-UA" b="1" dirty="0" smtClean="0">
                <a:solidFill>
                  <a:srgbClr val="FF0000"/>
                </a:solidFill>
              </a:rPr>
              <a:t>моментів, а саме для туристів</a:t>
            </a:r>
            <a:endParaRPr lang="uk-UA" b="1" dirty="0">
              <a:solidFill>
                <a:srgbClr val="FF0000"/>
              </a:solidFill>
            </a:endParaRPr>
          </a:p>
          <a:p>
            <a:r>
              <a:rPr lang="uk-UA" sz="1600" b="1" dirty="0"/>
              <a:t>1. Дорога до “куполів” дуже довга, місцями </a:t>
            </a:r>
            <a:r>
              <a:rPr lang="uk-UA" sz="1600" b="1" dirty="0" err="1"/>
              <a:t>важкопрохідна</a:t>
            </a:r>
            <a:r>
              <a:rPr lang="uk-UA" sz="1600" b="1" dirty="0"/>
              <a:t>. Особливо дається взнаки міжсезоння з дощовою погодою та розмиті </a:t>
            </a:r>
            <a:r>
              <a:rPr lang="uk-UA" sz="1600" b="1" dirty="0" err="1"/>
              <a:t>осінньо-весняними</a:t>
            </a:r>
            <a:r>
              <a:rPr lang="uk-UA" sz="1600" b="1" dirty="0"/>
              <a:t> паводками ділянки доріг.</a:t>
            </a:r>
          </a:p>
          <a:p>
            <a:r>
              <a:rPr lang="uk-UA" sz="1600" b="1" dirty="0"/>
              <a:t>2. Контрольно-пропускний пункт в прикордонну зону  знаходиться при в’їзді в с. </a:t>
            </a:r>
            <a:r>
              <a:rPr lang="uk-UA" sz="1600" b="1" dirty="0" err="1"/>
              <a:t>Селятин</a:t>
            </a:r>
            <a:r>
              <a:rPr lang="uk-UA" sz="1600" b="1" dirty="0"/>
              <a:t>. Перепустка оформляється на місці. Для цього необхідно мати при собі будь-який документ, що засвідчує вашу особу.</a:t>
            </a:r>
          </a:p>
          <a:p>
            <a:r>
              <a:rPr lang="uk-UA" sz="1600" b="1" dirty="0"/>
              <a:t>3. Місця справді дикі. З розповіді місцевих вівчарів тут можна </a:t>
            </a:r>
            <a:r>
              <a:rPr lang="uk-UA" sz="1600" b="1"/>
              <a:t>зустріти </a:t>
            </a:r>
            <a:r>
              <a:rPr lang="uk-UA" sz="1600" b="1" smtClean="0"/>
              <a:t>вовків </a:t>
            </a:r>
            <a:r>
              <a:rPr lang="uk-UA" sz="1600" b="1" dirty="0"/>
              <a:t>і ведмедів, які без особливих побоювань перебували на території. Однак випадків нападу на людей зафіксовано не було.</a:t>
            </a:r>
          </a:p>
          <a:p>
            <a:r>
              <a:rPr lang="uk-UA" sz="1600" b="1" dirty="0"/>
              <a:t>4. Мобільний зв’язок у даній місцевості – виключно “</a:t>
            </a:r>
            <a:r>
              <a:rPr lang="uk-UA" sz="1600" b="1" dirty="0" err="1"/>
              <a:t>Київстар</a:t>
            </a:r>
            <a:r>
              <a:rPr lang="uk-UA" sz="1600" b="1" dirty="0"/>
              <a:t>” (від </a:t>
            </a:r>
            <a:r>
              <a:rPr lang="uk-UA" sz="1600" b="1" dirty="0" err="1"/>
              <a:t>с.Шепіт</a:t>
            </a:r>
            <a:r>
              <a:rPr lang="uk-UA" sz="1600" b="1" dirty="0"/>
              <a:t> до с. </a:t>
            </a:r>
            <a:r>
              <a:rPr lang="uk-UA" sz="1600" b="1" dirty="0" err="1"/>
              <a:t>Сарата</a:t>
            </a:r>
            <a:r>
              <a:rPr lang="uk-UA" sz="1600" b="1" dirty="0"/>
              <a:t>). Тому в місцевих крамницях придбати картку поповнення тел. рахунку якогось іншого оператора – неможливо!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7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999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320486" y="33680"/>
            <a:ext cx="938333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Дякую </a:t>
            </a:r>
          </a:p>
          <a:p>
            <a:pPr algn="ctr"/>
            <a:r>
              <a:rPr lang="uk-UA" sz="72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за </a:t>
            </a:r>
          </a:p>
          <a:p>
            <a:pPr algn="ctr"/>
            <a:r>
              <a:rPr lang="uk-UA" sz="72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72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72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</a:t>
            </a:r>
            <a:r>
              <a:rPr lang="uk-UA" sz="72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увагу!</a:t>
            </a:r>
            <a:endParaRPr lang="ru-RU" sz="72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18924" r="-25000"/>
          <a:stretch>
            <a:fillRect/>
          </a:stretch>
        </p:blipFill>
        <p:spPr bwMode="auto">
          <a:xfrm>
            <a:off x="2267744" y="3429000"/>
            <a:ext cx="7236296" cy="316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6696744" cy="495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1311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круглений прямокутник 3"/>
          <p:cNvSpPr/>
          <p:nvPr/>
        </p:nvSpPr>
        <p:spPr>
          <a:xfrm>
            <a:off x="1907704" y="548680"/>
            <a:ext cx="6219564" cy="115212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Актуальність теми дослідження</a:t>
            </a:r>
            <a:r>
              <a:rPr lang="uk-UA" sz="2800" dirty="0" smtClean="0">
                <a:solidFill>
                  <a:srgbClr val="002060"/>
                </a:solidFill>
              </a:rPr>
              <a:t>: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2096852" y="2094776"/>
            <a:ext cx="6030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Актуальність теми </a:t>
            </a:r>
            <a:r>
              <a:rPr lang="uk-UA" sz="2000" dirty="0" smtClean="0"/>
              <a:t>обумовлена </a:t>
            </a:r>
            <a:r>
              <a:rPr lang="uk-UA" sz="2000" dirty="0"/>
              <a:t>тим, що туризм являється одним із головних феноменів сьогодення і доволі перспективним бізнесом, що має позитивний економічний вплив на </a:t>
            </a:r>
            <a:r>
              <a:rPr lang="uk-UA" sz="2000" dirty="0" smtClean="0"/>
              <a:t>країну</a:t>
            </a:r>
            <a:r>
              <a:rPr lang="uk-UA" sz="2400" dirty="0" smtClean="0"/>
              <a:t>. </a:t>
            </a:r>
            <a:r>
              <a:rPr lang="uk-UA" sz="2000" dirty="0" smtClean="0"/>
              <a:t>Даний покинутий військовий об'єкт має великі перспективи  для використання його в туристичній галузі.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xmlns="" val="6887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8A781A-4CA8-4335-B100-549069AEF49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1311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267744" y="332656"/>
            <a:ext cx="6048672" cy="57606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Науковий апарат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547664" y="863132"/>
            <a:ext cx="7308304" cy="806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kumimoji="0" lang="uk-UA" sz="2400" b="1" i="1" u="sng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Мета </a:t>
            </a:r>
            <a:r>
              <a:rPr kumimoji="0" lang="uk-UA" sz="2400" b="1" i="1" u="sng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проєкту</a:t>
            </a:r>
            <a:r>
              <a:rPr lang="uk-UA" sz="2400" b="1" i="1" u="sng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дослідження природно-рекреаційних та історичних  ресурсів, а також сучасний стан і перспективи розвитку туризму  на </a:t>
            </a:r>
            <a:r>
              <a:rPr kumimoji="0" lang="uk-UA" sz="200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Путильщині</a:t>
            </a: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 та створення власного туристичного маршруту.</a:t>
            </a:r>
          </a:p>
          <a:p>
            <a:pPr algn="just"/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b="1" i="1" u="sng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Об'єкт дослідження 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 радіолокаційна станція Памір </a:t>
            </a:r>
          </a:p>
          <a:p>
            <a:pPr algn="just"/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</a:rPr>
              <a:t>Предмет дослідження 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вивчення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особливостей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туристичного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потенціалу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Путильщини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розвитку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туристичного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туризму</a:t>
            </a:r>
          </a:p>
          <a:p>
            <a:pPr algn="just"/>
            <a:r>
              <a:rPr lang="ru-RU" sz="2400" b="1" i="1" u="sng" dirty="0" err="1" smtClean="0">
                <a:solidFill>
                  <a:schemeClr val="accent6">
                    <a:lumMod val="50000"/>
                  </a:schemeClr>
                </a:solidFill>
              </a:rPr>
              <a:t>Завдання</a:t>
            </a:r>
            <a:r>
              <a:rPr lang="ru-RU" sz="2400" b="1" i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u="sng" dirty="0" err="1" smtClean="0">
                <a:solidFill>
                  <a:schemeClr val="accent6">
                    <a:lumMod val="50000"/>
                  </a:schemeClr>
                </a:solidFill>
              </a:rPr>
              <a:t>дослідження</a:t>
            </a:r>
            <a:r>
              <a:rPr lang="ru-RU" sz="2400" b="1" i="1" u="sng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algn="just">
              <a:buFont typeface="Wingdings" pitchFamily="2" charset="2"/>
              <a:buChar char="q"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  вивчення історико-культурних та </a:t>
            </a:r>
            <a:r>
              <a:rPr lang="uk-UA" sz="2000" dirty="0" err="1" smtClean="0">
                <a:solidFill>
                  <a:schemeClr val="accent6">
                    <a:lumMod val="50000"/>
                  </a:schemeClr>
                </a:solidFill>
              </a:rPr>
              <a:t>природнихресурсів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000" dirty="0" err="1" smtClean="0">
                <a:solidFill>
                  <a:schemeClr val="accent6">
                    <a:lumMod val="50000"/>
                  </a:schemeClr>
                </a:solidFill>
              </a:rPr>
              <a:t>Путильщини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algn="just">
              <a:buFont typeface="Wingdings" pitchFamily="2" charset="2"/>
              <a:buChar char="q"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 виконати аналіз сучасного стану та перспективи розвитку  туристичної галузі на </a:t>
            </a:r>
            <a:r>
              <a:rPr lang="uk-UA" sz="2000" dirty="0" err="1" smtClean="0">
                <a:solidFill>
                  <a:schemeClr val="accent6">
                    <a:lumMod val="50000"/>
                  </a:schemeClr>
                </a:solidFill>
              </a:rPr>
              <a:t>Путильщині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algn="just">
              <a:buFont typeface="Wingdings" pitchFamily="2" charset="2"/>
              <a:buChar char="q"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вивчити історичні аспекти станції Памір, як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військовий 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об'єкт перетворився на туристичний</a:t>
            </a:r>
          </a:p>
          <a:p>
            <a:pPr algn="just">
              <a:buFont typeface="Wingdings" pitchFamily="2" charset="2"/>
              <a:buChar char="q"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створити маршрут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з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с.Шепіт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 до РЛС”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Памір</a:t>
            </a:r>
            <a:r>
              <a:rPr lang="uk-UA" sz="2600" dirty="0" err="1" smtClean="0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uk-UA" sz="26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uk-UA" sz="2800" dirty="0" smtClean="0"/>
              <a:t> </a:t>
            </a:r>
          </a:p>
          <a:p>
            <a:endParaRPr lang="ru-RU" sz="2600" b="1" dirty="0" smtClean="0"/>
          </a:p>
          <a:p>
            <a:endParaRPr lang="ru-RU" sz="2600" b="1" dirty="0" smtClean="0"/>
          </a:p>
          <a:p>
            <a:endParaRPr lang="ru-RU" sz="2600" dirty="0" smtClean="0"/>
          </a:p>
          <a:p>
            <a:r>
              <a:rPr lang="ru-RU" sz="2600" dirty="0" smtClean="0"/>
              <a:t> </a:t>
            </a:r>
          </a:p>
          <a:p>
            <a:endParaRPr lang="uk-UA" sz="800" dirty="0" smtClean="0"/>
          </a:p>
          <a:p>
            <a:r>
              <a:rPr lang="uk-UA" sz="800" dirty="0" smtClean="0"/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 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781749" cy="1395536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Наш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туристичний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маршрут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має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за  мету 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познайомити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відвідувачів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природніми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туристичними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об’єктами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uk-UA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71C91-4044-466C-9002-0118787DB901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7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7280855" cy="443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651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-438969"/>
            <a:ext cx="802838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3200" kern="0" dirty="0" smtClean="0">
              <a:ln>
                <a:solidFill>
                  <a:srgbClr val="8064A2">
                    <a:lumMod val="50000"/>
                  </a:srgbClr>
                </a:solidFill>
              </a:ln>
              <a:solidFill>
                <a:sysClr val="windowText" lastClr="000000">
                  <a:lumMod val="95000"/>
                  <a:lumOff val="5000"/>
                </a:sysClr>
              </a:solidFill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3200" kern="0" dirty="0" smtClean="0">
              <a:ln>
                <a:solidFill>
                  <a:srgbClr val="8064A2">
                    <a:lumMod val="50000"/>
                  </a:srgbClr>
                </a:solidFill>
              </a:ln>
              <a:solidFill>
                <a:sysClr val="windowText" lastClr="000000">
                  <a:lumMod val="95000"/>
                  <a:lumOff val="5000"/>
                </a:sysClr>
              </a:solidFill>
              <a:ea typeface="+mj-ea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accent6"/>
                </a:solidFill>
              </a:rPr>
              <a:t>РОЗВИТОК </a:t>
            </a:r>
            <a:r>
              <a:rPr lang="uk-UA" sz="3200" b="1" dirty="0">
                <a:solidFill>
                  <a:schemeClr val="accent6"/>
                </a:solidFill>
              </a:rPr>
              <a:t>ТУРИЗМУ НА </a:t>
            </a:r>
            <a:r>
              <a:rPr lang="ru-RU" sz="3200" b="1" dirty="0">
                <a:solidFill>
                  <a:schemeClr val="accent6"/>
                </a:solidFill>
              </a:rPr>
              <a:t> ПУТИЛЬ</a:t>
            </a:r>
            <a:r>
              <a:rPr lang="uk-UA" sz="3200" b="1" dirty="0">
                <a:solidFill>
                  <a:schemeClr val="accent6"/>
                </a:solidFill>
              </a:rPr>
              <a:t>ЩИНІ</a:t>
            </a:r>
            <a:endParaRPr lang="uk-UA" sz="3200" dirty="0">
              <a:solidFill>
                <a:schemeClr val="accent6"/>
              </a:solidFill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uk-UA" sz="1600" kern="0" dirty="0" smtClean="0">
              <a:ln>
                <a:solidFill>
                  <a:srgbClr val="8064A2">
                    <a:lumMod val="50000"/>
                  </a:srgbClr>
                </a:solidFill>
              </a:ln>
              <a:solidFill>
                <a:sysClr val="windowText" lastClr="000000">
                  <a:lumMod val="95000"/>
                  <a:lumOff val="5000"/>
                </a:sysClr>
              </a:solidFill>
              <a:ea typeface="+mj-ea"/>
              <a:cs typeface="Times New Roman" pitchFamily="18" charset="0"/>
            </a:endParaRPr>
          </a:p>
          <a:p>
            <a:r>
              <a:rPr lang="uk-UA" sz="1600" b="1" dirty="0" smtClean="0"/>
              <a:t>Туризм </a:t>
            </a:r>
            <a:r>
              <a:rPr lang="uk-UA" sz="1600" b="1" dirty="0"/>
              <a:t>відіграє значну роль у формуванні валового внутрішнього продукту, створенні додаткових робочих місць і забезпеченні зайнятості населення, активізації зовнішньоторговельного балансу. Туризм впливає на такі ключові галузі економіки, як транспорт і зв'язок, будівництво, сільське господарство, виробництво товарів народного споживання та інше, тобто виступає своєрідним каталізатором соціально-економічного розвитку.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3200" kern="0" dirty="0" smtClean="0">
              <a:ln>
                <a:solidFill>
                  <a:srgbClr val="8064A2">
                    <a:lumMod val="50000"/>
                  </a:srgbClr>
                </a:solidFill>
              </a:ln>
              <a:solidFill>
                <a:sysClr val="windowText" lastClr="000000">
                  <a:lumMod val="95000"/>
                  <a:lumOff val="5000"/>
                </a:sysClr>
              </a:solidFill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3200" kern="0" dirty="0" smtClean="0">
              <a:ln>
                <a:solidFill>
                  <a:srgbClr val="8064A2">
                    <a:lumMod val="50000"/>
                  </a:srgbClr>
                </a:solidFill>
              </a:ln>
              <a:solidFill>
                <a:sysClr val="windowText" lastClr="000000">
                  <a:lumMod val="95000"/>
                  <a:lumOff val="5000"/>
                </a:sysClr>
              </a:solidFill>
              <a:ea typeface="+mj-ea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solidFill>
                  <a:srgbClr val="8064A2">
                    <a:lumMod val="50000"/>
                  </a:srgbClr>
                </a:solidFill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88900" algn="l"/>
              </a:tabLst>
              <a:defRPr/>
            </a:pPr>
            <a:endParaRPr kumimoji="0" lang="ru-RU" sz="800" b="0" i="0" u="none" strike="noStrike" kern="0" cap="none" spc="0" normalizeH="0" baseline="0" noProof="0" dirty="0" smtClean="0">
              <a:ln>
                <a:solidFill>
                  <a:srgbClr val="8064A2">
                    <a:lumMod val="50000"/>
                  </a:srgbClr>
                </a:solidFill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88900" algn="l"/>
              </a:tabLst>
              <a:defRPr/>
            </a:pPr>
            <a:endParaRPr kumimoji="0" lang="uk-UA" sz="3200" b="0" i="0" u="none" strike="noStrike" kern="0" cap="none" spc="0" normalizeH="0" baseline="0" noProof="0" dirty="0">
              <a:ln>
                <a:solidFill>
                  <a:srgbClr val="8064A2">
                    <a:lumMod val="50000"/>
                  </a:srgbClr>
                </a:solidFill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ea typeface="+mj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867" y="0"/>
            <a:ext cx="12134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432" y="3251288"/>
            <a:ext cx="7956376" cy="3606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4762" y="3501008"/>
            <a:ext cx="5577677" cy="30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6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1619672" y="495588"/>
            <a:ext cx="7272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Особливості географічного розташування та рельєфу, сприятливий клімат, багатство природного, історико-культурного та туристично-рекреаційного потенціалу </a:t>
            </a:r>
            <a:r>
              <a:rPr lang="uk-UA" sz="2400" b="1" dirty="0" err="1" smtClean="0">
                <a:solidFill>
                  <a:schemeClr val="accent6">
                    <a:lumMod val="50000"/>
                  </a:schemeClr>
                </a:solidFill>
              </a:rPr>
              <a:t>Путильщини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створюють усі можливості для всебічного задоволення пізнавальних, оздоровчо-спортивних і духовних потреб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туристів</a:t>
            </a:r>
          </a:p>
        </p:txBody>
      </p:sp>
    </p:spTree>
    <p:extLst>
      <p:ext uri="{BB962C8B-B14F-4D97-AF65-F5344CB8AC3E}">
        <p14:creationId xmlns:p14="http://schemas.microsoft.com/office/powerpoint/2010/main" xmlns="" val="10923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961" y="897660"/>
            <a:ext cx="8229600" cy="1219200"/>
          </a:xfrm>
        </p:spPr>
        <p:txBody>
          <a:bodyPr/>
          <a:lstStyle/>
          <a:p>
            <a:r>
              <a:rPr lang="uk-UA" dirty="0" smtClean="0"/>
              <a:t>М</a:t>
            </a:r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7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31016"/>
            <a:ext cx="6915857" cy="376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2310016" y="620688"/>
            <a:ext cx="557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Маршрут проходить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через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такі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географічні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об'єкти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Шепіт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- перевал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Семенчук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- гора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Томнатик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- село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Верхній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Яловець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- перевал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Джогул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- село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Шепіт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3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Прямокутник 3"/>
          <p:cNvSpPr/>
          <p:nvPr/>
        </p:nvSpPr>
        <p:spPr>
          <a:xfrm>
            <a:off x="1619672" y="692696"/>
            <a:ext cx="6030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 smtClean="0"/>
              <a:t>Водоспад</a:t>
            </a:r>
            <a:r>
              <a:rPr lang="ru-RU" sz="2400" b="1" dirty="0" smtClean="0"/>
              <a:t> </a:t>
            </a:r>
            <a:r>
              <a:rPr lang="ru-RU" sz="2400" b="1" dirty="0" err="1"/>
              <a:t>Сучавський</a:t>
            </a:r>
            <a:r>
              <a:rPr lang="ru-RU" sz="2400" b="1" dirty="0"/>
              <a:t> </a:t>
            </a:r>
            <a:r>
              <a:rPr lang="ru-RU" sz="2400" b="1" dirty="0" smtClean="0"/>
              <a:t>Гук - </a:t>
            </a:r>
            <a:r>
              <a:rPr lang="ru-RU" sz="2400" b="1" dirty="0" err="1" smtClean="0"/>
              <a:t>геологічний</a:t>
            </a:r>
            <a:r>
              <a:rPr lang="ru-RU" sz="2400" b="1" dirty="0" smtClean="0"/>
              <a:t> </a:t>
            </a:r>
            <a:r>
              <a:rPr lang="ru-RU" sz="2400" b="1" dirty="0"/>
              <a:t>та </a:t>
            </a:r>
            <a:r>
              <a:rPr lang="ru-RU" sz="2400" b="1" dirty="0" err="1"/>
              <a:t>гідрологічний</a:t>
            </a:r>
            <a:r>
              <a:rPr lang="ru-RU" sz="2400" b="1" dirty="0"/>
              <a:t> заказник </a:t>
            </a:r>
            <a:r>
              <a:rPr lang="ru-RU" sz="2400" b="1" dirty="0" err="1"/>
              <a:t>місцевого</a:t>
            </a:r>
            <a:r>
              <a:rPr lang="ru-RU" sz="2400" b="1" dirty="0"/>
              <a:t> </a:t>
            </a:r>
            <a:r>
              <a:rPr lang="ru-RU" sz="2400" b="1" dirty="0" err="1"/>
              <a:t>значення</a:t>
            </a:r>
            <a:endParaRPr lang="uk-UA" sz="24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50570"/>
            <a:ext cx="3528392" cy="2343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893025"/>
            <a:ext cx="3312368" cy="434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3384376" cy="227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20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            Полонина «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Семенчук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7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2782" y="1571287"/>
            <a:ext cx="3522291" cy="216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2835" y="1419561"/>
            <a:ext cx="2638425" cy="161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2782" y="3925619"/>
            <a:ext cx="3522291" cy="2167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2836" y="2996748"/>
            <a:ext cx="26384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0188" y="4792394"/>
            <a:ext cx="2826871" cy="20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9834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7272</TotalTime>
  <Words>588</Words>
  <Application>Microsoft Office PowerPoint</Application>
  <PresentationFormat>Экран (4:3)</PresentationFormat>
  <Paragraphs>64</Paragraphs>
  <Slides>15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Бумажная</vt:lpstr>
      <vt:lpstr>Всеукраїнський інтерактивний конкурс « МАН – Юніор- Дослідник» Презентація  проєкту: «Радіолокаційна станція Памір: від військового об´єкта до туристичного»</vt:lpstr>
      <vt:lpstr>Слайд 2</vt:lpstr>
      <vt:lpstr>Слайд 3</vt:lpstr>
      <vt:lpstr> Наш туристичний маршрут має  за  мету  познайомити відвідувачів із природніми,  туристичними об’єктами.  </vt:lpstr>
      <vt:lpstr>Слайд 5</vt:lpstr>
      <vt:lpstr>Слайд 6</vt:lpstr>
      <vt:lpstr>М</vt:lpstr>
      <vt:lpstr>Слайд 8</vt:lpstr>
      <vt:lpstr>            Полонина « Семенчук»</vt:lpstr>
      <vt:lpstr>Секретний військовий об’єкт розміщувався на висоті 1565 метрів у горах не просто так. Поблизу проходить кордон із Румунією. У розпал «холодної війни» із західним світом СРСР збудував військову станцію, котра повинна була забезпечувати радіолокацію величезної території – від турецького узбережжя до Балтійського моря. </vt:lpstr>
      <vt:lpstr>Слайд 11</vt:lpstr>
      <vt:lpstr>Проводяться культурні фести та фольклорні свята, концерти, весілля і навіть знімаються відеокліпи для популярних зірок шоубізу.</vt:lpstr>
      <vt:lpstr>Слайд 13</vt:lpstr>
      <vt:lpstr>Слайд 14</vt:lpstr>
      <vt:lpstr>Слайд 15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ррррррррррррр</dc:title>
  <dc:creator>Admin</dc:creator>
  <cp:lastModifiedBy>Годлевська Людмила</cp:lastModifiedBy>
  <cp:revision>247</cp:revision>
  <cp:lastPrinted>2021-02-14T14:39:18Z</cp:lastPrinted>
  <dcterms:created xsi:type="dcterms:W3CDTF">2011-04-19T11:59:01Z</dcterms:created>
  <dcterms:modified xsi:type="dcterms:W3CDTF">2024-04-11T20:53:20Z</dcterms:modified>
</cp:coreProperties>
</file>