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79" r:id="rId4"/>
    <p:sldId id="280" r:id="rId5"/>
    <p:sldId id="289" r:id="rId6"/>
    <p:sldId id="290" r:id="rId7"/>
    <p:sldId id="283" r:id="rId8"/>
    <p:sldId id="291" r:id="rId9"/>
    <p:sldId id="284" r:id="rId10"/>
    <p:sldId id="292" r:id="rId11"/>
    <p:sldId id="272" r:id="rId12"/>
    <p:sldId id="288" r:id="rId13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99"/>
    <a:srgbClr val="FFB481"/>
    <a:srgbClr val="FF9933"/>
    <a:srgbClr val="0000FF"/>
    <a:srgbClr val="FFA54B"/>
    <a:srgbClr val="CCFF99"/>
    <a:srgbClr val="D9B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02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B97507B-B147-4DF9-A7EA-CF2A79027A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2E86D5-503C-4F52-884A-DB3B487AD07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36FD98-10FB-4403-B84B-9630C7687184}" type="datetimeFigureOut">
              <a:rPr lang="uk-UA"/>
              <a:pPr>
                <a:defRPr/>
              </a:pPr>
              <a:t>07.04.2024</a:t>
            </a:fld>
            <a:endParaRPr lang="uk-UA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52C1CA54-A146-43FE-8BDE-5B6B8BA174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1F42741A-36EF-4AD0-B609-DCA8C0AD7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1BC545-A284-4835-81E4-5949506A70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F7F7FC-D46A-401F-B9ED-87C8790FB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9F5A42-9845-400D-BD35-0DE3E1DF509A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7FB2B7-D8AC-4908-BA49-A34234EB6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703826-CC5A-4609-9EB7-BCE9C895AE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C0E59A-BB05-4071-969C-96EB2F602D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DA044-6E9C-4434-BE46-3A1EE4C0911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0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9E9EED-658D-4D6C-8CA3-37786183E3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1BB455-5000-4B88-8A7B-94EDE40B08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C1878D-A4D6-44DD-B841-4D2F44DDD5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88495-1902-4202-9AFF-31AF69A6FBC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01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3BDA80-5F1A-485D-BE82-2023CF66ED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6CCB7C-4AC1-4FEC-8832-7219197263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366BBE-1856-41CC-841D-8F524F61A9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C6AFF-58D2-44C1-A006-C146D9952A4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05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0E425E-A2CD-463A-9DB7-005E8EFD3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8F0CE1-F63E-442A-ABD9-B20995BA4E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C55FBF-FC92-4815-954E-85B1F68A64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BF17C-15E5-4A97-ADAC-ADD15ED7C0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36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864F8B-6FD6-4622-B69B-446B79914E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5302CB-FB8B-4E17-A882-D9ACA80FE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458AC9-5835-4DF2-B733-C856A2BBAD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3A350-9C05-4BF5-BC06-47D04BC8D4C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07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9D8869-AF34-4158-9219-42F53FEA27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D52FBD-F0CA-420F-BE66-579040B875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4995EC-F83A-4785-AC57-316391F6F1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FEBFF-EFF0-43A5-BAF0-80D73AF9369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76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3CBED6-520C-4D71-AC95-1C4FD8F1D5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EEC333-48F7-47F9-97D0-10CE892B0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3EA2F8-E1ED-4AA5-92D3-FEFAD5300F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67E9F-37E7-4E62-85B2-D052D2C7DF1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94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EA8CA7-FF5B-4A2D-BBED-423C59931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E89C2C-6EEF-4F0A-A192-3D2A676CD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0ECC1D-9F09-4B06-AE0D-EC476722B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7620E-3012-463F-A5ED-A38141966B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27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078FE38-B227-47D9-9967-AE275020C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9394BA4-DB2A-496D-8601-492685A895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DA1154-2FD2-4120-82F7-23EED0899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B5C72-8F5E-4D49-9FD5-9CE2D016F1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18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A6964B-66F0-4E66-B5B1-3195A6E374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F33058-017B-421C-A2CF-786B5E8F92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3E7448-025C-4602-8372-D9AD71F38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2D874-3D0A-466C-885E-C43984295B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65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7815F2-27C2-47D3-80DB-14DCE9DD3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E9F570-B8AD-4FA8-856E-8F4109DC83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B94791-57E0-4603-A7BB-AA8E6F367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24611-4A12-44CE-960D-3702346A9C2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4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5F693B-3544-46C0-8C88-BF55D81C2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uk-UA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5E7AF9-FA9F-4927-8C41-DAE786B6D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uk-UA"/>
              <a:t>单击此处编辑母版文本样式</a:t>
            </a:r>
          </a:p>
          <a:p>
            <a:pPr lvl="1"/>
            <a:r>
              <a:rPr lang="zh-CN" altLang="uk-UA"/>
              <a:t>第二级</a:t>
            </a:r>
          </a:p>
          <a:p>
            <a:pPr lvl="2"/>
            <a:r>
              <a:rPr lang="zh-CN" altLang="uk-UA"/>
              <a:t>第三级</a:t>
            </a:r>
          </a:p>
          <a:p>
            <a:pPr lvl="3"/>
            <a:r>
              <a:rPr lang="zh-CN" altLang="uk-UA"/>
              <a:t>第四级</a:t>
            </a:r>
          </a:p>
          <a:p>
            <a:pPr lvl="4"/>
            <a:r>
              <a:rPr lang="zh-CN" altLang="uk-UA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52B9612-37D3-4459-9CBC-B30F8C44C1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96429D0-4E19-4B80-98C7-A67E998129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A7C5A4E-7A88-4DC9-8A3D-3523B9235B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A6EB5E4-D97F-4901-A75E-CCA61CFDC6E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:\Users\User\OneDrive\21.jpg">
            <a:extLst>
              <a:ext uri="{FF2B5EF4-FFF2-40B4-BE49-F238E27FC236}">
                <a16:creationId xmlns:a16="http://schemas.microsoft.com/office/drawing/2014/main" id="{85D4E997-2898-4774-A92D-0B606062F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65ACC28-1C28-4ECA-993B-ADB8E6F43DB1}"/>
              </a:ext>
            </a:extLst>
          </p:cNvPr>
          <p:cNvSpPr txBox="1">
            <a:spLocks/>
          </p:cNvSpPr>
          <p:nvPr/>
        </p:nvSpPr>
        <p:spPr bwMode="auto">
          <a:xfrm>
            <a:off x="0" y="260350"/>
            <a:ext cx="91440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b="1" kern="0" dirty="0">
                <a:latin typeface="Times New Roman" pitchFamily="18" charset="0"/>
                <a:ea typeface="+mj-ea"/>
                <a:cs typeface="Times New Roman" pitchFamily="18" charset="0"/>
              </a:rPr>
              <a:t>ЦЕНТР НАУКОВО-ТЕХНІЧНОЇ, ДИТЯЧОЇ ТА ЮНАЦЬКОЇ ТВОРЧОСТІ</a:t>
            </a:r>
          </a:p>
          <a:p>
            <a:pPr algn="ctr">
              <a:defRPr/>
            </a:pPr>
            <a:r>
              <a:rPr lang="uk-UA" b="1" kern="0" dirty="0">
                <a:latin typeface="Times New Roman" pitchFamily="18" charset="0"/>
                <a:ea typeface="+mj-ea"/>
                <a:cs typeface="Times New Roman" pitchFamily="18" charset="0"/>
              </a:rPr>
              <a:t>РАХІВСЬКОЇ МІСЬКОЇ РАДИ</a:t>
            </a:r>
          </a:p>
          <a:p>
            <a:pPr algn="ctr">
              <a:defRPr/>
            </a:pPr>
            <a:endParaRPr lang="uk-UA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Всеукраїнський інтерактивний конкурс «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МАН-Юніор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Дослідник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Номінація «Еколог-Юніор, 2024 р».</a:t>
            </a:r>
            <a:endParaRPr lang="uk-UA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uk-UA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uk-UA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64FCD4-9BF8-47DE-99C9-7C30AEFBEFEF}"/>
              </a:ext>
            </a:extLst>
          </p:cNvPr>
          <p:cNvSpPr txBox="1">
            <a:spLocks/>
          </p:cNvSpPr>
          <p:nvPr/>
        </p:nvSpPr>
        <p:spPr>
          <a:xfrm>
            <a:off x="0" y="1773238"/>
            <a:ext cx="9144000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9pPr>
          </a:lstStyle>
          <a:p>
            <a:pPr>
              <a:defRPr/>
            </a:pP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uk-UA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 проекту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2B42ADD-F6BC-4D2F-A93C-E075CAF060C9}"/>
              </a:ext>
            </a:extLst>
          </p:cNvPr>
          <p:cNvSpPr txBox="1">
            <a:spLocks/>
          </p:cNvSpPr>
          <p:nvPr/>
        </p:nvSpPr>
        <p:spPr>
          <a:xfrm>
            <a:off x="177800" y="2157413"/>
            <a:ext cx="8788400" cy="15382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uk-UA" sz="1800" b="1" kern="0" dirty="0">
                <a:latin typeface="Times New Roman" pitchFamily="18" charset="0"/>
                <a:cs typeface="Times New Roman" pitchFamily="18" charset="0"/>
              </a:rPr>
              <a:t>“РОЛЬ МЕРТВОЇ ДЕРЕВИНИ В  ПРИРОДНОМУ СЕРЕДОВИЩІ </a:t>
            </a:r>
          </a:p>
          <a:p>
            <a:pPr marL="0" indent="0" algn="ctr">
              <a:buFontTx/>
              <a:buNone/>
              <a:defRPr/>
            </a:pPr>
            <a:r>
              <a:rPr lang="uk-UA" sz="1800" b="1" kern="0" dirty="0">
                <a:latin typeface="Times New Roman" pitchFamily="18" charset="0"/>
                <a:cs typeface="Times New Roman" pitchFamily="18" charset="0"/>
              </a:rPr>
              <a:t>ГІРСЬКОЇ РАХІВЩИНИ”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E5EA12-6B01-49F9-AEC4-E0E07E1C7D4F}"/>
              </a:ext>
            </a:extLst>
          </p:cNvPr>
          <p:cNvSpPr txBox="1">
            <a:spLocks/>
          </p:cNvSpPr>
          <p:nvPr/>
        </p:nvSpPr>
        <p:spPr bwMode="auto">
          <a:xfrm>
            <a:off x="4643438" y="2997200"/>
            <a:ext cx="4310062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Автор проекту:</a:t>
            </a:r>
          </a:p>
          <a:p>
            <a:pPr algn="r">
              <a:defRPr/>
            </a:pP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Назарик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Анастасія Володимирівна,</a:t>
            </a:r>
          </a:p>
          <a:p>
            <a:pPr algn="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вихованка гуртка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“Юні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екологи”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ЦНТДЮТ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Рахівської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міської ради </a:t>
            </a:r>
          </a:p>
          <a:p>
            <a:pPr algn="r">
              <a:defRPr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Керівник гуртків:</a:t>
            </a:r>
          </a:p>
          <a:p>
            <a:pPr algn="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ЦНТДЮТ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Рахівської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міської ради</a:t>
            </a:r>
          </a:p>
          <a:p>
            <a:pPr algn="r">
              <a:defRPr/>
            </a:pP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Шмиг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Василь Васильович. </a:t>
            </a:r>
          </a:p>
          <a:p>
            <a:pPr algn="r">
              <a:defRPr/>
            </a:pPr>
            <a:br>
              <a:rPr lang="uk-UA" b="1" kern="0" dirty="0">
                <a:solidFill>
                  <a:srgbClr val="66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400" b="1" kern="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BE0491-9BB3-402B-9075-A771449AD762}"/>
              </a:ext>
            </a:extLst>
          </p:cNvPr>
          <p:cNvSpPr txBox="1">
            <a:spLocks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uk-UA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Рахів – 2024 р.</a:t>
            </a:r>
          </a:p>
          <a:p>
            <a:pPr algn="ctr">
              <a:defRPr/>
            </a:pPr>
            <a:br>
              <a:rPr lang="uk-UA" b="1" kern="0" dirty="0">
                <a:solidFill>
                  <a:srgbClr val="66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400" b="1" kern="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E9296659-84D3-4262-B081-5A2B820DF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068638"/>
            <a:ext cx="3816350" cy="286226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C:\Users\User\OneDrive\29.jpg">
            <a:extLst>
              <a:ext uri="{FF2B5EF4-FFF2-40B4-BE49-F238E27FC236}">
                <a16:creationId xmlns:a16="http://schemas.microsoft.com/office/drawing/2014/main" id="{42714952-82C9-4AAD-A3BE-2D4AD572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5517E79-0B15-4839-BEFC-55A56BC111F2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908050"/>
          <a:ext cx="8712200" cy="3816350"/>
        </p:xfrm>
        <a:graphic>
          <a:graphicData uri="http://schemas.openxmlformats.org/drawingml/2006/table">
            <a:tbl>
              <a:tblPr/>
              <a:tblGrid>
                <a:gridCol w="1394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53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152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latin typeface="Times New Roman"/>
                          <a:ea typeface="Calibri"/>
                          <a:cs typeface="Times New Roman"/>
                        </a:rPr>
                        <a:t>Дослідні площі</a:t>
                      </a:r>
                      <a:endParaRPr lang="uk-UA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latin typeface="Times New Roman"/>
                          <a:ea typeface="Calibri"/>
                          <a:cs typeface="Times New Roman"/>
                        </a:rPr>
                        <a:t>(3 га)</a:t>
                      </a:r>
                      <a:endParaRPr lang="uk-UA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latin typeface="Times New Roman"/>
                          <a:ea typeface="Calibri"/>
                          <a:cs typeface="Times New Roman"/>
                        </a:rPr>
                        <a:t>Кількість плазунів та ящірок</a:t>
                      </a:r>
                      <a:endParaRPr lang="uk-UA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648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latin typeface="Times New Roman"/>
                          <a:ea typeface="Calibri"/>
                          <a:cs typeface="Times New Roman"/>
                        </a:rPr>
                        <a:t>Жук-короїд</a:t>
                      </a:r>
                      <a:endParaRPr lang="uk-UA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latin typeface="Times New Roman"/>
                          <a:ea typeface="Calibri"/>
                          <a:cs typeface="Times New Roman"/>
                        </a:rPr>
                        <a:t>Жук-вусач </a:t>
                      </a:r>
                      <a:r>
                        <a:rPr lang="uk-UA" sz="1900" b="1" dirty="0" err="1">
                          <a:latin typeface="Times New Roman"/>
                          <a:ea typeface="Calibri"/>
                          <a:cs typeface="Times New Roman"/>
                        </a:rPr>
                        <a:t>хвой-ний</a:t>
                      </a:r>
                      <a:endParaRPr lang="uk-UA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latin typeface="Times New Roman"/>
                          <a:ea typeface="Calibri"/>
                          <a:cs typeface="Times New Roman"/>
                        </a:rPr>
                        <a:t>Миша лісова</a:t>
                      </a:r>
                      <a:endParaRPr lang="uk-UA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latin typeface="Times New Roman"/>
                          <a:ea typeface="Calibri"/>
                          <a:cs typeface="Times New Roman"/>
                        </a:rPr>
                        <a:t>Гадюка </a:t>
                      </a:r>
                      <a:r>
                        <a:rPr lang="uk-UA" sz="1900" b="1" dirty="0" err="1">
                          <a:latin typeface="Times New Roman"/>
                          <a:ea typeface="Calibri"/>
                          <a:cs typeface="Times New Roman"/>
                        </a:rPr>
                        <a:t>звича-йна</a:t>
                      </a:r>
                      <a:endParaRPr lang="uk-UA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900" b="1">
                          <a:latin typeface="Times New Roman"/>
                          <a:ea typeface="Calibri"/>
                          <a:cs typeface="Times New Roman"/>
                        </a:rPr>
                        <a:t>Вуж звичай-ний</a:t>
                      </a:r>
                      <a:endParaRPr lang="uk-UA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 err="1">
                          <a:latin typeface="Times New Roman"/>
                          <a:ea typeface="Calibri"/>
                          <a:cs typeface="Times New Roman"/>
                        </a:rPr>
                        <a:t>Ескула-пів</a:t>
                      </a:r>
                      <a:r>
                        <a:rPr lang="uk-UA" sz="1900" b="1" dirty="0">
                          <a:latin typeface="Times New Roman"/>
                          <a:ea typeface="Calibri"/>
                          <a:cs typeface="Times New Roman"/>
                        </a:rPr>
                        <a:t> полоз</a:t>
                      </a:r>
                      <a:endParaRPr lang="uk-UA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 err="1">
                          <a:latin typeface="Times New Roman"/>
                          <a:ea typeface="Calibri"/>
                          <a:cs typeface="Times New Roman"/>
                        </a:rPr>
                        <a:t>Живо-родна</a:t>
                      </a:r>
                      <a:r>
                        <a:rPr lang="uk-UA" sz="1900" b="1" dirty="0">
                          <a:latin typeface="Times New Roman"/>
                          <a:ea typeface="Calibri"/>
                          <a:cs typeface="Times New Roman"/>
                        </a:rPr>
                        <a:t> ящірка</a:t>
                      </a:r>
                      <a:endParaRPr lang="uk-UA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7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Мішаний праліс</a:t>
                      </a:r>
                      <a:endParaRPr lang="uk-UA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(більше 200 років)</a:t>
                      </a:r>
                      <a:endParaRPr lang="uk-UA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264</a:t>
                      </a:r>
                      <a:endParaRPr lang="uk-UA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196</a:t>
                      </a:r>
                      <a:endParaRPr lang="uk-UA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uk-UA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uk-UA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uk-UA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5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Листяний ліс</a:t>
                      </a:r>
                      <a:endParaRPr lang="uk-UA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80 років</a:t>
                      </a:r>
                      <a:endParaRPr lang="uk-UA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uk-UA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uk-UA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307" name="Заголовок 1">
            <a:extLst>
              <a:ext uri="{FF2B5EF4-FFF2-40B4-BE49-F238E27FC236}">
                <a16:creationId xmlns:a16="http://schemas.microsoft.com/office/drawing/2014/main" id="{1984DBDF-8ACB-4B11-8B50-1CF57B86B6F4}"/>
              </a:ext>
            </a:extLst>
          </p:cNvPr>
          <p:cNvSpPr txBox="1">
            <a:spLocks/>
          </p:cNvSpPr>
          <p:nvPr/>
        </p:nvSpPr>
        <p:spPr bwMode="auto">
          <a:xfrm>
            <a:off x="179388" y="260350"/>
            <a:ext cx="86407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Порівняльний аналіз поширення плазунів, ящірок, жуків лісової миші та  під наметами двох різних типів лісів</a:t>
            </a:r>
          </a:p>
          <a:p>
            <a:pPr algn="just"/>
            <a:endParaRPr lang="uk-UA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308" name="Picture 44">
            <a:extLst>
              <a:ext uri="{FF2B5EF4-FFF2-40B4-BE49-F238E27FC236}">
                <a16:creationId xmlns:a16="http://schemas.microsoft.com/office/drawing/2014/main" id="{7EACC3E7-9F49-4BFB-B777-DEF429674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68863"/>
            <a:ext cx="252095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9" name="Picture 45">
            <a:extLst>
              <a:ext uri="{FF2B5EF4-FFF2-40B4-BE49-F238E27FC236}">
                <a16:creationId xmlns:a16="http://schemas.microsoft.com/office/drawing/2014/main" id="{355C25DD-D2E0-4355-9D81-07EBE910D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868863"/>
            <a:ext cx="2519362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0" name="Picture 46">
            <a:extLst>
              <a:ext uri="{FF2B5EF4-FFF2-40B4-BE49-F238E27FC236}">
                <a16:creationId xmlns:a16="http://schemas.microsoft.com/office/drawing/2014/main" id="{034E279E-4D20-47E5-86AE-53F65B83E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68863"/>
            <a:ext cx="24542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C:\Users\User\OneDrive\29.jpg">
            <a:extLst>
              <a:ext uri="{FF2B5EF4-FFF2-40B4-BE49-F238E27FC236}">
                <a16:creationId xmlns:a16="http://schemas.microsoft.com/office/drawing/2014/main" id="{93D1012B-541E-4FD3-AEE5-0204EA9F4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C68BBBD5-6EC6-4262-8219-6E3E2A683B20}"/>
              </a:ext>
            </a:extLst>
          </p:cNvPr>
          <p:cNvSpPr/>
          <p:nvPr/>
        </p:nvSpPr>
        <p:spPr>
          <a:xfrm>
            <a:off x="323528" y="332656"/>
            <a:ext cx="8640960" cy="5904656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2294" name="Заголовок 1">
            <a:extLst>
              <a:ext uri="{FF2B5EF4-FFF2-40B4-BE49-F238E27FC236}">
                <a16:creationId xmlns:a16="http://schemas.microsoft.com/office/drawing/2014/main" id="{A7B13109-939F-4E43-A8E5-859CC130C358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424862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endParaRPr lang="uk-UA" altLang="ru-RU" sz="2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altLang="ru-R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endParaRPr lang="uk-UA" altLang="ru-RU" sz="2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 роль мертвої деревини для багатьох представників лісової фауни є надзвичайно великою.</a:t>
            </a:r>
          </a:p>
          <a:p>
            <a:pPr algn="just"/>
            <a:r>
              <a:rPr lang="uk-UA" altLang="ru-RU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повалених та мертвих деревах поширені різні типи зелених мохів, які тримають в собі вологість, якою живляться різні види комах, дрібні жуки та черв’яки. </a:t>
            </a:r>
          </a:p>
          <a:p>
            <a:pPr algn="just"/>
            <a:endParaRPr lang="uk-UA" altLang="ru-RU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покривом зелених мохів вони відкладають яйця, від яких вилуплюється  нове потомство. </a:t>
            </a:r>
          </a:p>
          <a:p>
            <a:pPr algn="just"/>
            <a:endParaRPr lang="uk-UA" altLang="ru-RU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Ними живляться різні види ящірок та  маленькі пташки. </a:t>
            </a:r>
          </a:p>
          <a:p>
            <a:pPr algn="just"/>
            <a:endParaRPr lang="uk-UA" altLang="ru-RU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утворюється ланцюг живлення в  природному середовищі Українських Карпат.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C:\Users\User\OneDrive\29.jpg">
            <a:extLst>
              <a:ext uri="{FF2B5EF4-FFF2-40B4-BE49-F238E27FC236}">
                <a16:creationId xmlns:a16="http://schemas.microsoft.com/office/drawing/2014/main" id="{AB0AD6B1-0D15-4C15-B6B5-AB146BF34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>
            <a:extLst>
              <a:ext uri="{FF2B5EF4-FFF2-40B4-BE49-F238E27FC236}">
                <a16:creationId xmlns:a16="http://schemas.microsoft.com/office/drawing/2014/main" id="{9CF24222-B389-4A96-98B4-FD7EB4ED69EC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42486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</a:p>
          <a:p>
            <a:pPr algn="just"/>
            <a:endParaRPr lang="uk-UA" altLang="ru-RU" sz="2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Білоус А.М. Методика дослідження морт-маси лісів / Біоресурси і природокористування. – т. 6, №3-4, 2014.</a:t>
            </a:r>
          </a:p>
          <a:p>
            <a:endParaRPr lang="uk-UA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Лакида П.І. Фітомаса лісів України: Монографія. – Тернопіль: Збруч, 2002</a:t>
            </a:r>
          </a:p>
          <a:p>
            <a:endParaRPr lang="uk-UA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3. Стойко С.М. Пралісові екосистеми України, їх багатогранне значення та  охорона /Лісівнича академія наук України: Наукові праці, Випуск 1, 2002.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Users\User\OneDrive\21.jpg">
            <a:extLst>
              <a:ext uri="{FF2B5EF4-FFF2-40B4-BE49-F238E27FC236}">
                <a16:creationId xmlns:a16="http://schemas.microsoft.com/office/drawing/2014/main" id="{B63D9275-03D9-4590-8775-BF5239D19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8B232E14-A65F-4062-8DF8-444CE2B9C933}"/>
              </a:ext>
            </a:extLst>
          </p:cNvPr>
          <p:cNvSpPr/>
          <p:nvPr/>
        </p:nvSpPr>
        <p:spPr>
          <a:xfrm>
            <a:off x="251520" y="1052736"/>
            <a:ext cx="3888432" cy="72008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3078" name="Заголовок 1">
            <a:extLst>
              <a:ext uri="{FF2B5EF4-FFF2-40B4-BE49-F238E27FC236}">
                <a16:creationId xmlns:a16="http://schemas.microsoft.com/office/drawing/2014/main" id="{CE2E7863-829F-4336-A9A7-363A97F08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981075"/>
            <a:ext cx="3887788" cy="720725"/>
          </a:xfrm>
        </p:spPr>
        <p:txBody>
          <a:bodyPr/>
          <a:lstStyle/>
          <a:p>
            <a:r>
              <a:rPr lang="uk-UA" altLang="uk-UA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 дослідження: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3FD3C792-97C5-4186-ABBC-1508EA827515}"/>
              </a:ext>
            </a:extLst>
          </p:cNvPr>
          <p:cNvSpPr/>
          <p:nvPr/>
        </p:nvSpPr>
        <p:spPr>
          <a:xfrm>
            <a:off x="4355976" y="908720"/>
            <a:ext cx="4536504" cy="2232247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3082" name="Заголовок 1">
            <a:extLst>
              <a:ext uri="{FF2B5EF4-FFF2-40B4-BE49-F238E27FC236}">
                <a16:creationId xmlns:a16="http://schemas.microsoft.com/office/drawing/2014/main" id="{A6B69FCE-D5A7-4419-9061-B461A1C325E6}"/>
              </a:ext>
            </a:extLst>
          </p:cNvPr>
          <p:cNvSpPr txBox="1">
            <a:spLocks/>
          </p:cNvSpPr>
          <p:nvPr/>
        </p:nvSpPr>
        <p:spPr bwMode="auto">
          <a:xfrm>
            <a:off x="4500563" y="1196975"/>
            <a:ext cx="43211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у детальному  вивченні та  дослідженні  роль мертвої деревини для всієї природної  екосистеми на південному схилі гори Менчіл.  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105161C9-EFD4-49AB-A68C-69F778D06EDE}"/>
              </a:ext>
            </a:extLst>
          </p:cNvPr>
          <p:cNvSpPr/>
          <p:nvPr/>
        </p:nvSpPr>
        <p:spPr>
          <a:xfrm>
            <a:off x="179512" y="3645024"/>
            <a:ext cx="3312368" cy="72008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73EDBD3-11D9-422F-914E-0EB6E109F3EB}"/>
              </a:ext>
            </a:extLst>
          </p:cNvPr>
          <p:cNvSpPr txBox="1">
            <a:spLocks/>
          </p:cNvSpPr>
          <p:nvPr/>
        </p:nvSpPr>
        <p:spPr bwMode="auto">
          <a:xfrm>
            <a:off x="179388" y="3644900"/>
            <a:ext cx="3240087" cy="649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9pPr>
          </a:lstStyle>
          <a:p>
            <a:pPr>
              <a:defRPr/>
            </a:pPr>
            <a:r>
              <a:rPr lang="uk-UA" altLang="uk-UA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 завдання: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36CDDF6B-5780-4290-9735-8912A159774F}"/>
              </a:ext>
            </a:extLst>
          </p:cNvPr>
          <p:cNvSpPr/>
          <p:nvPr/>
        </p:nvSpPr>
        <p:spPr>
          <a:xfrm>
            <a:off x="3707904" y="3212976"/>
            <a:ext cx="5184575" cy="338437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3090" name="Заголовок 1">
            <a:extLst>
              <a:ext uri="{FF2B5EF4-FFF2-40B4-BE49-F238E27FC236}">
                <a16:creationId xmlns:a16="http://schemas.microsoft.com/office/drawing/2014/main" id="{BF681791-044C-453B-B31E-98F646AE3536}"/>
              </a:ext>
            </a:extLst>
          </p:cNvPr>
          <p:cNvSpPr txBox="1">
            <a:spLocks/>
          </p:cNvSpPr>
          <p:nvPr/>
        </p:nvSpPr>
        <p:spPr bwMode="auto">
          <a:xfrm>
            <a:off x="3779838" y="3068638"/>
            <a:ext cx="49784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 важливі функції  мертвої деревини в природі гірської  Рахівщини, визначити роль мертвої деревини в підтриманні ланцюга живлення та розмноженні різних видів комах, жуків, слимаків тощо. </a:t>
            </a:r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F9BE609D-E209-46F4-B8E1-4AF092ED8DB6}"/>
              </a:ext>
            </a:extLst>
          </p:cNvPr>
          <p:cNvSpPr/>
          <p:nvPr/>
        </p:nvSpPr>
        <p:spPr>
          <a:xfrm rot="16200000">
            <a:off x="3959932" y="1304764"/>
            <a:ext cx="504056" cy="288032"/>
          </a:xfrm>
          <a:prstGeom prst="downArrow">
            <a:avLst/>
          </a:prstGeom>
          <a:solidFill>
            <a:srgbClr val="00FF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6" name="Стрелка вниз 15">
            <a:extLst>
              <a:ext uri="{FF2B5EF4-FFF2-40B4-BE49-F238E27FC236}">
                <a16:creationId xmlns:a16="http://schemas.microsoft.com/office/drawing/2014/main" id="{3661849C-BBA2-47DD-BB30-E034FA1CEE5B}"/>
              </a:ext>
            </a:extLst>
          </p:cNvPr>
          <p:cNvSpPr/>
          <p:nvPr/>
        </p:nvSpPr>
        <p:spPr>
          <a:xfrm rot="16200000">
            <a:off x="3383868" y="3825044"/>
            <a:ext cx="504056" cy="288032"/>
          </a:xfrm>
          <a:prstGeom prst="downArrow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CB907152-7285-4E6C-9BE6-507345F93385}"/>
              </a:ext>
            </a:extLst>
          </p:cNvPr>
          <p:cNvSpPr txBox="1">
            <a:spLocks/>
          </p:cNvSpPr>
          <p:nvPr/>
        </p:nvSpPr>
        <p:spPr bwMode="auto">
          <a:xfrm>
            <a:off x="395288" y="260350"/>
            <a:ext cx="38877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altLang="uk-UA" sz="3200" b="1" kern="0" dirty="0">
                <a:latin typeface="Times New Roman" pitchFamily="18" charset="0"/>
                <a:ea typeface="+mj-ea"/>
                <a:cs typeface="Times New Roman" pitchFamily="18" charset="0"/>
              </a:rPr>
              <a:t>ВСТУП</a:t>
            </a:r>
          </a:p>
        </p:txBody>
      </p:sp>
      <p:pic>
        <p:nvPicPr>
          <p:cNvPr id="3098" name="Picture 26">
            <a:extLst>
              <a:ext uri="{FF2B5EF4-FFF2-40B4-BE49-F238E27FC236}">
                <a16:creationId xmlns:a16="http://schemas.microsoft.com/office/drawing/2014/main" id="{0C322A77-4F06-4CA4-8772-429ECE674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2304256" cy="172819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099" name="Picture 27">
            <a:extLst>
              <a:ext uri="{FF2B5EF4-FFF2-40B4-BE49-F238E27FC236}">
                <a16:creationId xmlns:a16="http://schemas.microsoft.com/office/drawing/2014/main" id="{D7DB4CEC-0649-49E7-8195-27B9180AD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37112"/>
            <a:ext cx="2880320" cy="216024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C:\Users\User\OneDrive\21.jpg">
            <a:extLst>
              <a:ext uri="{FF2B5EF4-FFF2-40B4-BE49-F238E27FC236}">
                <a16:creationId xmlns:a16="http://schemas.microsoft.com/office/drawing/2014/main" id="{64DDCA29-62B2-4287-A147-DF71B6DAB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8" descr="C:\Users\User\OneDrive\29.jpg">
            <a:extLst>
              <a:ext uri="{FF2B5EF4-FFF2-40B4-BE49-F238E27FC236}">
                <a16:creationId xmlns:a16="http://schemas.microsoft.com/office/drawing/2014/main" id="{CC226189-FF7C-4AE9-A3A6-9A87E5243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A30D966-04C7-4B60-B5CD-74355322626F}"/>
              </a:ext>
            </a:extLst>
          </p:cNvPr>
          <p:cNvSpPr/>
          <p:nvPr/>
        </p:nvSpPr>
        <p:spPr>
          <a:xfrm>
            <a:off x="323528" y="260648"/>
            <a:ext cx="3888432" cy="1152128"/>
          </a:xfrm>
          <a:prstGeom prst="roundRect">
            <a:avLst/>
          </a:prstGeom>
          <a:solidFill>
            <a:srgbClr val="66FF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4103" name="Заголовок 1">
            <a:extLst>
              <a:ext uri="{FF2B5EF4-FFF2-40B4-BE49-F238E27FC236}">
                <a16:creationId xmlns:a16="http://schemas.microsoft.com/office/drawing/2014/main" id="{4DD53AB4-4F2F-4250-A887-4F8EA710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3887787" cy="720725"/>
          </a:xfrm>
        </p:spPr>
        <p:txBody>
          <a:bodyPr/>
          <a:lstStyle/>
          <a:p>
            <a:r>
              <a:rPr lang="uk-UA" altLang="uk-UA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altLang="uk-UA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uk-UA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 дослідження: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9F562D4D-AAA4-4013-9D10-13288CC817D7}"/>
              </a:ext>
            </a:extLst>
          </p:cNvPr>
          <p:cNvSpPr/>
          <p:nvPr/>
        </p:nvSpPr>
        <p:spPr>
          <a:xfrm>
            <a:off x="4355976" y="260649"/>
            <a:ext cx="4536504" cy="1872207"/>
          </a:xfrm>
          <a:prstGeom prst="roundRect">
            <a:avLst/>
          </a:prstGeom>
          <a:solidFill>
            <a:srgbClr val="66FF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4107" name="Заголовок 1">
            <a:extLst>
              <a:ext uri="{FF2B5EF4-FFF2-40B4-BE49-F238E27FC236}">
                <a16:creationId xmlns:a16="http://schemas.microsoft.com/office/drawing/2014/main" id="{AF90BA5B-8B6D-445B-83A0-A942F149391A}"/>
              </a:ext>
            </a:extLst>
          </p:cNvPr>
          <p:cNvSpPr txBox="1">
            <a:spLocks/>
          </p:cNvSpPr>
          <p:nvPr/>
        </p:nvSpPr>
        <p:spPr bwMode="auto">
          <a:xfrm>
            <a:off x="4427538" y="404813"/>
            <a:ext cx="43211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роль мертвої деревини в природному середовищі гірської Рахівщини.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B4D14F0-33D7-41B9-B553-F6589D83BFF3}"/>
              </a:ext>
            </a:extLst>
          </p:cNvPr>
          <p:cNvSpPr/>
          <p:nvPr/>
        </p:nvSpPr>
        <p:spPr>
          <a:xfrm>
            <a:off x="179512" y="3645024"/>
            <a:ext cx="3312368" cy="1080120"/>
          </a:xfrm>
          <a:prstGeom prst="roundRect">
            <a:avLst/>
          </a:prstGeom>
          <a:solidFill>
            <a:srgbClr val="66FF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7452E88-542D-4ADC-906B-E99F034801D5}"/>
              </a:ext>
            </a:extLst>
          </p:cNvPr>
          <p:cNvSpPr txBox="1">
            <a:spLocks/>
          </p:cNvSpPr>
          <p:nvPr/>
        </p:nvSpPr>
        <p:spPr bwMode="auto">
          <a:xfrm>
            <a:off x="179388" y="3860800"/>
            <a:ext cx="3240087" cy="649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9pPr>
          </a:lstStyle>
          <a:p>
            <a:pPr>
              <a:defRPr/>
            </a:pPr>
            <a:r>
              <a:rPr lang="uk-UA" altLang="uk-UA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дослідження: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B9008797-AF28-46FC-A824-F446EC1BAF58}"/>
              </a:ext>
            </a:extLst>
          </p:cNvPr>
          <p:cNvSpPr/>
          <p:nvPr/>
        </p:nvSpPr>
        <p:spPr>
          <a:xfrm>
            <a:off x="3707904" y="3501008"/>
            <a:ext cx="5184575" cy="2232248"/>
          </a:xfrm>
          <a:prstGeom prst="roundRect">
            <a:avLst/>
          </a:prstGeom>
          <a:solidFill>
            <a:srgbClr val="66FF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4115" name="Заголовок 1">
            <a:extLst>
              <a:ext uri="{FF2B5EF4-FFF2-40B4-BE49-F238E27FC236}">
                <a16:creationId xmlns:a16="http://schemas.microsoft.com/office/drawing/2014/main" id="{EAC052E0-09AA-4B95-A9BD-0DB627972C51}"/>
              </a:ext>
            </a:extLst>
          </p:cNvPr>
          <p:cNvSpPr txBox="1">
            <a:spLocks/>
          </p:cNvSpPr>
          <p:nvPr/>
        </p:nvSpPr>
        <p:spPr bwMode="auto">
          <a:xfrm>
            <a:off x="3779838" y="3500438"/>
            <a:ext cx="49784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мертва деревина та її вплив на підтримання ланцюга живлення в природі Мармароського масиву.</a:t>
            </a:r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284BB313-23D9-4CB1-84EE-3F32DD95718D}"/>
              </a:ext>
            </a:extLst>
          </p:cNvPr>
          <p:cNvSpPr/>
          <p:nvPr/>
        </p:nvSpPr>
        <p:spPr>
          <a:xfrm rot="16200000">
            <a:off x="4031940" y="512676"/>
            <a:ext cx="504056" cy="288032"/>
          </a:xfrm>
          <a:prstGeom prst="downArrow">
            <a:avLst/>
          </a:prstGeom>
          <a:solidFill>
            <a:srgbClr val="66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6" name="Стрелка вниз 15">
            <a:extLst>
              <a:ext uri="{FF2B5EF4-FFF2-40B4-BE49-F238E27FC236}">
                <a16:creationId xmlns:a16="http://schemas.microsoft.com/office/drawing/2014/main" id="{48D49096-3B69-4C46-9F2D-FE52CC79F557}"/>
              </a:ext>
            </a:extLst>
          </p:cNvPr>
          <p:cNvSpPr/>
          <p:nvPr/>
        </p:nvSpPr>
        <p:spPr>
          <a:xfrm rot="16200000">
            <a:off x="3383868" y="3825044"/>
            <a:ext cx="504056" cy="288032"/>
          </a:xfrm>
          <a:prstGeom prst="downArrow">
            <a:avLst/>
          </a:prstGeom>
          <a:solidFill>
            <a:srgbClr val="66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4122" name="Picture 26">
            <a:extLst>
              <a:ext uri="{FF2B5EF4-FFF2-40B4-BE49-F238E27FC236}">
                <a16:creationId xmlns:a16="http://schemas.microsoft.com/office/drawing/2014/main" id="{B17722B0-82A3-41EC-97F2-76E394E00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557338"/>
            <a:ext cx="2663825" cy="19970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123" name="Picture 27">
            <a:extLst>
              <a:ext uri="{FF2B5EF4-FFF2-40B4-BE49-F238E27FC236}">
                <a16:creationId xmlns:a16="http://schemas.microsoft.com/office/drawing/2014/main" id="{99BDAD4C-E097-4D28-BAEB-38E60E3C8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4797425"/>
            <a:ext cx="2449512" cy="18351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:\Users\User\OneDrive\29.jpg">
            <a:extLst>
              <a:ext uri="{FF2B5EF4-FFF2-40B4-BE49-F238E27FC236}">
                <a16:creationId xmlns:a16="http://schemas.microsoft.com/office/drawing/2014/main" id="{D4514793-0C70-4B6B-A3FE-4759354B0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C0779ED-4631-41DC-96EC-942C74C9DBD0}"/>
              </a:ext>
            </a:extLst>
          </p:cNvPr>
          <p:cNvSpPr/>
          <p:nvPr/>
        </p:nvSpPr>
        <p:spPr>
          <a:xfrm>
            <a:off x="179512" y="980729"/>
            <a:ext cx="8640960" cy="2088232"/>
          </a:xfrm>
          <a:prstGeom prst="roundRect">
            <a:avLst/>
          </a:prstGeom>
          <a:solidFill>
            <a:srgbClr val="99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5126" name="Заголовок 1">
            <a:extLst>
              <a:ext uri="{FF2B5EF4-FFF2-40B4-BE49-F238E27FC236}">
                <a16:creationId xmlns:a16="http://schemas.microsoft.com/office/drawing/2014/main" id="{52B5D563-4F46-47F6-BD6A-D78DCF7C7D14}"/>
              </a:ext>
            </a:extLst>
          </p:cNvPr>
          <p:cNvSpPr txBox="1">
            <a:spLocks/>
          </p:cNvSpPr>
          <p:nvPr/>
        </p:nvSpPr>
        <p:spPr bwMode="auto">
          <a:xfrm>
            <a:off x="323850" y="981075"/>
            <a:ext cx="84248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Дослідна територія  площею 1 га, розміщена на  південному схилі гори Менчіл, на висоті 1200 м н. р. м. Дослідження проводилося з 16 по 25 липня 2023 року.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EBC7E45-C4E0-47F2-8E05-55D7A477F9BC}"/>
              </a:ext>
            </a:extLst>
          </p:cNvPr>
          <p:cNvSpPr txBox="1">
            <a:spLocks/>
          </p:cNvSpPr>
          <p:nvPr/>
        </p:nvSpPr>
        <p:spPr bwMode="auto">
          <a:xfrm>
            <a:off x="395288" y="260350"/>
            <a:ext cx="7416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altLang="uk-UA" sz="2800" b="1" kern="0" dirty="0">
                <a:latin typeface="Times New Roman" pitchFamily="18" charset="0"/>
                <a:ea typeface="+mj-ea"/>
                <a:cs typeface="Times New Roman" pitchFamily="18" charset="0"/>
              </a:rPr>
              <a:t>ТЕОРЕТИЧНА ЧАСТИНА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E18F48-C5C2-4AA2-A984-C7E2E29AC9D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213100"/>
            <a:ext cx="56165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sx="102000" sy="102000" algn="bl" rotWithShape="0">
              <a:srgbClr val="FFFF99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C:\Users\User\OneDrive\29.jpg">
            <a:extLst>
              <a:ext uri="{FF2B5EF4-FFF2-40B4-BE49-F238E27FC236}">
                <a16:creationId xmlns:a16="http://schemas.microsoft.com/office/drawing/2014/main" id="{509EB667-9E91-4355-9D49-8CA0F7B16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>
            <a:extLst>
              <a:ext uri="{FF2B5EF4-FFF2-40B4-BE49-F238E27FC236}">
                <a16:creationId xmlns:a16="http://schemas.microsoft.com/office/drawing/2014/main" id="{B852C22E-DDDE-45A9-A1A9-1B2893D905EB}"/>
              </a:ext>
            </a:extLst>
          </p:cNvPr>
          <p:cNvSpPr txBox="1">
            <a:spLocks/>
          </p:cNvSpPr>
          <p:nvPr/>
        </p:nvSpPr>
        <p:spPr bwMode="auto">
          <a:xfrm>
            <a:off x="395288" y="476250"/>
            <a:ext cx="842486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площі 1 га лісу виявлено 56 одиниць  лежачої мертвої деревини, з яких 29  вступили в повну стадію розкладання. </a:t>
            </a:r>
          </a:p>
          <a:p>
            <a:pPr algn="just"/>
            <a:endParaRPr lang="uk-UA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на поверхні гірського схилу площею виявлено близько: 12 кг фосфору,  22 кг кальцію, 24 кг калію, 6 кг натрію. </a:t>
            </a:r>
          </a:p>
          <a:p>
            <a:pPr algn="just"/>
            <a:endParaRPr lang="uk-UA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Вони підвищують рівень родючості поверхневого шару лісового ґрунту та відіграють важливу роль в рості та розвитку молодої розсади.  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DF7E22EE-1DEF-4844-860A-027CD4902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3456384" cy="250688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CE6C9748-860D-46E5-B296-F415A6A0D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77072"/>
            <a:ext cx="3528392" cy="253828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C:\Users\User\OneDrive\29.jpg">
            <a:extLst>
              <a:ext uri="{FF2B5EF4-FFF2-40B4-BE49-F238E27FC236}">
                <a16:creationId xmlns:a16="http://schemas.microsoft.com/office/drawing/2014/main" id="{120678A8-36EB-477F-B513-DCCA148E8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>
            <a:extLst>
              <a:ext uri="{FF2B5EF4-FFF2-40B4-BE49-F238E27FC236}">
                <a16:creationId xmlns:a16="http://schemas.microsoft.com/office/drawing/2014/main" id="{6E919CAC-8F4C-4D24-BC7F-49D86EBD05E0}"/>
              </a:ext>
            </a:extLst>
          </p:cNvPr>
          <p:cNvSpPr txBox="1">
            <a:spLocks/>
          </p:cNvSpPr>
          <p:nvPr/>
        </p:nvSpPr>
        <p:spPr bwMode="auto">
          <a:xfrm>
            <a:off x="395288" y="476250"/>
            <a:ext cx="842486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сусідній ділянці урочища Чертежоя, де практично немає мертвої деревини, через чистий буковий ліс, рівень мінеральних речовин є набагато низьким. Це вплинуло на ріст та розвиток молодого підліску.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931940A-7D26-4A2F-AC13-C2B5F1FA6231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2497138"/>
          <a:ext cx="8496300" cy="3435350"/>
        </p:xfrm>
        <a:graphic>
          <a:graphicData uri="http://schemas.openxmlformats.org/drawingml/2006/table">
            <a:tbl>
              <a:tblPr/>
              <a:tblGrid>
                <a:gridCol w="595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3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5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5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uk-UA" sz="2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500" b="1" dirty="0">
                          <a:latin typeface="Times New Roman"/>
                          <a:ea typeface="Calibri"/>
                          <a:cs typeface="Times New Roman"/>
                        </a:rPr>
                        <a:t>з/п</a:t>
                      </a:r>
                      <a:endParaRPr lang="uk-UA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96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500" b="1" dirty="0">
                          <a:latin typeface="Times New Roman"/>
                          <a:ea typeface="Calibri"/>
                          <a:cs typeface="Times New Roman"/>
                        </a:rPr>
                        <a:t>Назва мінеральної  речовини</a:t>
                      </a:r>
                      <a:endParaRPr lang="uk-UA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96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500" b="1" dirty="0">
                          <a:latin typeface="Times New Roman"/>
                          <a:ea typeface="Calibri"/>
                          <a:cs typeface="Times New Roman"/>
                        </a:rPr>
                        <a:t>Південний схил гори </a:t>
                      </a:r>
                      <a:r>
                        <a:rPr lang="uk-UA" sz="2500" b="1" dirty="0" err="1">
                          <a:latin typeface="Times New Roman"/>
                          <a:ea typeface="Calibri"/>
                          <a:cs typeface="Times New Roman"/>
                        </a:rPr>
                        <a:t>Менчіл</a:t>
                      </a:r>
                      <a:r>
                        <a:rPr lang="uk-UA" sz="2500" b="1" dirty="0">
                          <a:latin typeface="Times New Roman"/>
                          <a:ea typeface="Calibri"/>
                          <a:cs typeface="Times New Roman"/>
                        </a:rPr>
                        <a:t> (1200 м)</a:t>
                      </a:r>
                      <a:endParaRPr lang="uk-UA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96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500" b="1" dirty="0">
                          <a:latin typeface="Times New Roman"/>
                          <a:ea typeface="Calibri"/>
                          <a:cs typeface="Times New Roman"/>
                        </a:rPr>
                        <a:t>Урочище </a:t>
                      </a:r>
                      <a:r>
                        <a:rPr lang="uk-UA" sz="2500" b="1" dirty="0" err="1">
                          <a:latin typeface="Times New Roman"/>
                          <a:ea typeface="Calibri"/>
                          <a:cs typeface="Times New Roman"/>
                        </a:rPr>
                        <a:t>Чертежоя</a:t>
                      </a:r>
                      <a:r>
                        <a:rPr lang="uk-UA" sz="2500" b="1" dirty="0">
                          <a:latin typeface="Times New Roman"/>
                          <a:ea typeface="Calibri"/>
                          <a:cs typeface="Times New Roman"/>
                        </a:rPr>
                        <a:t> (1000 м)</a:t>
                      </a:r>
                      <a:endParaRPr lang="uk-UA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96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500" b="1" dirty="0">
                          <a:latin typeface="Times New Roman"/>
                          <a:ea typeface="Calibri"/>
                          <a:cs typeface="Times New Roman"/>
                        </a:rPr>
                        <a:t>Різниця</a:t>
                      </a:r>
                      <a:endParaRPr lang="uk-UA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96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Calibri"/>
                          <a:cs typeface="Times New Roman"/>
                        </a:rPr>
                        <a:t>Фосфор</a:t>
                      </a: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Calibri"/>
                          <a:cs typeface="Times New Roman"/>
                        </a:rPr>
                        <a:t>62%</a:t>
                      </a: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Calibri"/>
                          <a:cs typeface="Times New Roman"/>
                        </a:rPr>
                        <a:t>48% </a:t>
                      </a: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latin typeface="Times New Roman"/>
                          <a:ea typeface="Calibri"/>
                          <a:cs typeface="Times New Roman"/>
                        </a:rPr>
                        <a:t>14%</a:t>
                      </a:r>
                      <a:endParaRPr lang="uk-UA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uk-UA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latin typeface="Times New Roman"/>
                          <a:ea typeface="Calibri"/>
                          <a:cs typeface="Times New Roman"/>
                        </a:rPr>
                        <a:t>Кальцій,</a:t>
                      </a:r>
                      <a:endParaRPr lang="uk-UA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Calibri"/>
                          <a:cs typeface="Times New Roman"/>
                        </a:rPr>
                        <a:t>67%</a:t>
                      </a: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Calibri"/>
                          <a:cs typeface="Times New Roman"/>
                        </a:rPr>
                        <a:t>44%</a:t>
                      </a: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uk-UA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uk-UA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Calibri"/>
                          <a:cs typeface="Times New Roman"/>
                        </a:rPr>
                        <a:t>Калій</a:t>
                      </a: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Calibri"/>
                          <a:cs typeface="Times New Roman"/>
                        </a:rPr>
                        <a:t>59%</a:t>
                      </a: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uk-UA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latin typeface="Times New Roman"/>
                          <a:ea typeface="Calibri"/>
                          <a:cs typeface="Times New Roman"/>
                        </a:rPr>
                        <a:t>14%</a:t>
                      </a:r>
                      <a:endParaRPr lang="uk-UA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uk-UA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latin typeface="Times New Roman"/>
                          <a:ea typeface="Calibri"/>
                          <a:cs typeface="Times New Roman"/>
                        </a:rPr>
                        <a:t>Натрій</a:t>
                      </a:r>
                      <a:endParaRPr lang="uk-UA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latin typeface="Times New Roman"/>
                          <a:ea typeface="Calibri"/>
                          <a:cs typeface="Times New Roman"/>
                        </a:rPr>
                        <a:t>64%</a:t>
                      </a:r>
                      <a:endParaRPr lang="uk-UA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Calibri"/>
                          <a:cs typeface="Times New Roman"/>
                        </a:rPr>
                        <a:t>49%</a:t>
                      </a: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Calibri"/>
                          <a:cs typeface="Times New Roman"/>
                        </a:rPr>
                        <a:t>15%</a:t>
                      </a: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uk-UA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latin typeface="Times New Roman"/>
                          <a:ea typeface="Calibri"/>
                          <a:cs typeface="Times New Roman"/>
                        </a:rPr>
                        <a:t>Магній</a:t>
                      </a:r>
                      <a:endParaRPr lang="uk-UA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>
                          <a:latin typeface="Times New Roman"/>
                          <a:ea typeface="Calibri"/>
                          <a:cs typeface="Times New Roman"/>
                        </a:rPr>
                        <a:t>61%</a:t>
                      </a:r>
                      <a:endParaRPr lang="uk-UA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Times New Roman"/>
                          <a:ea typeface="Calibri"/>
                          <a:cs typeface="Times New Roman"/>
                        </a:rPr>
                        <a:t>11%</a:t>
                      </a: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8" marR="65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2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C:\Users\User\OneDrive\29.jpg">
            <a:extLst>
              <a:ext uri="{FF2B5EF4-FFF2-40B4-BE49-F238E27FC236}">
                <a16:creationId xmlns:a16="http://schemas.microsoft.com/office/drawing/2014/main" id="{5C1CE58F-C715-42B5-86D6-6C86BC015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FB12615-B783-4AC1-8636-371BB42A88CE}"/>
              </a:ext>
            </a:extLst>
          </p:cNvPr>
          <p:cNvSpPr/>
          <p:nvPr/>
        </p:nvSpPr>
        <p:spPr>
          <a:xfrm>
            <a:off x="179512" y="764704"/>
            <a:ext cx="8784976" cy="208823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8198" name="Заголовок 1">
            <a:extLst>
              <a:ext uri="{FF2B5EF4-FFF2-40B4-BE49-F238E27FC236}">
                <a16:creationId xmlns:a16="http://schemas.microsoft.com/office/drawing/2014/main" id="{00BD08EF-CD1A-47D1-84D2-B814D4D1F69D}"/>
              </a:ext>
            </a:extLst>
          </p:cNvPr>
          <p:cNvSpPr txBox="1">
            <a:spLocks/>
          </p:cNvSpPr>
          <p:nvPr/>
        </p:nvSpPr>
        <p:spPr bwMode="auto">
          <a:xfrm>
            <a:off x="250825" y="836613"/>
            <a:ext cx="84963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розкладання мертвої деревини, значну роль відіграють багато видів комах, які є тісно пов'язанні із мертвою деревиною. На площі 1 га мішаного пралісу чисельність різних видів жуків становила: 50 короїдів, 45 вусачів, 27 трихоферів світлого.</a:t>
            </a:r>
            <a:endParaRPr lang="uk-UA" altLang="ru-RU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9" name="Рисунок 6">
            <a:extLst>
              <a:ext uri="{FF2B5EF4-FFF2-40B4-BE49-F238E27FC236}">
                <a16:creationId xmlns:a16="http://schemas.microsoft.com/office/drawing/2014/main" id="{46CC5553-0537-4615-A2FA-4A148833D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86423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C:\Users\User\OneDrive\29.jpg">
            <a:extLst>
              <a:ext uri="{FF2B5EF4-FFF2-40B4-BE49-F238E27FC236}">
                <a16:creationId xmlns:a16="http://schemas.microsoft.com/office/drawing/2014/main" id="{A456B689-CAB8-4B7C-A713-6DE28267A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D70029D-8B2B-4A13-8CEB-59951DCE9781}"/>
              </a:ext>
            </a:extLst>
          </p:cNvPr>
          <p:cNvSpPr/>
          <p:nvPr/>
        </p:nvSpPr>
        <p:spPr>
          <a:xfrm>
            <a:off x="179512" y="332656"/>
            <a:ext cx="8784976" cy="4104456"/>
          </a:xfrm>
          <a:prstGeom prst="roundRect">
            <a:avLst/>
          </a:prstGeom>
          <a:solidFill>
            <a:srgbClr val="CC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9222" name="Заголовок 1">
            <a:extLst>
              <a:ext uri="{FF2B5EF4-FFF2-40B4-BE49-F238E27FC236}">
                <a16:creationId xmlns:a16="http://schemas.microsoft.com/office/drawing/2014/main" id="{25600C98-ACD2-4566-9D13-1A179F2A8878}"/>
              </a:ext>
            </a:extLst>
          </p:cNvPr>
          <p:cNvSpPr txBox="1">
            <a:spLocks/>
          </p:cNvSpPr>
          <p:nvPr/>
        </p:nvSpPr>
        <p:spPr bwMode="auto">
          <a:xfrm>
            <a:off x="323850" y="333375"/>
            <a:ext cx="84963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досліду:</a:t>
            </a:r>
            <a:r>
              <a:rPr lang="uk-UA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деревина насичується міцелієм грибів-трутовиків, якими живляться всі види жуків. Вони відкладають велику кількість личинок та яєць, якими живляться лісові птахи.</a:t>
            </a:r>
          </a:p>
          <a:p>
            <a:pPr algn="just"/>
            <a:r>
              <a:rPr lang="uk-UA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 мертвою деревиною  мішаних пралісів гори Менчіл, тісно пов’язані такі види змій: гадюка звичайна (Vipera berus), вуж звичайний (Natrix natrix), ескулапів полоз (Zamenis longissimus). </a:t>
            </a:r>
          </a:p>
          <a:p>
            <a:pPr algn="just"/>
            <a:r>
              <a:rPr lang="uk-UA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Під наметами чистих молодих та літніх лісів, практично немає плазунів, через найменшу кількість потрібної для них їжі. </a:t>
            </a:r>
          </a:p>
          <a:p>
            <a:pPr algn="just"/>
            <a:endParaRPr lang="uk-UA" altLang="ru-RU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6" name="Picture 2">
            <a:extLst>
              <a:ext uri="{FF2B5EF4-FFF2-40B4-BE49-F238E27FC236}">
                <a16:creationId xmlns:a16="http://schemas.microsoft.com/office/drawing/2014/main" id="{7F2211FA-C7CF-4C15-8857-05C8AC300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292600"/>
            <a:ext cx="8729662" cy="23050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User\OneDrive\29.jpg">
            <a:extLst>
              <a:ext uri="{FF2B5EF4-FFF2-40B4-BE49-F238E27FC236}">
                <a16:creationId xmlns:a16="http://schemas.microsoft.com/office/drawing/2014/main" id="{0BB5454E-9789-4EE2-9810-F61D97FA5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D22809-63FE-4485-807E-891D2263F1C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2656"/>
            <a:ext cx="69847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00FF">
                <a:alpha val="60000"/>
              </a:srgbClr>
            </a:glow>
          </a:effectLst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B30B70BD-50E8-415C-B1ED-0BBF199F5093}"/>
              </a:ext>
            </a:extLst>
          </p:cNvPr>
          <p:cNvSpPr/>
          <p:nvPr/>
        </p:nvSpPr>
        <p:spPr>
          <a:xfrm>
            <a:off x="179512" y="4653136"/>
            <a:ext cx="8784976" cy="1872208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0247" name="Заголовок 1">
            <a:extLst>
              <a:ext uri="{FF2B5EF4-FFF2-40B4-BE49-F238E27FC236}">
                <a16:creationId xmlns:a16="http://schemas.microsoft.com/office/drawing/2014/main" id="{09A09D41-AB63-462F-8907-D6C7B699EB7B}"/>
              </a:ext>
            </a:extLst>
          </p:cNvPr>
          <p:cNvSpPr txBox="1">
            <a:spLocks/>
          </p:cNvSpPr>
          <p:nvPr/>
        </p:nvSpPr>
        <p:spPr bwMode="auto">
          <a:xfrm>
            <a:off x="250825" y="4652963"/>
            <a:ext cx="864076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під наметом мішаних пралісів гори Менчіл  утворений тісний ланцюг живлення, а його основою є саме мертва деревина. </a:t>
            </a:r>
          </a:p>
          <a:p>
            <a:pPr algn="just"/>
            <a:endParaRPr lang="uk-UA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Вона є  осередком розмноження різних комах та жуків які привертають увагу  лісових мишей та ящірок, а ті, різних видів плазунів, в тому числі – отруйних.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b69d94d7c4e953c2cc16e106dc0ab2ad03da51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157257287</TotalTime>
  <Pages>0</Pages>
  <Words>752</Words>
  <Characters>0</Characters>
  <Application>Microsoft Office PowerPoint</Application>
  <DocSecurity>0</DocSecurity>
  <PresentationFormat>Экран (4:3)</PresentationFormat>
  <Lines>0</Lines>
  <Paragraphs>133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宋体</vt:lpstr>
      <vt:lpstr>Calibri</vt:lpstr>
      <vt:lpstr>等线</vt:lpstr>
      <vt:lpstr>Times New Roman</vt:lpstr>
      <vt:lpstr>Wingdings</vt:lpstr>
      <vt:lpstr>默认设计模板</vt:lpstr>
      <vt:lpstr>Презентация PowerPoint</vt:lpstr>
      <vt:lpstr>Мета  дослідження:</vt:lpstr>
      <vt:lpstr>Об’єкт дослідження: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user</dc:creator>
  <cp:lastModifiedBy>ИРА</cp:lastModifiedBy>
  <cp:revision>82</cp:revision>
  <cp:lastPrinted>1899-12-30T00:00:00Z</cp:lastPrinted>
  <dcterms:created xsi:type="dcterms:W3CDTF">2010-07-24T19:08:41Z</dcterms:created>
  <dcterms:modified xsi:type="dcterms:W3CDTF">2024-04-07T19:54:13Z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