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58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13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30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95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72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25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17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50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6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1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28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8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3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18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E3CC07-3DCF-42C6-9183-7566B14551DE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56FB8B-AD87-42B7-8246-FCC7811133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948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b="1" i="1" dirty="0"/>
              <a:t>КОЗАКИ НА ВЕЛИКОМУ СТЕПОВОМУ КОРДОНІ У ХVІ СТОЛІТТІ</a:t>
            </a:r>
            <a:r>
              <a:rPr lang="uk-UA" b="1" i="1" dirty="0">
                <a:solidFill>
                  <a:srgbClr val="FF0000"/>
                </a:solidFill>
              </a:rPr>
              <a:t/>
            </a:r>
            <a:br>
              <a:rPr lang="uk-UA" b="1" i="1" dirty="0">
                <a:solidFill>
                  <a:srgbClr val="FF0000"/>
                </a:solidFill>
              </a:rPr>
            </a:b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36605"/>
            <a:ext cx="10405730" cy="3593803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chemeClr val="bg1"/>
                </a:solidFill>
              </a:rPr>
              <a:t>робота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</a:rPr>
              <a:t>«Історик-Юніор»</a:t>
            </a:r>
            <a:endParaRPr lang="uk-UA" b="1" dirty="0" smtClean="0">
              <a:solidFill>
                <a:schemeClr val="bg1"/>
              </a:solidFill>
            </a:endParaRPr>
          </a:p>
          <a:p>
            <a:pPr algn="r"/>
            <a:r>
              <a:rPr lang="uk-UA" b="1" dirty="0" smtClean="0">
                <a:solidFill>
                  <a:schemeClr val="bg1"/>
                </a:solidFill>
              </a:rPr>
              <a:t>Учня 8 класу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err="1" smtClean="0">
                <a:solidFill>
                  <a:schemeClr val="bg1"/>
                </a:solidFill>
              </a:rPr>
              <a:t>Трояндівського</a:t>
            </a:r>
            <a:r>
              <a:rPr lang="uk-UA" b="1" dirty="0" smtClean="0">
                <a:solidFill>
                  <a:schemeClr val="bg1"/>
                </a:solidFill>
              </a:rPr>
              <a:t> закладу загальної середньої освіти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err="1" smtClean="0">
                <a:solidFill>
                  <a:schemeClr val="bg1"/>
                </a:solidFill>
              </a:rPr>
              <a:t>Доброславської</a:t>
            </a:r>
            <a:r>
              <a:rPr lang="uk-UA" b="1" dirty="0" smtClean="0">
                <a:solidFill>
                  <a:schemeClr val="bg1"/>
                </a:solidFill>
              </a:rPr>
              <a:t> селищної ради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Одеського району Одеської області  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Назаренка Віктора                                                           </a:t>
            </a: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5296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94" y="85452"/>
            <a:ext cx="8534400" cy="1507067"/>
          </a:xfrm>
        </p:spPr>
        <p:txBody>
          <a:bodyPr/>
          <a:lstStyle/>
          <a:p>
            <a:r>
              <a:rPr lang="uk-UA" b="1" dirty="0" smtClean="0"/>
              <a:t>Висновки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3283" y="988828"/>
            <a:ext cx="10781415" cy="5794744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Досліджено формування оборони на півдні України (Північно-Західне Причорномор'я).</a:t>
            </a:r>
          </a:p>
          <a:p>
            <a:r>
              <a:rPr lang="uk-UA" dirty="0">
                <a:solidFill>
                  <a:schemeClr val="bg1"/>
                </a:solidFill>
              </a:rPr>
              <a:t>Регіональні особливості оборони склались через історичні та політичні чинники.</a:t>
            </a:r>
          </a:p>
          <a:p>
            <a:r>
              <a:rPr lang="uk-UA" b="1" dirty="0">
                <a:solidFill>
                  <a:schemeClr val="bg1"/>
                </a:solidFill>
              </a:rPr>
              <a:t>Етапи формування оборони: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1. 1484-1550 рр.: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Зростання активності татарських орд.</a:t>
            </a:r>
          </a:p>
          <a:p>
            <a:r>
              <a:rPr lang="uk-UA" dirty="0">
                <a:solidFill>
                  <a:schemeClr val="bg1"/>
                </a:solidFill>
              </a:rPr>
              <a:t>Переселення на південний кордон литовської і польської шляхти.</a:t>
            </a:r>
          </a:p>
          <a:p>
            <a:r>
              <a:rPr lang="uk-UA" dirty="0">
                <a:solidFill>
                  <a:schemeClr val="bg1"/>
                </a:solidFill>
              </a:rPr>
              <a:t>Причина: експансія Османської імперії та кримського хана.</a:t>
            </a:r>
          </a:p>
          <a:p>
            <a:r>
              <a:rPr lang="uk-UA" b="1" dirty="0">
                <a:solidFill>
                  <a:schemeClr val="bg1"/>
                </a:solidFill>
              </a:rPr>
              <a:t>2. Друга половина </a:t>
            </a:r>
            <a:r>
              <a:rPr lang="en-US" b="1" dirty="0">
                <a:solidFill>
                  <a:schemeClr val="bg1"/>
                </a:solidFill>
              </a:rPr>
              <a:t>XVI </a:t>
            </a:r>
            <a:r>
              <a:rPr lang="uk-UA" b="1" dirty="0">
                <a:solidFill>
                  <a:schemeClr val="bg1"/>
                </a:solidFill>
              </a:rPr>
              <a:t>ст.: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Посилення козацьких військових формувань.</a:t>
            </a:r>
          </a:p>
          <a:p>
            <a:r>
              <a:rPr lang="uk-UA" dirty="0">
                <a:solidFill>
                  <a:schemeClr val="bg1"/>
                </a:solidFill>
              </a:rPr>
              <a:t>Діяльність Дмитра </a:t>
            </a:r>
            <a:r>
              <a:rPr lang="uk-UA" dirty="0" err="1">
                <a:solidFill>
                  <a:schemeClr val="bg1"/>
                </a:solidFill>
              </a:rPr>
              <a:t>Вишнивецького</a:t>
            </a:r>
            <a:r>
              <a:rPr lang="uk-UA" dirty="0">
                <a:solidFill>
                  <a:schemeClr val="bg1"/>
                </a:solidFill>
              </a:rPr>
              <a:t>, І. Підкови, Северина Наливайка та Лободи.</a:t>
            </a:r>
          </a:p>
          <a:p>
            <a:r>
              <a:rPr lang="uk-UA" dirty="0">
                <a:solidFill>
                  <a:schemeClr val="bg1"/>
                </a:solidFill>
              </a:rPr>
              <a:t>Козаки стають силою, що протистоїть татарським набігам.</a:t>
            </a:r>
          </a:p>
          <a:p>
            <a:r>
              <a:rPr lang="uk-UA" dirty="0">
                <a:solidFill>
                  <a:schemeClr val="bg1"/>
                </a:solidFill>
              </a:rPr>
              <a:t>Згадки про "</a:t>
            </a:r>
            <a:r>
              <a:rPr lang="uk-UA" dirty="0" err="1">
                <a:solidFill>
                  <a:schemeClr val="bg1"/>
                </a:solidFill>
              </a:rPr>
              <a:t>черкасів</a:t>
            </a:r>
            <a:r>
              <a:rPr lang="uk-UA" dirty="0">
                <a:solidFill>
                  <a:schemeClr val="bg1"/>
                </a:solidFill>
              </a:rPr>
              <a:t>" - дніпровських козаків та їх напади на татарські улуси.</a:t>
            </a:r>
          </a:p>
          <a:p>
            <a:r>
              <a:rPr lang="uk-UA" dirty="0">
                <a:solidFill>
                  <a:schemeClr val="bg1"/>
                </a:solidFill>
              </a:rPr>
              <a:t>Набіги стають взаємними.</a:t>
            </a:r>
          </a:p>
          <a:p>
            <a:r>
              <a:rPr lang="uk-UA" dirty="0">
                <a:solidFill>
                  <a:schemeClr val="bg1"/>
                </a:solidFill>
              </a:rPr>
              <a:t>Тактика козаків схожа на татарську: стрімкі напади, </a:t>
            </a:r>
            <a:r>
              <a:rPr lang="uk-UA" dirty="0" err="1">
                <a:solidFill>
                  <a:schemeClr val="bg1"/>
                </a:solidFill>
              </a:rPr>
              <a:t>угін</a:t>
            </a:r>
            <a:r>
              <a:rPr lang="uk-UA" dirty="0">
                <a:solidFill>
                  <a:schemeClr val="bg1"/>
                </a:solidFill>
              </a:rPr>
              <a:t> худоби, швидкий відхід.</a:t>
            </a:r>
          </a:p>
          <a:p>
            <a:r>
              <a:rPr lang="uk-UA" dirty="0">
                <a:solidFill>
                  <a:schemeClr val="bg1"/>
                </a:solidFill>
              </a:rPr>
              <a:t>Набіги "</a:t>
            </a:r>
            <a:r>
              <a:rPr lang="uk-UA" dirty="0" err="1">
                <a:solidFill>
                  <a:schemeClr val="bg1"/>
                </a:solidFill>
              </a:rPr>
              <a:t>черкасів</a:t>
            </a:r>
            <a:r>
              <a:rPr lang="uk-UA" dirty="0">
                <a:solidFill>
                  <a:schemeClr val="bg1"/>
                </a:solidFill>
              </a:rPr>
              <a:t>" завдають шкоди економічним та військовим силам татар.</a:t>
            </a:r>
          </a:p>
        </p:txBody>
      </p:sp>
    </p:spTree>
    <p:extLst>
      <p:ext uri="{BB962C8B-B14F-4D97-AF65-F5344CB8AC3E}">
        <p14:creationId xmlns:p14="http://schemas.microsoft.com/office/powerpoint/2010/main" val="236368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зак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550194" y="1222744"/>
            <a:ext cx="6524847" cy="5635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0"/>
            <a:ext cx="7293934" cy="685800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Мета</a:t>
            </a:r>
            <a:r>
              <a:rPr lang="uk-UA" dirty="0">
                <a:solidFill>
                  <a:schemeClr val="bg1"/>
                </a:solidFill>
              </a:rPr>
              <a:t>: Метою даного дослідження є вивчення процесу формування прикордонної оборони на півдні </a:t>
            </a:r>
            <a:r>
              <a:rPr lang="uk-UA" dirty="0" smtClean="0">
                <a:solidFill>
                  <a:schemeClr val="bg1"/>
                </a:solidFill>
              </a:rPr>
              <a:t>Поділля</a:t>
            </a:r>
          </a:p>
          <a:p>
            <a:r>
              <a:rPr lang="uk-UA" dirty="0">
                <a:solidFill>
                  <a:schemeClr val="bg1"/>
                </a:solidFill>
              </a:rPr>
              <a:t>В руслі реалізації визначеної мети в роботі вирішуються такі наукові завдання:</a:t>
            </a:r>
          </a:p>
          <a:p>
            <a:r>
              <a:rPr lang="uk-UA" dirty="0">
                <a:solidFill>
                  <a:schemeClr val="bg1"/>
                </a:solidFill>
              </a:rPr>
              <a:t>1. Встановити основні етапи змін у </a:t>
            </a:r>
            <a:r>
              <a:rPr lang="uk-UA" dirty="0" err="1">
                <a:solidFill>
                  <a:schemeClr val="bg1"/>
                </a:solidFill>
              </a:rPr>
              <a:t>складівійськових</a:t>
            </a:r>
            <a:r>
              <a:rPr lang="uk-UA" dirty="0">
                <a:solidFill>
                  <a:schemeClr val="bg1"/>
                </a:solidFill>
              </a:rPr>
              <a:t> формувань оборони в  Х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uk-UA" dirty="0">
                <a:solidFill>
                  <a:schemeClr val="bg1"/>
                </a:solidFill>
              </a:rPr>
              <a:t>І -  Х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uk-UA" dirty="0">
                <a:solidFill>
                  <a:schemeClr val="bg1"/>
                </a:solidFill>
              </a:rPr>
              <a:t>ІІ ст.</a:t>
            </a:r>
          </a:p>
          <a:p>
            <a:r>
              <a:rPr lang="uk-UA" dirty="0">
                <a:solidFill>
                  <a:schemeClr val="bg1"/>
                </a:solidFill>
              </a:rPr>
              <a:t>2. Встановити динаміку змін у складі військових формувань на кордонах з Османською імперією.</a:t>
            </a:r>
          </a:p>
          <a:p>
            <a:r>
              <a:rPr lang="uk-UA" dirty="0">
                <a:solidFill>
                  <a:schemeClr val="bg1"/>
                </a:solidFill>
              </a:rPr>
              <a:t>3. Прослідити причини та умови в яких зростало значення козацьких формувань в охороні південних кордонів.</a:t>
            </a:r>
          </a:p>
          <a:p>
            <a:r>
              <a:rPr lang="uk-UA" dirty="0">
                <a:solidFill>
                  <a:schemeClr val="bg1"/>
                </a:solidFill>
              </a:rPr>
              <a:t>	</a:t>
            </a:r>
            <a:r>
              <a:rPr lang="uk-UA" b="1" dirty="0">
                <a:solidFill>
                  <a:schemeClr val="bg1"/>
                </a:solidFill>
              </a:rPr>
              <a:t>Структура роботи</a:t>
            </a:r>
            <a:r>
              <a:rPr lang="uk-UA" dirty="0">
                <a:solidFill>
                  <a:schemeClr val="bg1"/>
                </a:solidFill>
              </a:rPr>
              <a:t>: Робота складається зі вступу, трьох розділів, висновків та списку використаних джерел і літератури.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4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23" y="2117650"/>
            <a:ext cx="9310577" cy="465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Розділ І. Військово-політична ситуація на Великому степовому кордоні кінця </a:t>
            </a:r>
            <a:r>
              <a:rPr lang="en-US" b="1" dirty="0">
                <a:solidFill>
                  <a:schemeClr val="bg1"/>
                </a:solidFill>
              </a:rPr>
              <a:t>XV — </a:t>
            </a:r>
            <a:r>
              <a:rPr lang="uk-UA" b="1" dirty="0">
                <a:solidFill>
                  <a:schemeClr val="bg1"/>
                </a:solidFill>
              </a:rPr>
              <a:t>першій половині </a:t>
            </a:r>
            <a:r>
              <a:rPr lang="en-US" b="1" dirty="0">
                <a:solidFill>
                  <a:schemeClr val="bg1"/>
                </a:solidFill>
              </a:rPr>
              <a:t>XVI </a:t>
            </a:r>
            <a:r>
              <a:rPr lang="uk-UA" b="1" dirty="0">
                <a:solidFill>
                  <a:schemeClr val="bg1"/>
                </a:solidFill>
              </a:rPr>
              <a:t>ст.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1484 року Османська імперія захопила Білгород і </a:t>
            </a:r>
            <a:r>
              <a:rPr lang="uk-UA" dirty="0" err="1">
                <a:solidFill>
                  <a:schemeClr val="bg1"/>
                </a:solidFill>
              </a:rPr>
              <a:t>Кілію</a:t>
            </a:r>
            <a:r>
              <a:rPr lang="uk-UA" dirty="0">
                <a:solidFill>
                  <a:schemeClr val="bg1"/>
                </a:solidFill>
              </a:rPr>
              <a:t>, що призвело до занепаду цих міст і Чорноморського узбережжя.</a:t>
            </a:r>
          </a:p>
          <a:p>
            <a:r>
              <a:rPr lang="uk-UA" dirty="0">
                <a:solidFill>
                  <a:schemeClr val="bg1"/>
                </a:solidFill>
              </a:rPr>
              <a:t>Це погіршило ситуацію в Південно-Східній Європі і зробило Туреччину загрозою для Польщі та Литви.</a:t>
            </a:r>
          </a:p>
          <a:p>
            <a:r>
              <a:rPr lang="uk-UA" dirty="0">
                <a:solidFill>
                  <a:schemeClr val="bg1"/>
                </a:solidFill>
              </a:rPr>
              <a:t>Молдавське князівство стало "буфером" між імперіями.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76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6172"/>
            <a:ext cx="10058400" cy="548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1.2 </a:t>
            </a:r>
            <a:r>
              <a:rPr lang="ru-RU" b="1" dirty="0" err="1">
                <a:solidFill>
                  <a:schemeClr val="bg1"/>
                </a:solidFill>
              </a:rPr>
              <a:t>Польсько-турецькі</a:t>
            </a:r>
            <a:r>
              <a:rPr lang="ru-RU" b="1" dirty="0">
                <a:solidFill>
                  <a:schemeClr val="bg1"/>
                </a:solidFill>
              </a:rPr>
              <a:t> переговори про </a:t>
            </a:r>
            <a:r>
              <a:rPr lang="ru-RU" b="1" dirty="0" err="1">
                <a:solidFill>
                  <a:schemeClr val="bg1"/>
                </a:solidFill>
              </a:rPr>
              <a:t>демаркацію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кордонів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1538 року кордон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Польщею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Туреччиною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перенесений за </a:t>
            </a:r>
            <a:r>
              <a:rPr lang="ru-RU" dirty="0" err="1">
                <a:solidFill>
                  <a:schemeClr val="bg1"/>
                </a:solidFill>
              </a:rPr>
              <a:t>Дністер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призвело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незгод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Польща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зайнята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війною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Москвою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змушена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вести переговори про </a:t>
            </a:r>
            <a:r>
              <a:rPr lang="ru-RU" dirty="0" err="1">
                <a:solidFill>
                  <a:schemeClr val="bg1"/>
                </a:solidFill>
              </a:rPr>
              <a:t>новий</a:t>
            </a:r>
            <a:r>
              <a:rPr lang="ru-RU" dirty="0">
                <a:solidFill>
                  <a:schemeClr val="bg1"/>
                </a:solidFill>
              </a:rPr>
              <a:t> кордон.</a:t>
            </a:r>
          </a:p>
          <a:p>
            <a:r>
              <a:rPr lang="ru-RU" dirty="0">
                <a:solidFill>
                  <a:schemeClr val="bg1"/>
                </a:solidFill>
              </a:rPr>
              <a:t>У 1542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зроблена</a:t>
            </a:r>
            <a:r>
              <a:rPr lang="ru-RU" dirty="0">
                <a:solidFill>
                  <a:schemeClr val="bg1"/>
                </a:solidFill>
              </a:rPr>
              <a:t> перша </a:t>
            </a:r>
            <a:r>
              <a:rPr lang="ru-RU" dirty="0" err="1">
                <a:solidFill>
                  <a:schemeClr val="bg1"/>
                </a:solidFill>
              </a:rPr>
              <a:t>спроба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розмежування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0639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94" y="2041450"/>
            <a:ext cx="7057099" cy="481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5060"/>
            <a:ext cx="9218612" cy="421600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1.3 </a:t>
            </a:r>
            <a:r>
              <a:rPr lang="ru-RU" b="1" dirty="0" err="1">
                <a:solidFill>
                  <a:schemeClr val="bg1"/>
                </a:solidFill>
              </a:rPr>
              <a:t>Посилення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татарського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тиску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кордони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Брацлавського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Подільського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воєводств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Війна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набіги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здобич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важливими</a:t>
            </a:r>
            <a:r>
              <a:rPr lang="ru-RU" dirty="0">
                <a:solidFill>
                  <a:schemeClr val="bg1"/>
                </a:solidFill>
              </a:rPr>
              <a:t> для татар, особливо в роки </a:t>
            </a:r>
            <a:r>
              <a:rPr lang="ru-RU" dirty="0" err="1">
                <a:solidFill>
                  <a:schemeClr val="bg1"/>
                </a:solidFill>
              </a:rPr>
              <a:t>нестачі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Через </a:t>
            </a:r>
            <a:r>
              <a:rPr lang="ru-RU" dirty="0" err="1">
                <a:solidFill>
                  <a:schemeClr val="bg1"/>
                </a:solidFill>
              </a:rPr>
              <a:t>нездатність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Польщі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Литви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захист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татари</a:t>
            </a:r>
            <a:r>
              <a:rPr lang="ru-RU" dirty="0">
                <a:solidFill>
                  <a:schemeClr val="bg1"/>
                </a:solidFill>
              </a:rPr>
              <a:t> часто нападали на </a:t>
            </a:r>
            <a:r>
              <a:rPr lang="ru-RU" dirty="0" err="1">
                <a:solidFill>
                  <a:schemeClr val="bg1"/>
                </a:solidFill>
              </a:rPr>
              <a:t>українські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Найбільше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зазнали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правління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Менглі-Гірея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922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49" y="74428"/>
            <a:ext cx="7458956" cy="500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4428"/>
            <a:ext cx="12067953" cy="667724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2.1. Татарські напади за литовськими джерелами: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Характер нападів: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Невеликі загони (10-200 осіб)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Розбійницький характер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Напад на худобу, захоплення ясиру</a:t>
            </a:r>
          </a:p>
          <a:p>
            <a:r>
              <a:rPr lang="uk-UA" b="1" dirty="0">
                <a:solidFill>
                  <a:schemeClr val="bg1"/>
                </a:solidFill>
              </a:rPr>
              <a:t>Противники: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Очаківські, білгородські та </a:t>
            </a:r>
            <a:r>
              <a:rPr lang="uk-UA" dirty="0" err="1">
                <a:solidFill>
                  <a:schemeClr val="bg1"/>
                </a:solidFill>
              </a:rPr>
              <a:t>добруджанські</a:t>
            </a:r>
            <a:r>
              <a:rPr lang="uk-UA" dirty="0">
                <a:solidFill>
                  <a:schemeClr val="bg1"/>
                </a:solidFill>
              </a:rPr>
              <a:t> татари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Іноді за участю турецьких підрозділів</a:t>
            </a:r>
          </a:p>
          <a:p>
            <a:r>
              <a:rPr lang="uk-UA" b="1" dirty="0">
                <a:solidFill>
                  <a:schemeClr val="bg1"/>
                </a:solidFill>
              </a:rPr>
              <a:t>Цілі нападів: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Захоплення худоби, ясиру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Торгівля людьми</a:t>
            </a:r>
          </a:p>
          <a:p>
            <a:r>
              <a:rPr lang="uk-UA" b="1" dirty="0">
                <a:solidFill>
                  <a:schemeClr val="bg1"/>
                </a:solidFill>
              </a:rPr>
              <a:t>Відповідь прикордонних військ: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Перехоплення та розгром татарських загонів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Погоні за татарами до Чорного моря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Грабунки околиць Очакова та Акермана</a:t>
            </a:r>
          </a:p>
          <a:p>
            <a:r>
              <a:rPr lang="uk-UA" b="1" dirty="0">
                <a:solidFill>
                  <a:schemeClr val="bg1"/>
                </a:solidFill>
              </a:rPr>
              <a:t>Наслідки: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Конфлікти з турецькою владою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Захоплення худоби, ясиру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Загибель людей з обох сторін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841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0"/>
            <a:ext cx="12089218" cy="676230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2.2. Структура </a:t>
            </a:r>
            <a:r>
              <a:rPr lang="ru-RU" b="1" dirty="0" err="1">
                <a:solidFill>
                  <a:schemeClr val="bg1"/>
                </a:solidFill>
              </a:rPr>
              <a:t>прикордонних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військових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формувань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Польсько-Литовської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держави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спогадами</a:t>
            </a:r>
            <a:r>
              <a:rPr lang="ru-RU" b="1" dirty="0">
                <a:solidFill>
                  <a:schemeClr val="bg1"/>
                </a:solidFill>
              </a:rPr>
              <a:t> Бернарда </a:t>
            </a:r>
            <a:r>
              <a:rPr lang="ru-RU" b="1" dirty="0" err="1">
                <a:solidFill>
                  <a:schemeClr val="bg1"/>
                </a:solidFill>
              </a:rPr>
              <a:t>Претвича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Загін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Б.Претвича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Ротмістр</a:t>
            </a:r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150 </a:t>
            </a:r>
            <a:r>
              <a:rPr lang="ru-RU" b="1" dirty="0" err="1">
                <a:solidFill>
                  <a:schemeClr val="bg1"/>
                </a:solidFill>
              </a:rPr>
              <a:t>вояків</a:t>
            </a:r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Найманці</a:t>
            </a:r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Черемиська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кіннота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Інші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Міські</a:t>
            </a:r>
            <a:r>
              <a:rPr lang="ru-RU" b="1" dirty="0">
                <a:solidFill>
                  <a:schemeClr val="bg1"/>
                </a:solidFill>
              </a:rPr>
              <a:t> загони</a:t>
            </a: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Козацькі</a:t>
            </a:r>
            <a:r>
              <a:rPr lang="ru-RU" b="1" dirty="0">
                <a:solidFill>
                  <a:schemeClr val="bg1"/>
                </a:solidFill>
              </a:rPr>
              <a:t> загони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Загальна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кількість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Невелика, </a:t>
            </a:r>
            <a:r>
              <a:rPr lang="ru-RU" b="1" dirty="0" err="1">
                <a:solidFill>
                  <a:schemeClr val="bg1"/>
                </a:solidFill>
              </a:rPr>
              <a:t>недостатня</a:t>
            </a:r>
            <a:r>
              <a:rPr lang="ru-RU" b="1" dirty="0">
                <a:solidFill>
                  <a:schemeClr val="bg1"/>
                </a:solidFill>
              </a:rPr>
              <a:t> для контролю </a:t>
            </a:r>
            <a:r>
              <a:rPr lang="ru-RU" b="1" dirty="0" err="1">
                <a:solidFill>
                  <a:schemeClr val="bg1"/>
                </a:solidFill>
              </a:rPr>
              <a:t>всієї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території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Операційний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простір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Поділля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Брацлавське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Київське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воєводства</a:t>
            </a:r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Землі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Дніпром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Дністром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 </a:t>
            </a:r>
            <a:r>
              <a:rPr lang="ru-RU" b="1" dirty="0" err="1">
                <a:solidFill>
                  <a:schemeClr val="bg1"/>
                </a:solidFill>
              </a:rPr>
              <a:t>допустити</a:t>
            </a:r>
            <a:r>
              <a:rPr lang="ru-RU" b="1" dirty="0">
                <a:solidFill>
                  <a:schemeClr val="bg1"/>
                </a:solidFill>
              </a:rPr>
              <a:t> татар на </a:t>
            </a:r>
            <a:r>
              <a:rPr lang="ru-RU" b="1" dirty="0" err="1">
                <a:solidFill>
                  <a:schemeClr val="bg1"/>
                </a:solidFill>
              </a:rPr>
              <a:t>заселені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території</a:t>
            </a:r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Відбивати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татарські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набіги</a:t>
            </a:r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b="1" dirty="0" err="1">
                <a:solidFill>
                  <a:schemeClr val="bg1"/>
                </a:solidFill>
              </a:rPr>
              <a:t>Переслідувати</a:t>
            </a:r>
            <a:r>
              <a:rPr lang="ru-RU" b="1" dirty="0">
                <a:solidFill>
                  <a:schemeClr val="bg1"/>
                </a:solidFill>
              </a:rPr>
              <a:t> татар до </a:t>
            </a:r>
            <a:r>
              <a:rPr lang="ru-RU" b="1" dirty="0" err="1">
                <a:solidFill>
                  <a:schemeClr val="bg1"/>
                </a:solidFill>
              </a:rPr>
              <a:t>Чорного</a:t>
            </a:r>
            <a:r>
              <a:rPr lang="ru-RU" b="1" dirty="0">
                <a:solidFill>
                  <a:schemeClr val="bg1"/>
                </a:solidFill>
              </a:rPr>
              <a:t> моря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Важливо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Б.Претвич</a:t>
            </a:r>
            <a:r>
              <a:rPr lang="ru-RU" b="1" dirty="0">
                <a:solidFill>
                  <a:schemeClr val="bg1"/>
                </a:solidFill>
              </a:rPr>
              <a:t> критично </a:t>
            </a:r>
            <a:r>
              <a:rPr lang="ru-RU" b="1" dirty="0" err="1">
                <a:solidFill>
                  <a:schemeClr val="bg1"/>
                </a:solidFill>
              </a:rPr>
              <a:t>ставився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королівської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політики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щодо</a:t>
            </a:r>
            <a:r>
              <a:rPr lang="ru-RU" b="1" dirty="0">
                <a:solidFill>
                  <a:schemeClr val="bg1"/>
                </a:solidFill>
              </a:rPr>
              <a:t> оборони </a:t>
            </a:r>
            <a:r>
              <a:rPr lang="ru-RU" b="1" dirty="0" err="1">
                <a:solidFill>
                  <a:schemeClr val="bg1"/>
                </a:solidFill>
              </a:rPr>
              <a:t>кордонів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пропонував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використовувати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козаків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кордонів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Погоні</a:t>
            </a:r>
            <a:r>
              <a:rPr lang="ru-RU" b="1" dirty="0">
                <a:solidFill>
                  <a:schemeClr val="bg1"/>
                </a:solidFill>
              </a:rPr>
              <a:t> за татарами до </a:t>
            </a:r>
            <a:r>
              <a:rPr lang="ru-RU" b="1" dirty="0" err="1">
                <a:solidFill>
                  <a:schemeClr val="bg1"/>
                </a:solidFill>
              </a:rPr>
              <a:t>Чорного</a:t>
            </a:r>
            <a:r>
              <a:rPr lang="ru-RU" b="1" dirty="0">
                <a:solidFill>
                  <a:schemeClr val="bg1"/>
                </a:solidFill>
              </a:rPr>
              <a:t> моря </a:t>
            </a:r>
            <a:r>
              <a:rPr lang="ru-RU" b="1" dirty="0" err="1">
                <a:solidFill>
                  <a:schemeClr val="bg1"/>
                </a:solidFill>
              </a:rPr>
              <a:t>мали</a:t>
            </a:r>
            <a:r>
              <a:rPr lang="ru-RU" b="1" dirty="0">
                <a:solidFill>
                  <a:schemeClr val="bg1"/>
                </a:solidFill>
              </a:rPr>
              <a:t> як </a:t>
            </a:r>
            <a:r>
              <a:rPr lang="ru-RU" b="1" dirty="0" err="1">
                <a:solidFill>
                  <a:schemeClr val="bg1"/>
                </a:solidFill>
              </a:rPr>
              <a:t>каральний</a:t>
            </a:r>
            <a:r>
              <a:rPr lang="ru-RU" b="1" dirty="0">
                <a:solidFill>
                  <a:schemeClr val="bg1"/>
                </a:solidFill>
              </a:rPr>
              <a:t>, так і </a:t>
            </a:r>
            <a:r>
              <a:rPr lang="ru-RU" b="1" dirty="0" err="1">
                <a:solidFill>
                  <a:schemeClr val="bg1"/>
                </a:solidFill>
              </a:rPr>
              <a:t>економічний</a:t>
            </a:r>
            <a:r>
              <a:rPr lang="ru-RU" b="1" dirty="0">
                <a:solidFill>
                  <a:schemeClr val="bg1"/>
                </a:solidFill>
              </a:rPr>
              <a:t> характер.</a:t>
            </a:r>
          </a:p>
          <a:p>
            <a:r>
              <a:rPr lang="ru-RU" b="1" dirty="0">
                <a:solidFill>
                  <a:schemeClr val="bg1"/>
                </a:solidFill>
              </a:rPr>
              <a:t>"</a:t>
            </a:r>
            <a:r>
              <a:rPr lang="ru-RU" b="1" dirty="0" err="1">
                <a:solidFill>
                  <a:schemeClr val="bg1"/>
                </a:solidFill>
              </a:rPr>
              <a:t>Спогади</a:t>
            </a:r>
            <a:r>
              <a:rPr lang="ru-RU" b="1" dirty="0">
                <a:solidFill>
                  <a:schemeClr val="bg1"/>
                </a:solidFill>
              </a:rPr>
              <a:t>" </a:t>
            </a:r>
            <a:r>
              <a:rPr lang="ru-RU" b="1" dirty="0" err="1">
                <a:solidFill>
                  <a:schemeClr val="bg1"/>
                </a:solidFill>
              </a:rPr>
              <a:t>Б.Претвича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цінним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джерелом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інформації</a:t>
            </a:r>
            <a:r>
              <a:rPr lang="ru-RU" b="1" dirty="0">
                <a:solidFill>
                  <a:schemeClr val="bg1"/>
                </a:solidFill>
              </a:rPr>
              <a:t> про оборону </a:t>
            </a:r>
            <a:r>
              <a:rPr lang="ru-RU" b="1" dirty="0" err="1">
                <a:solidFill>
                  <a:schemeClr val="bg1"/>
                </a:solidFill>
              </a:rPr>
              <a:t>українських</a:t>
            </a:r>
            <a:r>
              <a:rPr lang="ru-RU" b="1" dirty="0">
                <a:solidFill>
                  <a:schemeClr val="bg1"/>
                </a:solidFill>
              </a:rPr>
              <a:t> земель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татарських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нападів</a:t>
            </a:r>
            <a:r>
              <a:rPr lang="ru-RU" b="1" dirty="0">
                <a:solidFill>
                  <a:schemeClr val="bg1"/>
                </a:solidFill>
              </a:rPr>
              <a:t> у XVI </a:t>
            </a:r>
            <a:r>
              <a:rPr lang="ru-RU" b="1" dirty="0" err="1">
                <a:solidFill>
                  <a:schemeClr val="bg1"/>
                </a:solidFill>
              </a:rPr>
              <a:t>столітті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59" y="574020"/>
            <a:ext cx="4019107" cy="5440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982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0"/>
            <a:ext cx="11897832" cy="678357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3.1. Виникнення Запорозької Січі та посилення значення козацьких формувань у боротьбі з турками і татарами: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Запорозька Січ: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Запорізькі козаки здавна освоювали цю територію.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Виникнення Січі мало велике історичне значення.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Січ стала могутньою підтримкою в боротьбі проти гніту.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Козаки підтримували дух протесту в українському народі.</a:t>
            </a:r>
          </a:p>
          <a:p>
            <a:r>
              <a:rPr lang="uk-UA" b="1" dirty="0">
                <a:solidFill>
                  <a:schemeClr val="bg1"/>
                </a:solidFill>
              </a:rPr>
              <a:t>Формування козацтва: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Козацтво </a:t>
            </a:r>
            <a:r>
              <a:rPr lang="uk-UA" dirty="0" err="1">
                <a:solidFill>
                  <a:schemeClr val="bg1"/>
                </a:solidFill>
              </a:rPr>
              <a:t>виникло</a:t>
            </a:r>
            <a:r>
              <a:rPr lang="uk-UA" dirty="0">
                <a:solidFill>
                  <a:schemeClr val="bg1"/>
                </a:solidFill>
              </a:rPr>
              <a:t> як суспільне явище.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Воно сформувалось як окрема верства пізно.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Новобранці козацтва вихідці з різних верств населення.</a:t>
            </a:r>
          </a:p>
          <a:p>
            <a:r>
              <a:rPr lang="uk-UA" b="1" dirty="0">
                <a:solidFill>
                  <a:schemeClr val="bg1"/>
                </a:solidFill>
              </a:rPr>
              <a:t>Стосунки з феодально-шляхетським станом: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Стосунки були складними та неоднозначними.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Вони пройшли весь спектр взаємовідносин.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Спочатку козаки та шляхта були союзниками.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Згодом виникли </a:t>
            </a:r>
            <a:r>
              <a:rPr lang="uk-UA" dirty="0" err="1">
                <a:solidFill>
                  <a:schemeClr val="bg1"/>
                </a:solidFill>
              </a:rPr>
              <a:t>антагонізми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Причини </a:t>
            </a:r>
            <a:r>
              <a:rPr lang="uk-UA" dirty="0" err="1">
                <a:solidFill>
                  <a:schemeClr val="bg1"/>
                </a:solidFill>
              </a:rPr>
              <a:t>антагонізмів</a:t>
            </a:r>
            <a:r>
              <a:rPr lang="uk-UA" dirty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uk-UA" dirty="0">
                <a:solidFill>
                  <a:schemeClr val="bg1"/>
                </a:solidFill>
              </a:rPr>
              <a:t>Соціально-економічний розвиток українських земель.</a:t>
            </a:r>
          </a:p>
          <a:p>
            <a:pPr lvl="2"/>
            <a:r>
              <a:rPr lang="uk-UA" dirty="0">
                <a:solidFill>
                  <a:schemeClr val="bg1"/>
                </a:solidFill>
              </a:rPr>
              <a:t>Зростання козацтва та його впливу.</a:t>
            </a:r>
          </a:p>
          <a:p>
            <a:r>
              <a:rPr lang="uk-UA" b="1" dirty="0">
                <a:solidFill>
                  <a:schemeClr val="bg1"/>
                </a:solidFill>
              </a:rPr>
              <a:t>Магнати та козаки: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Магнати намагались поставити під свій вплив Запорожжя.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Існували дружні стосунки між козацтвом і верхівкою.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Ці стосунки закінчилися наприкінці </a:t>
            </a:r>
            <a:r>
              <a:rPr lang="en-US" dirty="0">
                <a:solidFill>
                  <a:schemeClr val="bg1"/>
                </a:solidFill>
              </a:rPr>
              <a:t>XVI </a:t>
            </a:r>
            <a:r>
              <a:rPr lang="uk-UA" dirty="0">
                <a:solidFill>
                  <a:schemeClr val="bg1"/>
                </a:solidFill>
              </a:rPr>
              <a:t>століття.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Причини закінчення дружніх стосунків:</a:t>
            </a:r>
          </a:p>
          <a:p>
            <a:pPr lvl="2"/>
            <a:r>
              <a:rPr lang="uk-UA" dirty="0">
                <a:solidFill>
                  <a:schemeClr val="bg1"/>
                </a:solidFill>
              </a:rPr>
              <a:t>Поширення феодальних поземельних відносин.</a:t>
            </a:r>
          </a:p>
          <a:p>
            <a:pPr lvl="2"/>
            <a:r>
              <a:rPr lang="uk-UA" dirty="0">
                <a:solidFill>
                  <a:schemeClr val="bg1"/>
                </a:solidFill>
              </a:rPr>
              <a:t>Зростання претензій козацтва.</a:t>
            </a:r>
          </a:p>
          <a:p>
            <a:pPr lvl="2"/>
            <a:r>
              <a:rPr lang="uk-UA" dirty="0">
                <a:solidFill>
                  <a:schemeClr val="bg1"/>
                </a:solidFill>
              </a:rPr>
              <a:t>Зустріч козацтва та магнатів як принципових ворогів.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41325"/>
            <a:ext cx="7007742" cy="5255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957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6" y="1295179"/>
            <a:ext cx="6971414" cy="512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3.2. Військово-політична ситуація на південно-східному кордоні в кінці </a:t>
            </a:r>
            <a:r>
              <a:rPr lang="en-US" b="1" dirty="0">
                <a:solidFill>
                  <a:schemeClr val="bg1"/>
                </a:solidFill>
              </a:rPr>
              <a:t>XVI </a:t>
            </a:r>
            <a:r>
              <a:rPr lang="uk-UA" b="1" dirty="0">
                <a:solidFill>
                  <a:schemeClr val="bg1"/>
                </a:solidFill>
              </a:rPr>
              <a:t>ст.: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Активізація козацтва: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Останню чверть </a:t>
            </a:r>
            <a:r>
              <a:rPr lang="en-US" dirty="0">
                <a:solidFill>
                  <a:schemeClr val="bg1"/>
                </a:solidFill>
              </a:rPr>
              <a:t>XVI </a:t>
            </a:r>
            <a:r>
              <a:rPr lang="uk-UA" dirty="0">
                <a:solidFill>
                  <a:schemeClr val="bg1"/>
                </a:solidFill>
              </a:rPr>
              <a:t>ст. відзначала активізація козацтва.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Відомі </a:t>
            </a:r>
            <a:r>
              <a:rPr lang="uk-UA" dirty="0" err="1">
                <a:solidFill>
                  <a:schemeClr val="bg1"/>
                </a:solidFill>
              </a:rPr>
              <a:t>антитурецькі</a:t>
            </a:r>
            <a:r>
              <a:rPr lang="uk-UA" dirty="0">
                <a:solidFill>
                  <a:schemeClr val="bg1"/>
                </a:solidFill>
              </a:rPr>
              <a:t> повстання та набіги на Акерман.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Набіги не припинялись.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Козаки завдавали шкоди татарам.</a:t>
            </a:r>
          </a:p>
          <a:p>
            <a:r>
              <a:rPr lang="uk-UA" b="1" dirty="0">
                <a:solidFill>
                  <a:schemeClr val="bg1"/>
                </a:solidFill>
              </a:rPr>
              <a:t>Політика Речі Посполитої: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Річ Посполита намагалась стримати козаків.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Були укладені договори з султаном та ханом.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Існували спроби обмежити вплив козацтва.</a:t>
            </a:r>
          </a:p>
          <a:p>
            <a:r>
              <a:rPr lang="uk-UA" b="1" dirty="0">
                <a:solidFill>
                  <a:schemeClr val="bg1"/>
                </a:solidFill>
              </a:rPr>
              <a:t>Протистояння козацтва та Османської імперії: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Козаки не збирались виконувати умови договорів.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Набіги та напади продовжувались.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Турецький султан вимагав відшкодування збитків.</a:t>
            </a:r>
          </a:p>
          <a:p>
            <a:r>
              <a:rPr lang="uk-UA" b="1" dirty="0">
                <a:solidFill>
                  <a:schemeClr val="bg1"/>
                </a:solidFill>
              </a:rPr>
              <a:t>Військові дії: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Козаки здійснили ряд успішних походів.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Вони завдали шкоди турецьким та кримським володінням.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1589 року відбувся бій з татарами.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Турецький султан використав козацькі напади як привід для тиску.</a:t>
            </a:r>
          </a:p>
          <a:p>
            <a:r>
              <a:rPr lang="uk-UA" b="1" dirty="0">
                <a:solidFill>
                  <a:schemeClr val="bg1"/>
                </a:solidFill>
              </a:rPr>
              <a:t>Реакція Речі Посполитої: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Річ Посполита змушена була йти на поступки.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Було укладено перемир'я з турками.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Був створений реєстровий загін козаків.</a:t>
            </a:r>
          </a:p>
          <a:p>
            <a:r>
              <a:rPr lang="uk-UA" b="1" dirty="0">
                <a:solidFill>
                  <a:schemeClr val="bg1"/>
                </a:solidFill>
              </a:rPr>
              <a:t>Значення походів Наливайка та Лободи:</a:t>
            </a:r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Походи 1594-1596 років продемонстрували силу козацтва.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Ці походи відрізнялись від попередніх.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Козаки завдали значних збитків Османській імперії.</a:t>
            </a:r>
          </a:p>
        </p:txBody>
      </p:sp>
    </p:spTree>
    <p:extLst>
      <p:ext uri="{BB962C8B-B14F-4D97-AF65-F5344CB8AC3E}">
        <p14:creationId xmlns:p14="http://schemas.microsoft.com/office/powerpoint/2010/main" val="362462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968</Words>
  <Application>Microsoft Office PowerPoint</Application>
  <PresentationFormat>Широкий екран</PresentationFormat>
  <Paragraphs>133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 КОЗАКИ НА ВЕЛИКОМУ СТЕПОВОМУ КОРДОНІ У ХVІ СТОЛІТТІ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UN23 027844</dc:creator>
  <cp:lastModifiedBy>UN23 027844</cp:lastModifiedBy>
  <cp:revision>15</cp:revision>
  <dcterms:created xsi:type="dcterms:W3CDTF">2024-04-15T08:30:17Z</dcterms:created>
  <dcterms:modified xsi:type="dcterms:W3CDTF">2024-04-15T10:28:36Z</dcterms:modified>
</cp:coreProperties>
</file>