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3" r:id="rId1"/>
  </p:sldMasterIdLst>
  <p:sldIdLst>
    <p:sldId id="263" r:id="rId2"/>
    <p:sldId id="265" r:id="rId3"/>
    <p:sldId id="258" r:id="rId4"/>
    <p:sldId id="259" r:id="rId5"/>
    <p:sldId id="260" r:id="rId6"/>
    <p:sldId id="261" r:id="rId7"/>
    <p:sldId id="257" r:id="rId8"/>
    <p:sldId id="262" r:id="rId9"/>
    <p:sldId id="264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8840040-8DE3-4F0B-B7C3-3B3F2193DB7E}">
          <p14:sldIdLst>
            <p14:sldId id="263"/>
            <p14:sldId id="265"/>
            <p14:sldId id="258"/>
            <p14:sldId id="259"/>
            <p14:sldId id="260"/>
            <p14:sldId id="261"/>
            <p14:sldId id="257"/>
            <p14:sldId id="262"/>
            <p14:sldId id="264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3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4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9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6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2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64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8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7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2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2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97000"/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LineDrawing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40B61770-FB99-48E1-BC8F-06310C99A994}" type="datetimeFigureOut">
              <a:rPr lang="en-US" smtClean="0"/>
              <a:t>4/13/2024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B256036-EDE0-48BE-9E2B-9A9C08689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15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  <p:sldLayoutId id="2147484076" r:id="rId13"/>
    <p:sldLayoutId id="2147484077" r:id="rId14"/>
    <p:sldLayoutId id="2147484078" r:id="rId15"/>
    <p:sldLayoutId id="2147484079" r:id="rId16"/>
    <p:sldLayoutId id="2147484080" r:id="rId17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" TargetMode="External"/><Relationship Id="rId2" Type="http://schemas.openxmlformats.org/officeDocument/2006/relationships/hyperlink" Target="https://kharkovgo.com/places/parki-skvery-sady/skver-strelka-v-harkove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9615" y="345420"/>
            <a:ext cx="9144000" cy="1000052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Прогулянка</a:t>
            </a:r>
            <a:r>
              <a:rPr lang="ru-R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по </a:t>
            </a:r>
            <a:r>
              <a:rPr lang="ru-RU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Харкову</a:t>
            </a:r>
            <a:endParaRPr lang="en-US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8948" y="2221124"/>
            <a:ext cx="9144000" cy="2824993"/>
          </a:xfrm>
        </p:spPr>
        <p:txBody>
          <a:bodyPr/>
          <a:lstStyle/>
          <a:p>
            <a:r>
              <a:rPr lang="uk-UA" b="1" i="1" dirty="0" smtClean="0"/>
              <a:t>Роботу виконав:</a:t>
            </a:r>
          </a:p>
          <a:p>
            <a:r>
              <a:rPr lang="ru-RU" b="1" i="1" dirty="0"/>
              <a:t>Назаренко Вадим </a:t>
            </a:r>
            <a:r>
              <a:rPr lang="ru-RU" b="1" i="1" dirty="0" err="1"/>
              <a:t>Євгенович</a:t>
            </a:r>
            <a:r>
              <a:rPr lang="ru-RU" b="1" i="1" dirty="0"/>
              <a:t>, </a:t>
            </a:r>
            <a:r>
              <a:rPr lang="ru-RU" b="1" i="1" dirty="0" err="1"/>
              <a:t>учень</a:t>
            </a:r>
            <a:r>
              <a:rPr lang="ru-RU" b="1" i="1" dirty="0"/>
              <a:t> 8-А </a:t>
            </a:r>
            <a:r>
              <a:rPr lang="ru-RU" b="1" i="1" dirty="0" err="1"/>
              <a:t>класу</a:t>
            </a:r>
            <a:r>
              <a:rPr lang="ru-RU" b="1" i="1" dirty="0"/>
              <a:t> </a:t>
            </a:r>
            <a:r>
              <a:rPr lang="ru-RU" b="1" i="1" dirty="0" err="1"/>
              <a:t>комунального</a:t>
            </a:r>
            <a:r>
              <a:rPr lang="ru-RU" b="1" i="1" dirty="0"/>
              <a:t> закладу «</a:t>
            </a:r>
            <a:r>
              <a:rPr lang="ru-RU" b="1" i="1" dirty="0" err="1"/>
              <a:t>Харківський</a:t>
            </a:r>
            <a:r>
              <a:rPr lang="ru-RU" b="1" i="1" dirty="0"/>
              <a:t> </a:t>
            </a:r>
            <a:r>
              <a:rPr lang="ru-RU" b="1" i="1" dirty="0" err="1" smtClean="0"/>
              <a:t>ліцей</a:t>
            </a:r>
            <a:r>
              <a:rPr lang="ru-RU" b="1" i="1" dirty="0" smtClean="0"/>
              <a:t> </a:t>
            </a:r>
            <a:r>
              <a:rPr lang="ru-RU" b="1" i="1" dirty="0"/>
              <a:t>№114 </a:t>
            </a:r>
            <a:r>
              <a:rPr lang="ru-RU" b="1" i="1" dirty="0" err="1"/>
              <a:t>Харківської</a:t>
            </a:r>
            <a:r>
              <a:rPr lang="ru-RU" b="1" i="1" dirty="0"/>
              <a:t> </a:t>
            </a:r>
            <a:r>
              <a:rPr lang="ru-RU" b="1" i="1" dirty="0" err="1"/>
              <a:t>міської</a:t>
            </a:r>
            <a:r>
              <a:rPr lang="ru-RU" b="1" i="1" dirty="0"/>
              <a:t> ради</a:t>
            </a:r>
            <a:r>
              <a:rPr lang="ru-RU" b="1" i="1" dirty="0" smtClean="0"/>
              <a:t>»</a:t>
            </a:r>
          </a:p>
          <a:p>
            <a:r>
              <a:rPr lang="uk-UA" b="1" i="1" dirty="0" smtClean="0"/>
              <a:t>Керівник </a:t>
            </a:r>
            <a:r>
              <a:rPr lang="uk-UA" b="1" i="1" dirty="0" err="1" smtClean="0"/>
              <a:t>проєкту</a:t>
            </a:r>
            <a:r>
              <a:rPr lang="uk-UA" b="1" i="1" dirty="0" smtClean="0"/>
              <a:t>:</a:t>
            </a:r>
          </a:p>
          <a:p>
            <a:r>
              <a:rPr lang="ru-RU" b="1" i="1" dirty="0" err="1"/>
              <a:t>Гусєва</a:t>
            </a:r>
            <a:r>
              <a:rPr lang="ru-RU" b="1" i="1" dirty="0"/>
              <a:t> </a:t>
            </a:r>
            <a:r>
              <a:rPr lang="ru-RU" b="1" i="1" dirty="0" err="1"/>
              <a:t>Наталія</a:t>
            </a:r>
            <a:r>
              <a:rPr lang="ru-RU" b="1" i="1" dirty="0"/>
              <a:t> </a:t>
            </a:r>
            <a:r>
              <a:rPr lang="ru-RU" b="1" i="1" dirty="0" err="1"/>
              <a:t>Тимофіївна</a:t>
            </a:r>
            <a:r>
              <a:rPr lang="ru-RU" b="1" i="1" dirty="0"/>
              <a:t>,  учитель </a:t>
            </a:r>
            <a:r>
              <a:rPr lang="ru-RU" b="1" i="1" dirty="0" err="1"/>
              <a:t>історії</a:t>
            </a:r>
            <a:r>
              <a:rPr lang="ru-RU" b="1" i="1" dirty="0"/>
              <a:t>  </a:t>
            </a:r>
            <a:r>
              <a:rPr lang="ru-RU" b="1" i="1" dirty="0" err="1"/>
              <a:t>комунального</a:t>
            </a:r>
            <a:r>
              <a:rPr lang="ru-RU" b="1" i="1" dirty="0"/>
              <a:t> закладу «</a:t>
            </a:r>
            <a:r>
              <a:rPr lang="ru-RU" b="1" i="1" dirty="0" err="1"/>
              <a:t>Харківський</a:t>
            </a:r>
            <a:r>
              <a:rPr lang="ru-RU" b="1" i="1" dirty="0"/>
              <a:t> </a:t>
            </a:r>
            <a:r>
              <a:rPr lang="ru-RU" b="1" i="1" dirty="0" err="1"/>
              <a:t>ліцей</a:t>
            </a:r>
            <a:r>
              <a:rPr lang="ru-RU" b="1" i="1" dirty="0"/>
              <a:t> №114 </a:t>
            </a:r>
            <a:r>
              <a:rPr lang="ru-RU" b="1" i="1" dirty="0" err="1"/>
              <a:t>Харківської</a:t>
            </a:r>
            <a:r>
              <a:rPr lang="ru-RU" b="1" i="1" dirty="0"/>
              <a:t> </a:t>
            </a:r>
            <a:r>
              <a:rPr lang="ru-RU" b="1" i="1" dirty="0" err="1"/>
              <a:t>міської</a:t>
            </a:r>
            <a:r>
              <a:rPr lang="ru-RU" b="1" i="1" dirty="0"/>
              <a:t> ради</a:t>
            </a:r>
            <a:r>
              <a:rPr lang="ru-RU" b="1" i="1" dirty="0" smtClean="0"/>
              <a:t>»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62618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620" y="176169"/>
            <a:ext cx="11530477" cy="1258349"/>
          </a:xfrm>
        </p:spPr>
        <p:txBody>
          <a:bodyPr>
            <a:normAutofit/>
          </a:bodyPr>
          <a:lstStyle/>
          <a:p>
            <a:r>
              <a:rPr lang="ru-RU" sz="4300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</a:rPr>
              <a:t>Список </a:t>
            </a:r>
            <a:r>
              <a:rPr lang="ru-RU" sz="4300" dirty="0" err="1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</a:rPr>
              <a:t>використаних</a:t>
            </a:r>
            <a:r>
              <a:rPr lang="ru-RU" sz="4300" dirty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4300" dirty="0" err="1" smtClean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</a:rPr>
              <a:t>джерел</a:t>
            </a:r>
            <a:endParaRPr lang="en-US" sz="4300" dirty="0">
              <a:solidFill>
                <a:schemeClr val="tx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7857" y="1895213"/>
            <a:ext cx="9495828" cy="2366394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https://</a:t>
            </a:r>
            <a:r>
              <a:rPr lang="en-US" b="1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kharkovgo.com/places/parki-skvery-sady/skver-strelka-v-harkove/</a:t>
            </a:r>
            <a:endParaRPr lang="en-US" b="1" dirty="0" smtClean="0">
              <a:solidFill>
                <a:schemeClr val="tx1"/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F28943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https</a:t>
            </a:r>
            <a:r>
              <a:rPr lang="en-US" b="1" dirty="0">
                <a:solidFill>
                  <a:srgbClr val="F28943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://</a:t>
            </a:r>
            <a:r>
              <a:rPr lang="en-US" b="1" dirty="0" smtClean="0">
                <a:solidFill>
                  <a:srgbClr val="F28943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uk.wikipedia.org/wiki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524" y="2069285"/>
            <a:ext cx="9905998" cy="1905000"/>
          </a:xfrm>
        </p:spPr>
        <p:txBody>
          <a:bodyPr>
            <a:normAutofit/>
          </a:bodyPr>
          <a:lstStyle/>
          <a:p>
            <a:pPr algn="ctr"/>
            <a:r>
              <a:rPr lang="uk-UA" sz="5000" b="1" dirty="0" smtClean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</a:rPr>
              <a:t>Дякую за увагу!</a:t>
            </a:r>
            <a:endParaRPr lang="en-US" sz="5000" b="1" dirty="0">
              <a:solidFill>
                <a:schemeClr val="tx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9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39947" y="672860"/>
            <a:ext cx="11222966" cy="560716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Мета:</a:t>
            </a:r>
            <a:r>
              <a:rPr lang="uk-UA" sz="4000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sz="3200" dirty="0">
                <a:effectLst/>
                <a:latin typeface="Times New Roman"/>
                <a:ea typeface="Calibri"/>
                <a:cs typeface="Times New Roman"/>
              </a:rPr>
              <a:t>створити екскурсійний маршрут містом Харків.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Об’єктом  </a:t>
            </a:r>
            <a:r>
              <a:rPr lang="uk-UA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дослідження</a:t>
            </a:r>
            <a:r>
              <a:rPr lang="en-US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:</a:t>
            </a:r>
            <a:r>
              <a:rPr lang="uk-UA" sz="4000" b="1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 </a:t>
            </a:r>
            <a:r>
              <a:rPr lang="uk-UA" sz="3200" dirty="0">
                <a:effectLst/>
                <a:latin typeface="Times New Roman"/>
                <a:ea typeface="Calibri"/>
                <a:cs typeface="Times New Roman"/>
              </a:rPr>
              <a:t>є історичні пам’ятки</a:t>
            </a:r>
            <a:r>
              <a:rPr lang="uk-UA" sz="3200" b="1" dirty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sz="3200" dirty="0">
                <a:effectLst/>
                <a:latin typeface="Times New Roman"/>
                <a:ea typeface="Calibri"/>
                <a:cs typeface="Times New Roman"/>
              </a:rPr>
              <a:t>міста Харкова, парки та сквери.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45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Предметом дослідження</a:t>
            </a:r>
            <a:r>
              <a:rPr lang="en-US" sz="45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:</a:t>
            </a:r>
            <a:r>
              <a:rPr lang="uk-UA" sz="4500" b="1" i="1" dirty="0" smtClean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sz="3200" dirty="0">
                <a:effectLst/>
                <a:latin typeface="Times New Roman"/>
                <a:ea typeface="Calibri"/>
                <a:cs typeface="Times New Roman"/>
              </a:rPr>
              <a:t>є історичні факти, історії, </a:t>
            </a:r>
            <a:r>
              <a:rPr lang="uk-UA" sz="3200" dirty="0" smtClean="0">
                <a:effectLst/>
                <a:latin typeface="Times New Roman"/>
                <a:ea typeface="Calibri"/>
                <a:cs typeface="Times New Roman"/>
              </a:rPr>
              <a:t>фотодокументи  </a:t>
            </a:r>
            <a:r>
              <a:rPr lang="uk-UA" sz="3200" dirty="0">
                <a:effectLst/>
                <a:latin typeface="Times New Roman"/>
                <a:ea typeface="Calibri"/>
                <a:cs typeface="Times New Roman"/>
              </a:rPr>
              <a:t>про пам’ятки культури та пам’ятні місця Харкова.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  <a:p>
            <a:pPr marL="0" indent="0" algn="just">
              <a:lnSpc>
                <a:spcPct val="150000"/>
              </a:lnSpc>
              <a:spcAft>
                <a:spcPts val="1000"/>
              </a:spcAft>
              <a:buNone/>
            </a:pPr>
            <a:r>
              <a:rPr lang="uk-UA" sz="45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Завдання:</a:t>
            </a:r>
            <a:r>
              <a:rPr lang="uk-UA" sz="45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endParaRPr lang="ru-RU" sz="45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sz="3200" dirty="0">
                <a:effectLst/>
                <a:latin typeface="Times New Roman"/>
                <a:ea typeface="Calibri"/>
                <a:cs typeface="Times New Roman"/>
              </a:rPr>
              <a:t>обрати місця для створення екскурсійного маршруту;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sz="3200" dirty="0">
                <a:effectLst/>
                <a:latin typeface="Times New Roman"/>
                <a:ea typeface="Calibri"/>
                <a:cs typeface="Times New Roman"/>
              </a:rPr>
              <a:t>зібрати інформацію та фотоматеріал про пам’ятники культури та архітектури м. Харкова;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/>
              <a:buChar char=""/>
            </a:pPr>
            <a:r>
              <a:rPr lang="uk-UA" sz="3200" dirty="0">
                <a:effectLst/>
                <a:latin typeface="Times New Roman"/>
                <a:ea typeface="Calibri"/>
                <a:cs typeface="Times New Roman"/>
              </a:rPr>
              <a:t>розробити </a:t>
            </a:r>
            <a:r>
              <a:rPr lang="uk-UA" sz="3200" dirty="0" err="1">
                <a:effectLst/>
                <a:latin typeface="Times New Roman"/>
                <a:ea typeface="Calibri"/>
                <a:cs typeface="Times New Roman"/>
              </a:rPr>
              <a:t>історико</a:t>
            </a:r>
            <a:r>
              <a:rPr lang="uk-UA" sz="3200" dirty="0">
                <a:effectLst/>
                <a:latin typeface="Times New Roman"/>
                <a:ea typeface="Calibri"/>
                <a:cs typeface="Times New Roman"/>
              </a:rPr>
              <a:t> - пізнавальний маршрут </a:t>
            </a:r>
            <a:r>
              <a:rPr lang="uk-UA" sz="3200" dirty="0" smtClean="0">
                <a:effectLst/>
                <a:latin typeface="Times New Roman"/>
                <a:ea typeface="Calibri"/>
                <a:cs typeface="Times New Roman"/>
              </a:rPr>
              <a:t>центральною </a:t>
            </a:r>
            <a:r>
              <a:rPr lang="uk-UA" sz="3200" dirty="0">
                <a:effectLst/>
                <a:latin typeface="Times New Roman"/>
                <a:ea typeface="Calibri"/>
                <a:cs typeface="Times New Roman"/>
              </a:rPr>
              <a:t>частиною міста, який допоможе майбутнім туристам побачити найвидатніші місця Харкова.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52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0675" y="114300"/>
            <a:ext cx="9144000" cy="733425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>
                    <a:lumMod val="85000"/>
                  </a:schemeClr>
                </a:solidFill>
                <a:latin typeface="Arial Black" panose="020B0A04020102020204" pitchFamily="34" charset="0"/>
              </a:rPr>
              <a:t>Маршрут на </a:t>
            </a:r>
            <a:r>
              <a:rPr lang="ru-RU" sz="4000" dirty="0" err="1" smtClean="0">
                <a:solidFill>
                  <a:schemeClr val="tx1">
                    <a:lumMod val="85000"/>
                  </a:schemeClr>
                </a:solidFill>
                <a:latin typeface="Arial Black" panose="020B0A04020102020204" pitchFamily="34" charset="0"/>
              </a:rPr>
              <a:t>сьогодн</a:t>
            </a:r>
            <a:r>
              <a:rPr lang="uk-UA" sz="4000" dirty="0" smtClean="0">
                <a:solidFill>
                  <a:schemeClr val="tx1">
                    <a:lumMod val="85000"/>
                  </a:schemeClr>
                </a:solidFill>
                <a:latin typeface="Arial Black" panose="020B0A04020102020204" pitchFamily="34" charset="0"/>
              </a:rPr>
              <a:t>і</a:t>
            </a:r>
            <a:endParaRPr lang="en-US" sz="4000" dirty="0">
              <a:solidFill>
                <a:schemeClr val="tx1">
                  <a:lumMod val="8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925" y="3076941"/>
            <a:ext cx="3619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Наш маршрут</a:t>
            </a:r>
            <a:r>
              <a:rPr lang="en-US" sz="2400" b="1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та зупинки будуть виглядати ось так</a:t>
            </a:r>
            <a:r>
              <a:rPr lang="en-US" sz="2400" b="1" i="1" dirty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0" t="64" r="12728" b="265"/>
          <a:stretch/>
        </p:blipFill>
        <p:spPr>
          <a:xfrm>
            <a:off x="4783040" y="965171"/>
            <a:ext cx="6676322" cy="562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3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50813"/>
            <a:ext cx="9144000" cy="723215"/>
          </a:xfrm>
        </p:spPr>
        <p:txBody>
          <a:bodyPr>
            <a:noAutofit/>
          </a:bodyPr>
          <a:lstStyle/>
          <a:p>
            <a:r>
              <a:rPr lang="uk-UA" sz="4300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Сквер </a:t>
            </a:r>
            <a:r>
              <a:rPr lang="en-US" sz="4300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“</a:t>
            </a:r>
            <a:r>
              <a:rPr lang="uk-UA" sz="4300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Стрілка</a:t>
            </a:r>
            <a:r>
              <a:rPr lang="en-US" sz="4300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”</a:t>
            </a:r>
            <a:endParaRPr lang="en-US" sz="4300" dirty="0">
              <a:solidFill>
                <a:schemeClr val="bg1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46863" y="1083495"/>
            <a:ext cx="4534687" cy="5028749"/>
          </a:xfrm>
        </p:spPr>
        <p:txBody>
          <a:bodyPr>
            <a:noAutofit/>
          </a:bodyPr>
          <a:lstStyle/>
          <a:p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Сквер «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Стрілка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злиття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харківських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річок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Лопані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Харкова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злиття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річок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побачивши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зверху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нагадує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вказівний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кінець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фігури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стрілки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звідки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мабуть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пішла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назва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потім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скверу. 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легенда,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починало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будуватися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Неподалік</a:t>
            </a:r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впадання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підвісний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раніше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називався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Рибачим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тепер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називається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«Мостом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закоханих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». Тут </a:t>
            </a:r>
            <a:r>
              <a:rPr lang="uk-UA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одружені</a:t>
            </a:r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 символ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міцного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майбутнього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залишають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замочки та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роблять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гарні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весільні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фото. За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повір'ям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коханою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людиною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перетнути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тримаючись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руки, то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зміцнить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створить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довготривалі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стосунки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злитті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річок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ґрунтується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повір'я</a:t>
            </a:r>
            <a:endParaRPr lang="en-US" sz="17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Лопанская стрелка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7" y="3933825"/>
            <a:ext cx="5054431" cy="272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blob:https://web.telegram.org/1f352435-bf5f-416a-9e6d-53a93eb10861"/>
          <p:cNvSpPr>
            <a:spLocks noChangeAspect="1" noChangeArrowheads="1"/>
          </p:cNvSpPr>
          <p:nvPr/>
        </p:nvSpPr>
        <p:spPr bwMode="auto">
          <a:xfrm>
            <a:off x="155574" y="-144463"/>
            <a:ext cx="5997575" cy="599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blob:https://web.telegram.org/1f352435-bf5f-416a-9e6d-53a93eb10861"/>
          <p:cNvSpPr>
            <a:spLocks noChangeAspect="1" noChangeArrowheads="1"/>
          </p:cNvSpPr>
          <p:nvPr/>
        </p:nvSpPr>
        <p:spPr bwMode="auto">
          <a:xfrm>
            <a:off x="1219200" y="2720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89" y="959753"/>
            <a:ext cx="4490248" cy="26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5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9238" y="159993"/>
            <a:ext cx="9144000" cy="778530"/>
          </a:xfrm>
        </p:spPr>
        <p:txBody>
          <a:bodyPr>
            <a:normAutofit/>
          </a:bodyPr>
          <a:lstStyle/>
          <a:p>
            <a:r>
              <a:rPr lang="uk-UA" sz="4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Театр </a:t>
            </a:r>
            <a:r>
              <a:rPr lang="en-US" sz="4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“</a:t>
            </a:r>
            <a:r>
              <a:rPr lang="ru-RU" sz="43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ХНатоб</a:t>
            </a:r>
            <a:r>
              <a:rPr lang="en-US" sz="4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”</a:t>
            </a:r>
            <a:endParaRPr lang="en-US" sz="43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74592" y="1187140"/>
            <a:ext cx="4530316" cy="5289860"/>
          </a:xfrm>
        </p:spPr>
        <p:txBody>
          <a:bodyPr>
            <a:noAutofit/>
          </a:bodyPr>
          <a:lstStyle/>
          <a:p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Харківський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академічний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театр опери та балету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М. В. Лисенка – перший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стаціонарний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оперний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театр. У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репертуарі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театру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оперні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українською</a:t>
            </a:r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французькою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італійською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мовами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класичні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балетні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постановки. Театр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1925 року як "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столична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опера", на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1880 року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оперної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антрепризи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антреприза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поставила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опери «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Різдвяна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та «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Утоплениця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М. Лисенко. До 1934 року в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поставлено 32 опери та 11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балетів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 тому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числі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Золотий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обруч» Б.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Лятошинського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«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Кармелюк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В. Костенко, «Купало» А.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Вахняніна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«Тарас Бульба» М. Лисенко, «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Яблуневий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полон</a:t>
            </a:r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О.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Чишко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«Русалка» О. </a:t>
            </a:r>
            <a:r>
              <a:rPr lang="ru-RU" sz="17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Даргомизького</a:t>
            </a:r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«Князь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Ігор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7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938523"/>
            <a:ext cx="4248150" cy="2653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3822402"/>
            <a:ext cx="4457700" cy="278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2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6279" y="282453"/>
            <a:ext cx="9144000" cy="714826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bg1"/>
                </a:solidFill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Парк Шевченка</a:t>
            </a:r>
            <a:endParaRPr lang="en-US" dirty="0">
              <a:solidFill>
                <a:schemeClr val="bg1"/>
              </a:soli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539" y="1426128"/>
            <a:ext cx="4893578" cy="4907560"/>
          </a:xfrm>
        </p:spPr>
        <p:txBody>
          <a:bodyPr>
            <a:normAutofit fontScale="40000" lnSpcReduction="20000"/>
          </a:bodyPr>
          <a:lstStyle/>
          <a:p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закладено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1804—1805 роках Василем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Назаровичем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Каразіним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засновником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Харківського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Розбивка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саду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проводилася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природному дубовому гаю,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існував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околиці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На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верхній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терасі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розташований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ландшафтний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парк, на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нижній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ботанічний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З моменту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заснування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сад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називався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Університетським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 1808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саду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збудовано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астрономічну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обсерваторію</a:t>
            </a:r>
            <a:r>
              <a:rPr lang="en-US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цьому парку є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ам'ятник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Тарасу Григоровичу 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Шевченко,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розташований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боку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вулиці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Сумської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відкритий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травня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1935 року.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висота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пам'ятника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16,5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Бронзову статую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поета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висотою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5,5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пілоні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чорного</a:t>
            </a:r>
            <a:r>
              <a:rPr lang="ru-RU" sz="4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лабрадориту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Але через </a:t>
            </a:r>
            <a:r>
              <a:rPr lang="ru-RU" sz="43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осійську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агресію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закритий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пошкоджено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-за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місця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парку, в саду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старих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дубів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котрі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посажені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3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43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1775-х роках.</a:t>
            </a:r>
            <a:endParaRPr lang="en-US" sz="43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3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98958"/>
            <a:ext cx="3162299" cy="25586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838" y="1098958"/>
            <a:ext cx="3160121" cy="25586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3800473"/>
            <a:ext cx="4419600" cy="285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8300" y="221595"/>
            <a:ext cx="9144000" cy="826155"/>
          </a:xfrm>
        </p:spPr>
        <p:txBody>
          <a:bodyPr>
            <a:normAutofit/>
          </a:bodyPr>
          <a:lstStyle/>
          <a:p>
            <a:r>
              <a:rPr lang="uk-UA" sz="4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Майдан свободи</a:t>
            </a:r>
            <a:endParaRPr lang="en-US" sz="43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352549"/>
            <a:ext cx="4876800" cy="5210175"/>
          </a:xfrm>
        </p:spPr>
        <p:txBody>
          <a:bodyPr>
            <a:noAutofit/>
          </a:bodyPr>
          <a:lstStyle/>
          <a:p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шоста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Європою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дванадцята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неповних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гектарів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різниця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висот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понад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нею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одразу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станції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метро: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Держпром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творах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харківську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площу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згадував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Олесь Гончар, Ярослав Голованов,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Анатолій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Рибаков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митці</a:t>
            </a:r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Візуально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конструктивно вона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хімічної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колби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Прямокутна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виходить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Сумської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вулиці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а кругла до проспекту Науки.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Діаметр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кола – 350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метрів</a:t>
            </a:r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березня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2022 року в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ході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боїв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вторгнення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Росії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Україну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будівлю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Харківської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обласної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адміністрації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знаходилося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зруйновано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російською</a:t>
            </a:r>
            <a:r>
              <a:rPr lang="ru-RU" sz="1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ракетою.</a:t>
            </a:r>
            <a:br>
              <a:rPr lang="ru-RU" sz="17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7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7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524" y="1232684"/>
            <a:ext cx="4486276" cy="25400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48" y="3957636"/>
            <a:ext cx="4762501" cy="273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3050" y="88245"/>
            <a:ext cx="9144000" cy="854730"/>
          </a:xfrm>
        </p:spPr>
        <p:txBody>
          <a:bodyPr>
            <a:normAutofit/>
          </a:bodyPr>
          <a:lstStyle/>
          <a:p>
            <a:r>
              <a:rPr lang="uk-UA" sz="43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ДЕРЖПРОМ </a:t>
            </a:r>
            <a:endParaRPr lang="en-US" sz="43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6222" y="1169194"/>
            <a:ext cx="6724650" cy="2433636"/>
          </a:xfrm>
        </p:spPr>
        <p:txBody>
          <a:bodyPr>
            <a:normAutofit/>
          </a:bodyPr>
          <a:lstStyle/>
          <a:p>
            <a:r>
              <a:rPr lang="ru-RU" sz="1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Держпром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перший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радянський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13-поверховий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хмарочос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пам'ятка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архітектури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стилі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конструктивізму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одна з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харківських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висоток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збудована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впродовж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1925—1928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Споруда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розташовується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центральній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Харків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площі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Свободи</a:t>
            </a:r>
            <a:r>
              <a:rPr lang="ru-RU" sz="1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2007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голосуванням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інтернет-користувачів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Держпром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посів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17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всеукраїнській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акції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Сім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чудес </a:t>
            </a:r>
            <a:r>
              <a:rPr lang="ru-RU" sz="18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17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3602831"/>
            <a:ext cx="3819525" cy="29884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3602830"/>
            <a:ext cx="3780000" cy="29884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88" y="3602830"/>
            <a:ext cx="3751425" cy="29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2715" y="253141"/>
            <a:ext cx="9144000" cy="73676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chemeClr val="tx1">
                    <a:lumMod val="95000"/>
                  </a:schemeClr>
                </a:solidFill>
                <a:latin typeface="Arial Black" panose="020B0A04020102020204" pitchFamily="34" charset="0"/>
              </a:rPr>
              <a:t>ВИСНОВКИ</a:t>
            </a:r>
            <a:endParaRPr lang="en-US" dirty="0">
              <a:solidFill>
                <a:schemeClr val="tx1">
                  <a:lumMod val="9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1268" y="1690777"/>
            <a:ext cx="10808898" cy="4666891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sz="2800" b="1" dirty="0">
                <a:effectLst/>
                <a:latin typeface="Times New Roman"/>
                <a:ea typeface="Calibri"/>
                <a:cs typeface="Times New Roman"/>
              </a:rPr>
              <a:t>Харків – місто цікаве для туризму;</a:t>
            </a:r>
            <a:endParaRPr lang="ru-RU" sz="2800" b="1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/>
              <a:buChar char=""/>
            </a:pPr>
            <a:r>
              <a:rPr lang="uk-UA" sz="2800" b="1" dirty="0">
                <a:effectLst/>
                <a:latin typeface="Times New Roman"/>
                <a:ea typeface="Calibri"/>
                <a:cs typeface="Times New Roman"/>
              </a:rPr>
              <a:t>мною було розроблено власний екскурсійний маршрут по Харкову, який охоплює невелику частину того, що можна побачити та відвідати гостям нашого міста;</a:t>
            </a:r>
            <a:endParaRPr lang="ru-RU" sz="2800" b="1" dirty="0">
              <a:effectLst/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/>
              <a:buChar char=""/>
            </a:pPr>
            <a:r>
              <a:rPr lang="uk-UA" sz="2800" b="1" dirty="0">
                <a:effectLst/>
                <a:latin typeface="Times New Roman"/>
                <a:ea typeface="Calibri"/>
                <a:cs typeface="Times New Roman"/>
              </a:rPr>
              <a:t>мешканці міста намагаються зберегти українську культурну спадщину від російської агресії.</a:t>
            </a:r>
            <a:endParaRPr lang="ru-RU" sz="2800" b="1" dirty="0">
              <a:effectLst/>
              <a:latin typeface="Calibri"/>
              <a:ea typeface="Calibri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8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Сетка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Сетка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етк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273</TotalTime>
  <Words>732</Words>
  <Application>Microsoft Office PowerPoint</Application>
  <PresentationFormat>Широкоэкранный</PresentationFormat>
  <Paragraphs>34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Century Gothic</vt:lpstr>
      <vt:lpstr>Symbol</vt:lpstr>
      <vt:lpstr>Times New Roman</vt:lpstr>
      <vt:lpstr>Сетка</vt:lpstr>
      <vt:lpstr>Прогулянка по Харкову</vt:lpstr>
      <vt:lpstr>Презентация PowerPoint</vt:lpstr>
      <vt:lpstr>Маршрут на сьогодні</vt:lpstr>
      <vt:lpstr>Сквер “Стрілка”</vt:lpstr>
      <vt:lpstr>Театр “ХНатоб”</vt:lpstr>
      <vt:lpstr>Парк Шевченка</vt:lpstr>
      <vt:lpstr>Майдан свободи</vt:lpstr>
      <vt:lpstr>ДЕРЖПРОМ </vt:lpstr>
      <vt:lpstr>ВИСНОВКИ</vt:lpstr>
      <vt:lpstr>Список використаних джерел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27</cp:revision>
  <dcterms:created xsi:type="dcterms:W3CDTF">2024-04-02T10:54:50Z</dcterms:created>
  <dcterms:modified xsi:type="dcterms:W3CDTF">2024-04-13T13:59:40Z</dcterms:modified>
</cp:coreProperties>
</file>