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3" r:id="rId5"/>
    <p:sldId id="306" r:id="rId6"/>
    <p:sldId id="310" r:id="rId7"/>
    <p:sldId id="307" r:id="rId8"/>
    <p:sldId id="309" r:id="rId9"/>
    <p:sldId id="311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2" r:id="rId18"/>
    <p:sldId id="320" r:id="rId19"/>
    <p:sldId id="321" r:id="rId20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A2F"/>
    <a:srgbClr val="474134"/>
    <a:srgbClr val="554D3D"/>
    <a:srgbClr val="595515"/>
    <a:srgbClr val="5A532C"/>
    <a:srgbClr val="5B542C"/>
    <a:srgbClr val="59522B"/>
    <a:srgbClr val="5D562D"/>
    <a:srgbClr val="655D31"/>
    <a:srgbClr val="6B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879" autoAdjust="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6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3FCFC70-A59A-436E-B5FF-ACFE56745B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64115D-CE3E-4E24-8B01-89E99FA55C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3A57F5B3-4CE9-48CA-B22E-821CD934DBA2}" type="datetime1">
              <a:rPr lang="ru-RU" smtClean="0"/>
              <a:t>12.04.2024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8008DC-4974-4910-8C2F-F08C99A57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D3AA9C-7324-4A0F-BA80-C41F39C6FD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3D94777C-A8D2-4F46-A66E-A1890EBDE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6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4D194EF4-8F66-4BCF-BFB6-06FF4175F51D}" type="datetime1">
              <a:rPr lang="ru-RU" smtClean="0"/>
              <a:pPr/>
              <a:t>12.04.2024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E22815FE-BC4D-474E-9AA3-6983BC3D877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22815FE-BC4D-474E-9AA3-6983BC3D87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8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rtlCol="0" anchor="b">
            <a:noAutofit/>
          </a:bodyPr>
          <a:lstStyle>
            <a:lvl1pPr algn="l">
              <a:defRPr lang="ru-MO"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 rtlCol="0">
            <a:noAutofit/>
          </a:bodyPr>
          <a:lstStyle>
            <a:lvl1pPr marL="0" indent="0" algn="ctr">
              <a:buNone/>
              <a:defRPr lang="ru-MO"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40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0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120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Рисунок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16936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916936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Рисунок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58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358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Рисунок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44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644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Рисунок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1132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32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6033655" y="522548"/>
            <a:ext cx="61583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36655" y="5143104"/>
            <a:ext cx="3355345" cy="1252728"/>
          </a:xfrm>
        </p:spPr>
        <p:txBody>
          <a:bodyPr rtlCol="0" anchor="ctr"/>
          <a:lstStyle>
            <a:lvl1pPr marL="0" indent="0">
              <a:buNone/>
              <a:defRPr lang="ru-MO"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96127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 rtlCol="0"/>
          <a:lstStyle>
            <a:lvl1pPr>
              <a:lnSpc>
                <a:spcPct val="100000"/>
              </a:lnSpc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FontTx/>
              <a:buNone/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65392" y="740664"/>
            <a:ext cx="5157787" cy="466344"/>
          </a:xfrm>
        </p:spPr>
        <p:txBody>
          <a:bodyPr rtlCol="0" anchor="ctr"/>
          <a:lstStyle>
            <a:lvl1pPr marL="0" indent="0"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65392" y="1417320"/>
            <a:ext cx="5157787" cy="2029968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ru-MO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ru-MO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ru-MO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ru-MO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ru-MO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65392" y="3941064"/>
            <a:ext cx="5183188" cy="466344"/>
          </a:xfrm>
        </p:spPr>
        <p:txBody>
          <a:bodyPr rtlCol="0" anchor="ctr"/>
          <a:lstStyle>
            <a:lvl1pPr marL="0" indent="0">
              <a:buNone/>
              <a:defRPr lang="ru-MO" sz="2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65392" y="4485555"/>
            <a:ext cx="5183188" cy="11978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ru-MO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ru-MO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ru-MO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ru-MO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ru-MO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67512" y="1673352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1307592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ru-MO" sz="1800"/>
            </a:lvl1pPr>
            <a:lvl2pPr>
              <a:lnSpc>
                <a:spcPct val="100000"/>
              </a:lnSpc>
              <a:spcBef>
                <a:spcPts val="0"/>
              </a:spcBef>
              <a:defRPr lang="ru-MO" sz="1600"/>
            </a:lvl2pPr>
            <a:lvl3pPr>
              <a:lnSpc>
                <a:spcPct val="100000"/>
              </a:lnSpc>
              <a:spcBef>
                <a:spcPts val="0"/>
              </a:spcBef>
              <a:defRPr lang="ru-MO" sz="1400"/>
            </a:lvl3pPr>
            <a:lvl4pPr>
              <a:lnSpc>
                <a:spcPct val="100000"/>
              </a:lnSpc>
              <a:spcBef>
                <a:spcPts val="0"/>
              </a:spcBef>
              <a:defRPr lang="ru-MO" sz="1200"/>
            </a:lvl4pPr>
            <a:lvl5pPr>
              <a:lnSpc>
                <a:spcPct val="100000"/>
              </a:lnSpc>
              <a:spcBef>
                <a:spcPts val="0"/>
              </a:spcBef>
              <a:defRPr lang="ru-MO"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512" y="3452264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23102" y="3086504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ru-MO" sz="1800"/>
            </a:lvl1pPr>
            <a:lvl2pPr>
              <a:lnSpc>
                <a:spcPct val="100000"/>
              </a:lnSpc>
              <a:spcBef>
                <a:spcPts val="0"/>
              </a:spcBef>
              <a:defRPr lang="ru-MO" sz="1600"/>
            </a:lvl2pPr>
            <a:lvl3pPr>
              <a:lnSpc>
                <a:spcPct val="100000"/>
              </a:lnSpc>
              <a:spcBef>
                <a:spcPts val="0"/>
              </a:spcBef>
              <a:defRPr lang="ru-MO" sz="1400"/>
            </a:lvl3pPr>
            <a:lvl4pPr>
              <a:lnSpc>
                <a:spcPct val="100000"/>
              </a:lnSpc>
              <a:spcBef>
                <a:spcPts val="0"/>
              </a:spcBef>
              <a:defRPr lang="ru-MO" sz="1200"/>
            </a:lvl4pPr>
            <a:lvl5pPr>
              <a:lnSpc>
                <a:spcPct val="100000"/>
              </a:lnSpc>
              <a:spcBef>
                <a:spcPts val="0"/>
              </a:spcBef>
              <a:defRPr lang="ru-MO"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7512" y="5288457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14800" y="4922697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ru-MO" sz="1800"/>
            </a:lvl1pPr>
            <a:lvl2pPr>
              <a:lnSpc>
                <a:spcPct val="100000"/>
              </a:lnSpc>
              <a:spcBef>
                <a:spcPts val="0"/>
              </a:spcBef>
              <a:defRPr lang="ru-MO" sz="1600"/>
            </a:lvl2pPr>
            <a:lvl3pPr>
              <a:lnSpc>
                <a:spcPct val="100000"/>
              </a:lnSpc>
              <a:spcBef>
                <a:spcPts val="0"/>
              </a:spcBef>
              <a:defRPr lang="ru-MO" sz="1400"/>
            </a:lvl3pPr>
            <a:lvl4pPr>
              <a:lnSpc>
                <a:spcPct val="100000"/>
              </a:lnSpc>
              <a:spcBef>
                <a:spcPts val="0"/>
              </a:spcBef>
              <a:defRPr lang="ru-MO" sz="1200"/>
            </a:lvl4pPr>
            <a:lvl5pPr>
              <a:lnSpc>
                <a:spcPct val="100000"/>
              </a:lnSpc>
              <a:spcBef>
                <a:spcPts val="0"/>
              </a:spcBef>
              <a:defRPr lang="ru-MO"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67512" y="2155720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1283336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ru-MO" sz="1800"/>
            </a:lvl1pPr>
            <a:lvl2pPr>
              <a:lnSpc>
                <a:spcPct val="100000"/>
              </a:lnSpc>
              <a:spcBef>
                <a:spcPts val="0"/>
              </a:spcBef>
              <a:defRPr lang="ru-MO" sz="1600"/>
            </a:lvl2pPr>
            <a:lvl3pPr>
              <a:lnSpc>
                <a:spcPct val="100000"/>
              </a:lnSpc>
              <a:spcBef>
                <a:spcPts val="0"/>
              </a:spcBef>
              <a:defRPr lang="ru-MO" sz="1400"/>
            </a:lvl3pPr>
            <a:lvl4pPr>
              <a:lnSpc>
                <a:spcPct val="100000"/>
              </a:lnSpc>
              <a:spcBef>
                <a:spcPts val="0"/>
              </a:spcBef>
              <a:defRPr lang="ru-MO" sz="1200"/>
            </a:lvl4pPr>
            <a:lvl5pPr>
              <a:lnSpc>
                <a:spcPct val="100000"/>
              </a:lnSpc>
              <a:spcBef>
                <a:spcPts val="0"/>
              </a:spcBef>
              <a:defRPr lang="ru-MO"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7512" y="4856116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 b="0"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14800" y="3983732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ru-MO" sz="1800"/>
            </a:lvl1pPr>
            <a:lvl2pPr>
              <a:lnSpc>
                <a:spcPct val="100000"/>
              </a:lnSpc>
              <a:spcBef>
                <a:spcPts val="0"/>
              </a:spcBef>
              <a:defRPr lang="ru-MO" sz="1600"/>
            </a:lvl2pPr>
            <a:lvl3pPr>
              <a:lnSpc>
                <a:spcPct val="100000"/>
              </a:lnSpc>
              <a:spcBef>
                <a:spcPts val="0"/>
              </a:spcBef>
              <a:defRPr lang="ru-MO" sz="1400"/>
            </a:lvl3pPr>
            <a:lvl4pPr>
              <a:lnSpc>
                <a:spcPct val="100000"/>
              </a:lnSpc>
              <a:spcBef>
                <a:spcPts val="0"/>
              </a:spcBef>
              <a:defRPr lang="ru-MO" sz="1200"/>
            </a:lvl4pPr>
            <a:lvl5pPr>
              <a:lnSpc>
                <a:spcPct val="100000"/>
              </a:lnSpc>
              <a:spcBef>
                <a:spcPts val="0"/>
              </a:spcBef>
              <a:defRPr lang="ru-MO"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25" name="Дата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 rtlCol="0"/>
          <a:lstStyle>
            <a:lvl1pPr algn="ctr">
              <a:defRPr lang="ru-MO"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11680" y="2130552"/>
            <a:ext cx="8165592" cy="175564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ru-MO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058400" y="5220132"/>
            <a:ext cx="21336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!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 rtlCol="0"/>
          <a:lstStyle>
            <a:lvl1pPr algn="l">
              <a:defRPr lang="ru-MO" sz="7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ru-MO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5545" y="319125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ru-MO" sz="2400" baseline="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94782" y="4498848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ru-MO" sz="2400" baseline="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4782" y="579729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ru-MO" sz="2400" baseline="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14101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AC1505-F26B-3039-38E3-3A7F7CC7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2C2A94-01A4-034C-9AE7-87CF123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45BEB7-6CEE-98EF-C00B-19BF640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4912249-F431-4F6C-4213-30FF47C81741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8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 rtlCol="0"/>
          <a:lstStyle>
            <a:lvl1pPr algn="l">
              <a:defRPr lang="ru-MO" sz="7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56185" y="2212849"/>
            <a:ext cx="7335814" cy="464515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635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/>
          <a:lstStyle>
            <a:lvl1pPr marL="0" indent="0">
              <a:buNone/>
              <a:defRPr lang="ru-MO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rtlCol="0" anchor="ctr"/>
          <a:lstStyle>
            <a:lvl1pPr>
              <a:defRPr lang="ru-MO"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65976" y="5102352"/>
            <a:ext cx="2889504" cy="1063124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800">
                <a:solidFill>
                  <a:schemeClr val="accent1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4137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рисунком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 rtlCol="0"/>
          <a:lstStyle>
            <a:lvl1pPr>
              <a:defRPr lang="ru-MO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00800" y="2898648"/>
            <a:ext cx="4370832" cy="202996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ru-MO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ru-MO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5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7552" y="1444752"/>
            <a:ext cx="10287000" cy="4562856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1B47E35-6C3A-C32C-9037-4D421B7FAE1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8DBFA4F-F38F-EF0F-7457-5210BB03F44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68DEE4A-F4AB-FB9A-FDD7-3AFBB5A2740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C921DE1-D458-FC03-01B4-9ECBDF8B6F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093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44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8309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5280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3093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5844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8309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280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Рисунок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4" name="Рисунок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6" name="Рисунок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5493327" y="929468"/>
            <a:ext cx="669867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 rtlCol="0"/>
          <a:lstStyle>
            <a:lvl1pPr algn="ctr"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2124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78408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Рисунок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853036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Рисунок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839320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Рисунок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32125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8" name="Рисунок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6718409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Рисунок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9575329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0" name="Рисунок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ru-MO" sz="12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6" name="Текст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61613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b="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2" name="Текст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200" b="0">
                <a:solidFill>
                  <a:schemeClr val="accent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цитатами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rtlCol="0" anchor="b"/>
          <a:lstStyle>
            <a:lvl1pPr>
              <a:lnSpc>
                <a:spcPct val="100000"/>
              </a:lnSpc>
              <a:defRPr lang="ru-MO"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 rtlCol="0">
            <a:noAutofit/>
          </a:bodyPr>
          <a:lstStyle>
            <a:lvl1pPr marL="0" indent="0" algn="l">
              <a:buNone/>
              <a:defRPr lang="ru-MO"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tx1"/>
                </a:solidFill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ru-MO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MO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  <a:stCxn id="19" idx="3"/>
          </p:cNvCxnSpPr>
          <p:nvPr userDrawn="1"/>
        </p:nvCxnSpPr>
        <p:spPr>
          <a:xfrm>
            <a:off x="3831336" y="5495544"/>
            <a:ext cx="83606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объектов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23483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ru-MO"/>
            </a:defPPr>
          </a:lstStyle>
          <a:p>
            <a:pPr rtl="0"/>
            <a:fld id="{84D792B7-0397-C047-AE12-1A03F7E3DC83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634474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34474" y="1279472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23483" y="1278001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23483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634474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4474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23483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07008" y="5788152"/>
            <a:ext cx="3858768" cy="532461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2" name="Текст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7008" y="5266944"/>
            <a:ext cx="3858768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MO" sz="24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ru-MO" sz="16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X</a:t>
            </a:r>
          </a:p>
        </p:txBody>
      </p:sp>
      <p:sp>
        <p:nvSpPr>
          <p:cNvPr id="45" name="Текст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ru-MO" sz="16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X</a:t>
            </a:r>
          </a:p>
        </p:txBody>
      </p:sp>
      <p:sp>
        <p:nvSpPr>
          <p:cNvPr id="46" name="Текст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ru-MO" sz="16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X</a:t>
            </a:r>
          </a:p>
        </p:txBody>
      </p:sp>
      <p:sp>
        <p:nvSpPr>
          <p:cNvPr id="47" name="Текст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ru-MO" sz="16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X</a:t>
            </a:r>
          </a:p>
        </p:txBody>
      </p:sp>
      <p:sp>
        <p:nvSpPr>
          <p:cNvPr id="48" name="Текст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ru-MO" sz="1600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9D15AA5F-2C28-9886-0D00-5D18198EC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2471" y="6517634"/>
            <a:ext cx="95026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MO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22ECB-9F56-BDF6-8792-01F55B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MO"/>
            </a:def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62B5B1-8D0B-68C6-B628-3FF8E5DCD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F9CC0-D93B-C416-BCCE-87441F99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ru-MO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fld id="{84D792B7-0397-C047-AE12-1A03F7E3DC83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54253F60-8B31-6272-41B3-5C95D6A9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ru-MO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5320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0" r:id="rId4"/>
    <p:sldLayoutId id="2147483670" r:id="rId5"/>
    <p:sldLayoutId id="2147483668" r:id="rId6"/>
    <p:sldLayoutId id="2147483669" r:id="rId7"/>
    <p:sldLayoutId id="2147483667" r:id="rId8"/>
    <p:sldLayoutId id="2147483666" r:id="rId9"/>
    <p:sldLayoutId id="2147483665" r:id="rId10"/>
    <p:sldLayoutId id="2147483653" r:id="rId11"/>
    <p:sldLayoutId id="2147483664" r:id="rId12"/>
    <p:sldLayoutId id="2147483671" r:id="rId13"/>
    <p:sldLayoutId id="2147483663" r:id="rId14"/>
    <p:sldLayoutId id="2147483662" r:id="rId15"/>
    <p:sldLayoutId id="2147483654" r:id="rId16"/>
    <p:sldLayoutId id="214748365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0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ru-MO"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68800" indent="-284400" eaLnBrk="1" hangingPunct="1">
        <a:spcBef>
          <a:spcPts val="500"/>
        </a:spcBef>
        <a:buFont typeface="Wingdings" panose="05000000000000000000" pitchFamily="2" charset="2"/>
        <a:buChar char="§"/>
        <a:defRPr/>
      </a:lvl2pPr>
      <a:lvl3pPr marL="849600" indent="-284400" eaLnBrk="1" hangingPunct="1">
        <a:spcBef>
          <a:spcPts val="500"/>
        </a:spcBef>
        <a:buFont typeface="Wingdings" panose="05000000000000000000" pitchFamily="2" charset="2"/>
        <a:buChar char="§"/>
        <a:defRPr/>
      </a:lvl3pPr>
      <a:lvl4pPr marL="1134000" indent="-284400" eaLnBrk="1" hangingPunct="1">
        <a:spcBef>
          <a:spcPts val="500"/>
        </a:spcBef>
        <a:buFont typeface="Wingdings" panose="05000000000000000000" pitchFamily="2" charset="2"/>
        <a:buChar char="§"/>
        <a:defRPr/>
      </a:lvl4pPr>
      <a:lvl5pPr marL="1418400" indent="-284400" eaLnBrk="1" hangingPunct="1">
        <a:spcBef>
          <a:spcPts val="500"/>
        </a:spcBef>
        <a:buFont typeface="Wingdings" panose="05000000000000000000" pitchFamily="2" charset="2"/>
        <a:buChar char="§"/>
        <a:defRPr/>
      </a:lvl5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berdychiv.in.ua/%D0%B1%D0%B5%D1%80%D0%B4%D0%B8%D1%87%D1%96%D0%B2-%D0%BC%D1%83%D0%B7%D0%B5%D0%B9-%D1%94%D0%B2%D1%80%D0%B5%D0%B9%D1%81%D1%82%D0%B2%D0%B0-%D0%BC%D1%96%D1%81%D1%82%D0%B0-%D0%B1%D0%B5%D1%80%D0%B4%D0%B8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berdychiv.in.ua/%D0%BF%D0%BB-%D0%BF%D1%80%D0%B8%D0%B2%D0%BE%D0%BA%D0%B7%D0%B0%D0%BB%D1%8C%D0%BD%D0%B0-1-%D0%B1%D1%83%D0%B4%D0%B8%D0%BD%D0%BE%D0%BA-%D0%B7%D0%B0%D0%BB%D1%96%D0%B7%D0%BD%D0%B8%D1%87%D0%BD%D0%BE%D0%B3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s://znaj.ua/society/191867-hanuka-2018-tradiciji-ta-obryadi-golovnogo-yevreyskogo-svyata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B%D0%B5%D0%B2%D1%96_%D0%86%D1%86%D1%85%D0%B0%D0%BA_%D0%B7_%D0%91%D0%B5%D1%80%D0%B4%D0%B8%D1%87%D0%B5%D0%B2%D0%B0" TargetMode="External"/><Relationship Id="rId2" Type="http://schemas.openxmlformats.org/officeDocument/2006/relationships/hyperlink" Target="https://tamtour.com.ua/berdychiv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erdychiv.in.ua/%D0%B1%D0%B5%D1%80%D0%B4%D0%B8%D1%87%D1%96%D0%B2-%D0%BC%D1%83%D0%B7%D0%B5%D0%B9-%D1%94%D0%B2%D1%80%D0%B5%D0%B9%D1%81%D1%82%D0%B2%D0%B0-%D0%BC%D1%96%D1%81%D1%82%D0%B0-%D0%B1%D0%B5%D1%80%D0%B4%D0%B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m/url?sa=i&amp;url=https://tamtour.com.ua/berdychiv&amp;psig=AOvVaw19ek1gf5M9mZpEqgk7mWEd&amp;ust=1712900899890000&amp;source=images&amp;cd=vfe&amp;opi=89978449&amp;ved=0CBIQjRxqFwoTCOiYzqu7uYUDFQAAAAAdAAAAABAR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folio.com.ua/authors/Sholom-Aleyhem-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habadinfo.com/news/r-levi-yitzchok-of-berditchevs-yartzeit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ru.chabad.org/library/article_cdo/aid/548851/jewish/-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berdychiv.in.ua/%D0%B2%D1%83%D0%BB-%D0%B2%D1%96%D0%BD%D0%BD%D0%B8%D1%86%D1%8C%D0%BA%D0%B0-8-%D0%B1%D1%83%D0%B4%D1%96%D0%B2%D0%BB%D1%8F-%D1%96%D1%83%D0%B4%D0%B5%D0%B9%D1%81%D1%8C%D0%BA%D0%BE%D1%97-%D1%81%D0%B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B%D0%B5%D0%B2%D1%96_%D0%86%D1%86%D1%85%D0%B0%D0%BA_%D0%B7_%D0%91%D0%B5%D1%80%D0%B4%D0%B8%D1%87%D0%B5%D0%B2%D0%B0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855" y="855854"/>
            <a:ext cx="10490501" cy="1296219"/>
          </a:xfrm>
        </p:spPr>
        <p:txBody>
          <a:bodyPr rtlCol="0"/>
          <a:lstStyle>
            <a:defPPr>
              <a:defRPr lang="ru-MO"/>
            </a:defPPr>
          </a:lstStyle>
          <a:p>
            <a:pPr algn="ctr"/>
            <a:r>
              <a:rPr lang="ru-RU" sz="4400" dirty="0">
                <a:solidFill>
                  <a:schemeClr val="accent6">
                    <a:lumMod val="75000"/>
                  </a:schemeClr>
                </a:solidFill>
              </a:rPr>
              <a:t>Всеукраїнський </a:t>
            </a:r>
            <a:r>
              <a:rPr lang="ru-RU" sz="4400" dirty="0" err="1">
                <a:solidFill>
                  <a:schemeClr val="accent6">
                    <a:lumMod val="75000"/>
                  </a:schemeClr>
                </a:solidFill>
              </a:rPr>
              <a:t>інтерактивний</a:t>
            </a:r>
            <a:r>
              <a:rPr lang="ru-RU" sz="4400" dirty="0">
                <a:solidFill>
                  <a:schemeClr val="accent6">
                    <a:lumMod val="75000"/>
                  </a:schemeClr>
                </a:solidFill>
              </a:rPr>
              <a:t> конкурс «МАН-</a:t>
            </a:r>
            <a:r>
              <a:rPr lang="ru-RU" sz="4400" dirty="0" err="1">
                <a:solidFill>
                  <a:schemeClr val="accent6">
                    <a:lumMod val="75000"/>
                  </a:schemeClr>
                </a:solidFill>
              </a:rPr>
              <a:t>Юніор</a:t>
            </a:r>
            <a:r>
              <a:rPr lang="ru-RU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accent6">
                    <a:lumMod val="75000"/>
                  </a:schemeClr>
                </a:solidFill>
              </a:rPr>
              <a:t>Дослідник</a:t>
            </a:r>
            <a:r>
              <a:rPr lang="ru-RU" sz="4400" dirty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1867331-230D-9C0A-257F-D767A3E56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 </a:t>
            </a:r>
          </a:p>
          <a:p>
            <a:pPr rtl="0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57688C-349F-4BE9-943F-CF4B992AAB9A}"/>
              </a:ext>
            </a:extLst>
          </p:cNvPr>
          <p:cNvSpPr/>
          <p:nvPr/>
        </p:nvSpPr>
        <p:spPr>
          <a:xfrm>
            <a:off x="692727" y="3653010"/>
            <a:ext cx="108804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Історик-Юніор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рідним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селищем, селом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околицями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включатиме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історичними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пам`ятками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1426" y="153258"/>
            <a:ext cx="5269257" cy="3265318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Музей Єврейства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відтворює унікальну сторінку історії міста </a:t>
            </a:r>
            <a:r>
              <a:rPr lang="uk-UA" sz="2200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Колоритні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унікальні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експонати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фоні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3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D-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світлин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старого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міста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розказують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про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повсякденне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життя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євреїв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Бердичева.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Експозиція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налічує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300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одиниць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що закликають зберігати  </a:t>
            </a:r>
            <a:r>
              <a:rPr lang="uk-UA" sz="2200" dirty="0">
                <a:solidFill>
                  <a:schemeClr val="accent1">
                    <a:lumMod val="75000"/>
                  </a:schemeClr>
                </a:solidFill>
              </a:rPr>
              <a:t>та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вивчати історію, культуру та традиції </a:t>
            </a:r>
            <a:r>
              <a:rPr lang="uk-UA" sz="2200" dirty="0">
                <a:solidFill>
                  <a:schemeClr val="accent1">
                    <a:lumMod val="75000"/>
                  </a:schemeClr>
                </a:solidFill>
              </a:rPr>
              <a:t>єврейського народу. </a:t>
            </a:r>
            <a:r>
              <a:rPr lang="ru-RU" sz="1600" dirty="0"/>
              <a:t/>
            </a:r>
            <a:br>
              <a:rPr lang="ru-RU" sz="1600" dirty="0"/>
            </a:br>
            <a:endParaRPr lang="en-US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474" y="3771348"/>
            <a:ext cx="3767178" cy="282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53" y="153258"/>
            <a:ext cx="3829679" cy="297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25" y="50899"/>
            <a:ext cx="2602527" cy="347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4298" b="9173"/>
          <a:stretch/>
        </p:blipFill>
        <p:spPr>
          <a:xfrm>
            <a:off x="3886107" y="3996959"/>
            <a:ext cx="4112962" cy="259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26" y="3817451"/>
            <a:ext cx="3381164" cy="27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1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8836" y="304799"/>
            <a:ext cx="6798893" cy="525087"/>
          </a:xfrm>
        </p:spPr>
        <p:txBody>
          <a:bodyPr/>
          <a:lstStyle/>
          <a:p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Роль євреїв у розвитку міста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722363" y="1239069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FE7D6"/>
          </a:solidFill>
          <a:ln/>
        </p:spPr>
        <p:txBody>
          <a:bodyPr/>
          <a:lstStyle/>
          <a:p>
            <a:r>
              <a:rPr lang="uk-UA" dirty="0" smtClean="0"/>
              <a:t>1.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33236" y="1101589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</a:p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Єврейські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підприємці та ремісники були важливим рушієм економічного розвитку </a:t>
            </a:r>
            <a:r>
              <a:rPr lang="uk-UA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Бердичева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створюючи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успішні торговельні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22363" y="3112163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FE7D6"/>
          </a:solidFill>
          <a:ln/>
        </p:spPr>
        <p:txBody>
          <a:bodyPr/>
          <a:lstStyle/>
          <a:p>
            <a:r>
              <a:rPr lang="uk-UA" dirty="0" smtClean="0"/>
              <a:t>2.</a:t>
            </a: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68581" y="2862697"/>
            <a:ext cx="6096000" cy="14929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99"/>
              </a:lnSpc>
            </a:pP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Освіта</a:t>
            </a:r>
          </a:p>
          <a:p>
            <a:pPr>
              <a:lnSpc>
                <a:spcPts val="2799"/>
              </a:lnSpc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Єврейські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громади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заснували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численні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школи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центри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навчання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що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сприяли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просвітництву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культурному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збагаченню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міста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1"/>
          <p:cNvSpPr/>
          <p:nvPr/>
        </p:nvSpPr>
        <p:spPr>
          <a:xfrm>
            <a:off x="722363" y="4864504"/>
            <a:ext cx="499943" cy="499943"/>
          </a:xfrm>
          <a:prstGeom prst="roundRect">
            <a:avLst>
              <a:gd name="adj" fmla="val 26667"/>
            </a:avLst>
          </a:prstGeom>
          <a:solidFill>
            <a:srgbClr val="EFE7D6"/>
          </a:solidFill>
          <a:ln/>
        </p:spPr>
        <p:txBody>
          <a:bodyPr/>
          <a:lstStyle/>
          <a:p>
            <a:r>
              <a:rPr lang="uk-UA" dirty="0" smtClean="0"/>
              <a:t>3.</a:t>
            </a: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68581" y="4829678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єврейської спільноти відобразився на архітектурі, музиці, літературі та мистецтві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Бердичева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надавши  йому унікального колориту.</a:t>
            </a: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36" y="253608"/>
            <a:ext cx="3001980" cy="1997681"/>
          </a:xfrm>
          <a:prstGeom prst="rect">
            <a:avLst/>
          </a:prstGeom>
        </p:spPr>
      </p:pic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 rotWithShape="1">
          <a:blip r:embed="rId4"/>
          <a:srcRect r="2841" b="7700"/>
          <a:stretch/>
        </p:blipFill>
        <p:spPr>
          <a:xfrm>
            <a:off x="7417729" y="4547695"/>
            <a:ext cx="3250020" cy="2056306"/>
          </a:xfrm>
          <a:prstGeom prst="rect">
            <a:avLst/>
          </a:prstGeom>
        </p:spPr>
      </p:pic>
      <p:pic>
        <p:nvPicPr>
          <p:cNvPr id="5" name="Рисунок 4">
            <a:hlinkClick r:id="rId2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613" y="254529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7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48885" y="133649"/>
            <a:ext cx="5984426" cy="6091659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Туристичні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маршрути, пов'язані з єврейською спадщиною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</a:p>
          <a:p>
            <a:pPr algn="l"/>
            <a:endParaRPr lang="uk-UA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Instrument Sans" pitchFamily="34" charset="-122"/>
              <a:cs typeface="Times New Roman" panose="02020603050405020304" pitchFamily="18" charset="0"/>
            </a:endParaRP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Маршрут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єврейськи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ми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квартала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Бердичева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з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відвід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ува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нням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синагог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історичних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будівель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меморіальних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місць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пам’яті жертвам Голокосту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Екскурсія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єврейським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кладовищем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Бердичева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де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поховані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відомі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рабини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вчені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меценати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єврейської громади</a:t>
            </a: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Відвідування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музею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єврейської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спадщини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присвяченого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історії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культурі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єврейства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міста</a:t>
            </a:r>
            <a:endParaRPr lang="uk-UA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Instrument Sans" pitchFamily="34" charset="-122"/>
              <a:cs typeface="Times New Roman" panose="02020603050405020304" pitchFamily="18" charset="0"/>
            </a:endParaRPr>
          </a:p>
          <a:p>
            <a:pPr algn="l"/>
            <a:endParaRPr lang="uk-UA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Instrument Sans" pitchFamily="34" charset="-122"/>
              <a:cs typeface="Times New Roman" panose="02020603050405020304" pitchFamily="18" charset="0"/>
            </a:endParaRPr>
          </a:p>
          <a:p>
            <a:pPr algn="l"/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Instrument Sans" pitchFamily="34" charset="-122"/>
                <a:cs typeface="Times New Roman" panose="02020603050405020304" pitchFamily="18" charset="0"/>
              </a:rPr>
              <a:t>                                           Ласкаво просимо!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Рисунок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339" y="133649"/>
            <a:ext cx="4082473" cy="6123709"/>
          </a:xfrm>
          <a:prstGeom prst="rect">
            <a:avLst/>
          </a:prstGeom>
        </p:spPr>
      </p:pic>
      <p:pic>
        <p:nvPicPr>
          <p:cNvPr id="2" name="Рисунок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164" y="4036725"/>
            <a:ext cx="2567710" cy="19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4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32509" y="655781"/>
            <a:ext cx="11277600" cy="51169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</a:t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</a:t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Висновок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Визначення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хронології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багатовікової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історії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єврейської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громади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міста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дало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можливість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висвітлити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історію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Бердичева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як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осередка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єврейства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Вивчення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періодів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розвитку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переслідування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випробовування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єврейської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спільноти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та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Голокосту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дає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можливість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зберігати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історію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через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вшанування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пам’яті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про 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Дослідження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архітектурних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пам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`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яток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єврейської спільноти міста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показало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їх цінність для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збереження культурної спадщини.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Таким чином,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дослідження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історії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єврейського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народу 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Бердичеві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може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стати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важливим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компонентом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для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розвитку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туризму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нашого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міста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. </a:t>
            </a:r>
            <a:r>
              <a:rPr lang="ru-RU" sz="1800" b="1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cs typeface="Times New Roman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283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00365" y="665018"/>
            <a:ext cx="10141526" cy="4424218"/>
          </a:xfrm>
        </p:spPr>
        <p:txBody>
          <a:bodyPr/>
          <a:lstStyle/>
          <a:p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Особистий  внесок авторів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олягає у широкому дослідженні соціально-культурного внеску єврейської громади міста </a:t>
            </a:r>
            <a:r>
              <a:rPr lang="uk-UA" sz="2400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; у пошуку джерел та  систематизації інформації про культурний розвиток, а </a:t>
            </a:r>
            <a:r>
              <a:rPr lang="uk-UA" sz="2400" smtClean="0">
                <a:solidFill>
                  <a:schemeClr val="accent1">
                    <a:lumMod val="75000"/>
                  </a:schemeClr>
                </a:solidFill>
              </a:rPr>
              <a:t>також  спілкування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з представницею єврейської спільноти для аналізу соціальних та економічних аспектів життя євреїв-</a:t>
            </a:r>
            <a:r>
              <a:rPr lang="uk-UA" sz="2400" dirty="0" err="1" smtClean="0">
                <a:solidFill>
                  <a:schemeClr val="accent1">
                    <a:lumMod val="75000"/>
                  </a:schemeClr>
                </a:solidFill>
              </a:rPr>
              <a:t>бердичівлян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Новизною дослідження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є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розгляд сучасного стану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єврейської спадщини в 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</a:rPr>
              <a:t>Бердичеві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, включаючи питання збереження пам'яток, культурних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ініціатив,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які відображають сучасне розуміння та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внесок 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єврейської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спільноти в історію міста.</a:t>
            </a:r>
            <a:r>
              <a:rPr lang="uk-UA" dirty="0"/>
              <a:t/>
            </a:r>
            <a:br>
              <a:rPr lang="uk-UA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572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914400" y="2715491"/>
            <a:ext cx="10538691" cy="2581564"/>
          </a:xfrm>
        </p:spPr>
        <p:txBody>
          <a:bodyPr/>
          <a:lstStyle/>
          <a:p>
            <a:pPr algn="l"/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Бог – для євреїв, католиків та православних</a:t>
            </a: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Боже, допоможи встати на ноги- впасти я можу і сам»</a:t>
            </a:r>
          </a:p>
          <a:p>
            <a:pPr algn="l"/>
            <a:r>
              <a:rPr lang="uk-UA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«Досвід-це слово, яким люди називають свої помилки»</a:t>
            </a:r>
          </a:p>
          <a:p>
            <a:pPr algn="l"/>
            <a:r>
              <a:rPr lang="uk-UA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«Здалеку всі люди непогані»</a:t>
            </a:r>
          </a:p>
          <a:p>
            <a:pPr algn="l"/>
            <a:r>
              <a:rPr lang="uk-UA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«Коли немає що робити, беруться за великі справи»</a:t>
            </a:r>
          </a:p>
          <a:p>
            <a:pPr algn="l"/>
            <a:r>
              <a:rPr lang="uk-UA" sz="1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«Якщо проблему можна вирішити за гроші, то не проблема, а витрати»</a:t>
            </a:r>
          </a:p>
          <a:p>
            <a:pPr algn="r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Єврейська мудрість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3" t="242" r="-253" b="38668"/>
          <a:stretch/>
        </p:blipFill>
        <p:spPr>
          <a:xfrm>
            <a:off x="371935" y="258453"/>
            <a:ext cx="10949365" cy="23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8374" y="1801092"/>
            <a:ext cx="10714644" cy="1524000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Список використаних джерел</a:t>
            </a:r>
            <a:b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1. Анатолій </a:t>
            </a:r>
            <a:r>
              <a:rPr lang="uk-UA" sz="2000" dirty="0" err="1" smtClean="0">
                <a:solidFill>
                  <a:schemeClr val="accent1">
                    <a:lumMod val="75000"/>
                  </a:schemeClr>
                </a:solidFill>
              </a:rPr>
              <a:t>Горобчук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. Єврейські святині </a:t>
            </a:r>
            <a:r>
              <a:rPr lang="uk-UA" sz="2000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. Екскурс в минуле, розповідь про сьогодення-Житомир, ПП «Рута», 2013.-120 ст.</a:t>
            </a:r>
            <a:b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2. Анатолій </a:t>
            </a:r>
            <a:r>
              <a:rPr lang="uk-UA" sz="2000" dirty="0" err="1" smtClean="0">
                <a:solidFill>
                  <a:schemeClr val="accent1">
                    <a:lumMod val="75000"/>
                  </a:schemeClr>
                </a:solidFill>
              </a:rPr>
              <a:t>Горобчук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. Бердичів. Історія міста від заснування до сьогодення(історико-краєзнавчий нарис)-Житомир-2016.-319 ст.</a:t>
            </a:r>
            <a:b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0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0436" y="3429338"/>
            <a:ext cx="1061258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Інтернет-ресурси</a:t>
            </a:r>
          </a:p>
          <a:p>
            <a:r>
              <a:rPr lang="uk-UA" dirty="0"/>
              <a:t/>
            </a:r>
            <a:br>
              <a:rPr lang="uk-UA" dirty="0"/>
            </a:b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://tamtour.com.ua/berdychiv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20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Леві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Іцхак з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Бердичева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—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Вікіпедія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(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wikipedia.org)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Бердичів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 Музей єврейства міста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Бердичева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- "Мій Бердичів" (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berdychiv.in.ua)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946329" y="3033514"/>
            <a:ext cx="3994484" cy="3542097"/>
          </a:xfrm>
        </p:spPr>
        <p:txBody>
          <a:bodyPr/>
          <a:lstStyle/>
          <a:p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Виконали: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учениці 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8-А класу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Ліцею №10 «Тріумф»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м.Бердичева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Житомирської області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Міщук Юлія, </a:t>
            </a:r>
            <a:r>
              <a:rPr lang="uk-UA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Мойсеня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Олександра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Педагогігчний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керівник: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Пасічник Алла Юріївна,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вчитель </a:t>
            </a:r>
            <a:r>
              <a:rPr lang="uk-UA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історії, 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 правознавства</a:t>
            </a:r>
            <a:b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uk-UA" sz="1800" dirty="0"/>
              <a:t/>
            </a:r>
            <a:br>
              <a:rPr lang="uk-UA" sz="1800" dirty="0"/>
            </a:br>
            <a:endParaRPr lang="en-US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7827" y="346508"/>
            <a:ext cx="104674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науково-дослідницької </a:t>
            </a:r>
            <a:r>
              <a:rPr lang="uk-UA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endParaRPr lang="uk-UA" sz="36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«Волинський Єрусалим» у багатовіковій єврейській спадщині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7662" b="11611"/>
          <a:stretch/>
        </p:blipFill>
        <p:spPr>
          <a:xfrm>
            <a:off x="485391" y="2580932"/>
            <a:ext cx="6038145" cy="3515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583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5" y="1184738"/>
            <a:ext cx="5791200" cy="5467928"/>
          </a:xfrm>
        </p:spPr>
        <p:txBody>
          <a:bodyPr/>
          <a:lstStyle/>
          <a:p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</a:rPr>
              <a:t>Бердичів – місто трьох релігій, де історія кожної з них переплітається, творячи унікальну атмосферу. Місто-монастир, місто-фортеця, «Волинський Єрусалим». Це не лише торговий і культурний центр, але й важливе місце єврейського життя в Україні.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Протягом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століть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тут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формувалася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потужна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єврейська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громада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що</a:t>
            </a:r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зробила місто одним із центрів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духовного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культурного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життя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регіону</a:t>
            </a:r>
            <a:r>
              <a:rPr lang="uk-UA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і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залишила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глибокий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слід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у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культурному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та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економічному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розвитку</a:t>
            </a:r>
            <a:r>
              <a:rPr lang="uk-UA" sz="26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uk-UA" sz="2600" dirty="0" err="1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Бердичева</a:t>
            </a:r>
            <a:r>
              <a:rPr lang="uk-UA" sz="26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D792B7-0397-C047-AE12-1A03F7E3DC83}" type="slidenum">
              <a:rPr lang="ru-RU" noProof="0" smtClean="0"/>
              <a:pPr rtl="0"/>
              <a:t>3</a:t>
            </a:fld>
            <a:endParaRPr lang="ru-RU" noProof="0"/>
          </a:p>
        </p:txBody>
      </p:sp>
      <p:pic>
        <p:nvPicPr>
          <p:cNvPr id="5" name="Рисунок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10" y="1184738"/>
            <a:ext cx="5986337" cy="41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98765" y="175490"/>
            <a:ext cx="11231417" cy="1033087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</a:rPr>
              <a:t>  Мета дослідження: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  - полягає у розумінні ролі та впливу єврейської спільноти на соціально-економічний,    культурний та політичний розвиток міста </a:t>
            </a:r>
            <a:r>
              <a:rPr lang="uk-UA" sz="2200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8003" y="1208577"/>
            <a:ext cx="11296072" cy="1571568"/>
          </a:xfrm>
        </p:spPr>
        <p:txBody>
          <a:bodyPr/>
          <a:lstStyle/>
          <a:p>
            <a:pPr algn="l"/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Предметом дослідження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історія, культура, релігійне життя єврейської громади   міста, включаючи періоди розвитку, переслідування, випробовування та впливу на місцеве населення</a:t>
            </a:r>
          </a:p>
          <a:p>
            <a:pPr algn="l"/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</a:t>
            </a:r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дослідження: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спадщина:  архітектурні та релігійні об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Бердичівської єврейської спільноти</a:t>
            </a:r>
            <a:endParaRPr lang="en-US" sz="2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491" y="3364683"/>
            <a:ext cx="9901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дослідження: </a:t>
            </a:r>
            <a: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хронологію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багатовікової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переслідування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випробовування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вбивств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євреїв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роки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околицях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архітектурну спадщину єврейської спільноти міста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туристичний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архітектурними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пам’ятками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єврейської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4D792B7-0397-C047-AE12-1A03F7E3DC83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810932"/>
            <a:ext cx="4207256" cy="2737450"/>
          </a:xfrm>
        </p:spPr>
        <p:txBody>
          <a:bodyPr/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Відомі діячі єврейської культури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6188364" y="286327"/>
            <a:ext cx="5534815" cy="3160961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Шолом –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Алейхем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(Рабинович Шолом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Нохумович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єврейський письменник. Автор класичних творів, що описували життя єврейської общини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Бердичева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навідував свого брата у місті. Знайомився з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Бердичевом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ходячи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 вулицями, зазираючи у кожний куточок. Особливо захоплювався фактом, що у місті вінчався Оноре де Бальзак.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Рисунок 1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32" y="114257"/>
            <a:ext cx="2798462" cy="27984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54294" y="2740649"/>
            <a:ext cx="4130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Менахем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Мендель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Шнеерсон</a:t>
            </a:r>
            <a:endParaRPr lang="uk-UA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походив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із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впливової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родини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пов'язаної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з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Бердичевом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зробив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значний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внесок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у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розвиток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хасидизму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5862" y="2465883"/>
            <a:ext cx="1618531" cy="240837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1140" y="3878846"/>
            <a:ext cx="6027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Леві-Іцхак бар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Меїр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видатний праведник,  один з найбільших хасидських цадиків кінця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 —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початку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століть, який отримав при житті популярність як 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Бердичівський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рабин.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 фундаментальна праця мала значний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погляди хасидів і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єврейську культуру, понині не втратила своєї актуальності і належить до числа найбільш популярних творів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класичної бібліотеки хасидизму.</a:t>
            </a:r>
          </a:p>
        </p:txBody>
      </p:sp>
      <p:pic>
        <p:nvPicPr>
          <p:cNvPr id="2" name="Рисунок 1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14225" t="10227" r="6238" b="3391"/>
          <a:stretch/>
        </p:blipFill>
        <p:spPr>
          <a:xfrm>
            <a:off x="6188363" y="4022192"/>
            <a:ext cx="3442005" cy="24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1523999" y="77006"/>
            <a:ext cx="8589819" cy="791212"/>
          </a:xfrm>
        </p:spPr>
        <p:txBody>
          <a:bodyPr/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</a:rPr>
              <a:t>Релігійні пам’ятки єврейської громади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3931705" y="3280367"/>
            <a:ext cx="4442692" cy="2703360"/>
          </a:xfrm>
        </p:spPr>
        <p:txBody>
          <a:bodyPr/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Міська єврейська синагога Бердичівської іудейської релігійної громади</a:t>
            </a:r>
          </a:p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Вона  стала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відправлення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єврейської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общини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 вигляд будівля мала</a:t>
            </a:r>
          </a:p>
          <a:p>
            <a:pPr algn="l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1970-х роках.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0" y="6518275"/>
            <a:ext cx="950913" cy="273050"/>
          </a:xfrm>
        </p:spPr>
        <p:txBody>
          <a:bodyPr/>
          <a:lstStyle/>
          <a:p>
            <a:pPr rtl="0"/>
            <a:fld id="{84D792B7-0397-C047-AE12-1A03F7E3DC83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12" name="Прямоугольник 11"/>
          <p:cNvSpPr/>
          <p:nvPr/>
        </p:nvSpPr>
        <p:spPr>
          <a:xfrm>
            <a:off x="3655168" y="773655"/>
            <a:ext cx="59900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хоральна 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инагога –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релігійного та громадського життя єврейської общини.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найстаріших та найвизначніших пам'яток архітектури єврейської громади </a:t>
            </a:r>
            <a:r>
              <a:rPr lang="uk-UA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Бердичева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Збудована у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 в традиційному мавританському стилі, з розкішним інтер'єром та декором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Синагога правила за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молитовний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осередком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іудаїзму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зібрання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0" y="1065748"/>
            <a:ext cx="3560373" cy="20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78" y="228018"/>
            <a:ext cx="1999661" cy="340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32" y="3794538"/>
            <a:ext cx="3121891" cy="207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hlinkClick r:id="rId4"/>
          </p:cNvPr>
          <p:cNvPicPr>
            <a:picLocks noChangeAspect="1"/>
          </p:cNvPicPr>
          <p:nvPr/>
        </p:nvPicPr>
        <p:blipFill rotWithShape="1">
          <a:blip r:embed="rId6"/>
          <a:srcRect r="1995" b="10258"/>
          <a:stretch/>
        </p:blipFill>
        <p:spPr>
          <a:xfrm>
            <a:off x="8187955" y="4375735"/>
            <a:ext cx="3495554" cy="2142540"/>
          </a:xfrm>
          <a:prstGeom prst="rect">
            <a:avLst/>
          </a:prstGeom>
        </p:spPr>
      </p:pic>
      <p:sp>
        <p:nvSpPr>
          <p:cNvPr id="22" name="Стрелка вправо 21"/>
          <p:cNvSpPr/>
          <p:nvPr/>
        </p:nvSpPr>
        <p:spPr>
          <a:xfrm>
            <a:off x="6650182" y="5447005"/>
            <a:ext cx="1265380" cy="437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8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43346" y="221672"/>
            <a:ext cx="9060873" cy="2170546"/>
          </a:xfrm>
        </p:spPr>
        <p:txBody>
          <a:bodyPr/>
          <a:lstStyle/>
          <a:p>
            <a:pPr lvl="0">
              <a:lnSpc>
                <a:spcPts val="2761"/>
              </a:lnSpc>
              <a:spcBef>
                <a:spcPts val="0"/>
              </a:spcBef>
            </a:pP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Єврейське кладовище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 </a:t>
            </a:r>
            <a:r>
              <a:rPr lang="uk-UA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Бердичеві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одн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е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з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найбільших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і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найстаріших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єврейських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некрополів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Україні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Тут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поховані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видатні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рабини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громадські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діячі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меценати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які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відіграли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важливу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роль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житті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бердичівської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громади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.</a:t>
            </a:r>
            <a:r>
              <a:rPr lang="uk-UA" sz="4000" dirty="0" smtClean="0"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Кожен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пам'ятник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несе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собі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глибоку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символіку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багату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історію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Instrument Sans" pitchFamily="34" charset="-122"/>
                <a:cs typeface="Times New Roman" panose="02020603050405020304" pitchFamily="18" charset="0"/>
              </a:rPr>
              <a:t>.</a:t>
            </a:r>
            <a:r>
              <a:rPr lang="en-US" sz="1726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sz="1726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</a:br>
            <a:endParaRPr lang="en-US" sz="4000" dirty="0"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82342" y="3915409"/>
            <a:ext cx="6233949" cy="2021507"/>
          </a:xfrm>
        </p:spPr>
        <p:txBody>
          <a:bodyPr/>
          <a:lstStyle/>
          <a:p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кладовищі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усипальня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Леві-Іцхака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Меїра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Бердичівського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усякого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заповідав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ьогодні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рабина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паломництва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хасидів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тис.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паломників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приїздять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поклонитися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великому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хасидському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проповіднику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219" y="0"/>
            <a:ext cx="2592397" cy="364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295" y="1630384"/>
            <a:ext cx="3249450" cy="201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2" y="2065077"/>
            <a:ext cx="3377921" cy="190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280" y="3800930"/>
            <a:ext cx="2960586" cy="197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46" y="3642238"/>
            <a:ext cx="2411660" cy="285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547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54183" y="609600"/>
            <a:ext cx="10935854" cy="3509818"/>
          </a:xfrm>
        </p:spPr>
        <p:txBody>
          <a:bodyPr/>
          <a:lstStyle/>
          <a:p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Єврейські квартали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Бердичева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вирізнялися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своєрідною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архітектурою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з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характерними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елементами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що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відображали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традиції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естетику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єврейської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культури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.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Будинки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здебільшого були двоповерхові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з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критою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терасою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на другому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поверсі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 Часто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вздовж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фасаду та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бічних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сторін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влаштовували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галерею, з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входи до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приміщень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будинку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 На жаль,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більшість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будинків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в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аварійному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стані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або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зовсім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зруйновані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хоча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ті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збереглися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дають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уявлення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про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місцевий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колорит.</a:t>
            </a:r>
            <a:r>
              <a:rPr lang="ru-RU" sz="4400" b="1" i="1" dirty="0"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cs typeface="Times New Roman" panose="02020603050405020304" pitchFamily="18" charset="0"/>
              </a:rPr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5FC3DB-5589-479E-B3B7-226B6508F48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42968" r="17758"/>
          <a:stretch/>
        </p:blipFill>
        <p:spPr>
          <a:xfrm>
            <a:off x="628074" y="3041558"/>
            <a:ext cx="2530697" cy="363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59" y="3303825"/>
            <a:ext cx="2320998" cy="3319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491" y="3401473"/>
            <a:ext cx="2259859" cy="322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771" y="2902680"/>
            <a:ext cx="2364905" cy="337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528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0" b="28530"/>
          <a:stretch>
            <a:fillRect/>
          </a:stretch>
        </p:blipFill>
        <p:spPr>
          <a:xfrm>
            <a:off x="5681782" y="55581"/>
            <a:ext cx="5338618" cy="267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0218" y="2710225"/>
            <a:ext cx="10368841" cy="822344"/>
          </a:xfrm>
        </p:spPr>
        <p:txBody>
          <a:bodyPr/>
          <a:lstStyle/>
          <a:p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>Голокост та його вплив на єврейську громаду  </a:t>
            </a:r>
            <a:r>
              <a:rPr lang="uk-UA" sz="3200" dirty="0" err="1" smtClean="0">
                <a:solidFill>
                  <a:schemeClr val="accent1">
                    <a:lumMod val="75000"/>
                  </a:schemeClr>
                </a:solidFill>
              </a:rPr>
              <a:t>Бердичева</a:t>
            </a:r>
            <a: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0" y="3371982"/>
            <a:ext cx="2961442" cy="748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752" y="3371982"/>
            <a:ext cx="2962913" cy="743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064" y="3371982"/>
            <a:ext cx="2962913" cy="7437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6310" y="4213112"/>
            <a:ext cx="304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Трагедія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Голокосту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нацисти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знищили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євреїв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Бердичева,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стало одним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злочинів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репетиція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Бабиним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Яром.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51784" y="4311673"/>
            <a:ext cx="32789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Голокосту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Бердичеві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увічнена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меморіалах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музеях та заходах,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єврейського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етносу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2671" y="4274667"/>
            <a:ext cx="3149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трагічні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Бердичева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відродити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предків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36" y="-257704"/>
            <a:ext cx="5831687" cy="361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79" y="3121397"/>
            <a:ext cx="2281123" cy="304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248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33">
      <a:dk1>
        <a:srgbClr val="000000"/>
      </a:dk1>
      <a:lt1>
        <a:srgbClr val="FFFFFF"/>
      </a:lt1>
      <a:dk2>
        <a:srgbClr val="59512B"/>
      </a:dk2>
      <a:lt2>
        <a:srgbClr val="E7E4E6"/>
      </a:lt2>
      <a:accent1>
        <a:srgbClr val="F8F4EC"/>
      </a:accent1>
      <a:accent2>
        <a:srgbClr val="474134"/>
      </a:accent2>
      <a:accent3>
        <a:srgbClr val="E5E0D8"/>
      </a:accent3>
      <a:accent4>
        <a:srgbClr val="B6A592"/>
      </a:accent4>
      <a:accent5>
        <a:srgbClr val="F4F0ED"/>
      </a:accent5>
      <a:accent6>
        <a:srgbClr val="CEC5A7"/>
      </a:accent6>
      <a:hlink>
        <a:srgbClr val="827D57"/>
      </a:hlink>
      <a:folHlink>
        <a:srgbClr val="867052"/>
      </a:folHlink>
    </a:clrScheme>
    <a:fontScheme name="Custom 31">
      <a:majorFont>
        <a:latin typeface="Felix Titling"/>
        <a:ea typeface=""/>
        <a:cs typeface=""/>
      </a:majorFont>
      <a:minorFont>
        <a:latin typeface="Avenir Next LT Pro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493496_TF33492763_Win32" id="{E7535930-AE6F-4FA6-8DEA-BCE2C488C1D7}" vid="{AE454879-4C29-41F4-97EB-BDF24CFE132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B0488-ACBF-45E0-82FC-6FEAA50031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B8FCA9-2C7D-45A4-87C8-02C272E9F4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9B373E-6FDE-4773-A0C6-CDA9846E30C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Город</Template>
  <TotalTime>0</TotalTime>
  <Words>825</Words>
  <Application>Microsoft Office PowerPoint</Application>
  <PresentationFormat>Широкоэкранный</PresentationFormat>
  <Paragraphs>66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Avenir Next LT Pro</vt:lpstr>
      <vt:lpstr>Calibri</vt:lpstr>
      <vt:lpstr>Gelasio</vt:lpstr>
      <vt:lpstr>Gill Sans Nova Light</vt:lpstr>
      <vt:lpstr>Instrument Sans</vt:lpstr>
      <vt:lpstr>Times New Roman</vt:lpstr>
      <vt:lpstr>Wingdings</vt:lpstr>
      <vt:lpstr>Тема Office</vt:lpstr>
      <vt:lpstr>Всеукраїнський інтерактивний конкурс «МАН-Юніор Дослідник»</vt:lpstr>
      <vt:lpstr>Виконали: учениці 8-А класу Ліцею №10 «Тріумф» м.Бердичева Житомирської області Міщук Юлія, Мойсеня Олександра Педагогігчний керівник: Пасічник Алла Юріївна, вчитель історії, основ правознавства  </vt:lpstr>
      <vt:lpstr>Бердичів – місто трьох релігій, де історія кожної з них переплітається, творячи унікальну атмосферу. Місто-монастир, місто-фортеця, «Волинський Єрусалим». Це не лише торговий і культурний центр, але й важливе місце єврейського життя в Україні. Протягом століть тут формувалася потужна єврейська громада, що зробила місто одним із центрів духовного та культурного життя регіону і залишила глибокий слід у культурному та економічному розвитку Бердичева. </vt:lpstr>
      <vt:lpstr>  Мета дослідження:   - полягає у розумінні ролі та впливу єврейської спільноти на соціально-економічний,    культурний та політичний розвиток міста Бердичева </vt:lpstr>
      <vt:lpstr>Відомі діячі єврейської культури Бердичева</vt:lpstr>
      <vt:lpstr> Релігійні пам’ятки єврейської громади</vt:lpstr>
      <vt:lpstr>Єврейське кладовище  у Бердичеві - одне з найбільших і найстаріших єврейських некрополів в Україні. Тут поховані видатні рабини, громадські діячі та меценати, які відіграли важливу роль у житті бердичівської громади. Кожен пам'ятник несе в собі глибоку символіку та багату історію. </vt:lpstr>
      <vt:lpstr>Єврейські квартали Бердичева вирізнялися своєрідною архітектурою з характерними елементами, що відображали традиції та естетику єврейської культури. Будинки здебільшого були двоповерхові, з критою терасою на другому поверсі. Часто вздовж фасаду та бічних сторін влаштовували галерею, з якої були входи до різних приміщень будинку. На жаль, більшість будинків в аварійному стані або зовсім зруйновані, хоча ті, що збереглися дають уявлення про місцевий колорит.  </vt:lpstr>
      <vt:lpstr>Голокост та його вплив на єврейську громаду  Бердичева </vt:lpstr>
      <vt:lpstr> Музей Єврейства відтворює унікальну сторінку історії міста Бердичева. Колоритні унікальні експонати на фоні 3D-світлин старого міста,  розказують про  повсякденне життя  євреїв Бердичева. Експозиція налічує 300 одиниць, що закликають зберігати  та вивчати історію, культуру та традиції єврейського народу.  </vt:lpstr>
      <vt:lpstr>Роль євреїв у розвитку міста</vt:lpstr>
      <vt:lpstr>Презентация PowerPoint</vt:lpstr>
      <vt:lpstr>                                                                             Висновок  - Визначення хронології  багатовікової історії єврейської громади міста дало можливість висвітлити історію Бердичева як осередка єврейства - Вивчення періодів розвитку, переслідування, випробовування єврейської спільноти  та Голокосту дає можливість зберігати історію через вшанування  пам’яті про них - Дослідження архітектурних пам`яток єврейської спільноти міста показало їх цінність для збереження культурної спадщини. - Таким чином, дослідження історії  єврейського народу в Бердичеві може стати важливим компонентом для розвитку туризму нашого міста.   </vt:lpstr>
      <vt:lpstr>Особистий  внесок авторів полягає у широкому дослідженні соціально-культурного внеску єврейської громади міста Бердичева; у пошуку джерел та  систематизації інформації про культурний розвиток, а також  спілкування з представницею єврейської спільноти для аналізу соціальних та економічних аспектів життя євреїв-бердичівлян.  Новизною дослідження є розгляд сучасного стану єврейської спадщини в Бердичеві, включаючи питання збереження пам'яток, культурних ініціатив, які відображають сучасне розуміння та внесок  єврейської спільноти в історію міста. </vt:lpstr>
      <vt:lpstr>Презентация PowerPoint</vt:lpstr>
      <vt:lpstr>Список використаних джерел  1. Анатолій Горобчук. Єврейські святині Бердичева. Екскурс в минуле, розповідь про сьогодення-Житомир, ПП «Рута», 2013.-120 ст. 2. Анатолій Горобчук. Бердичів. Історія міста від заснування до сьогодення(історико-краєзнавчий нарис)-Житомир-2016.-319 ст.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2024-04-05T10:14:03Z</dcterms:created>
  <dcterms:modified xsi:type="dcterms:W3CDTF">2024-04-12T05:51:03Z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