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Calibri" pitchFamily="34" charset="0"/>
      <p:regular r:id="rId18"/>
      <p:bold r:id="rId19"/>
      <p:italic r:id="rId20"/>
      <p:boldItalic r:id="rId21"/>
    </p:embeddedFont>
    <p:embeddedFont>
      <p:font typeface="Arimo"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53" d="100"/>
          <a:sy n="53" d="100"/>
        </p:scale>
        <p:origin x="-114" y="-4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6.png"/><Relationship Id="rId15" Type="http://schemas.openxmlformats.org/officeDocument/2006/relationships/image" Target="../media/image41.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2.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4.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6.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hyperlink" Target="https://uk.wikipedia.org/wiki/%D0%9A%D1%80%D0%B5%D1%82%D1%96%D0%B2%D1%86%D1%96" TargetMode="External"/><Relationship Id="rId3" Type="http://schemas.openxmlformats.org/officeDocument/2006/relationships/image" Target="../media/image47.png"/><Relationship Id="rId7" Type="http://schemas.openxmlformats.org/officeDocument/2006/relationships/hyperlink" Target="https://castlesua.jimdofree.com/%D1%82%D0%B5%D1%80%D0%BD%D0%BE%D0%BF%D1%96%D0%BB%D1%8C%D1%81%D1%8C%D0%BA%D0%B0-%D0%BE%D0%B1%D0%BB%D0%B0%D1%81%D1%82%D1%8C/%D0%B7%D0%B1%D0%B0%D1%80%D0%B0%D0%B6-%D0%B7%D0%B0%D0%BC%D0%BE%D0%BA/"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discover.in.ua/people/nestor-morozenko-morozovickij.html" TargetMode="External"/><Relationship Id="rId5" Type="http://schemas.openxmlformats.org/officeDocument/2006/relationships/hyperlink" Target="https://zamky.te.ua/naukova-robota/naukovi-doslidzhennya/korsunskij-polkovnik-nestor-morozenko.-do-pitannya-pohodzhennya-i-viznachennya-miscya-pohovannya" TargetMode="External"/><Relationship Id="rId4" Type="http://schemas.openxmlformats.org/officeDocument/2006/relationships/hyperlink" Target="https://irp.te.ua/karta-shlyahiv-tatars-ky-h/"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rot="-1660375">
            <a:off x="13364092" y="-1570265"/>
            <a:ext cx="3292823" cy="3140530"/>
          </a:xfrm>
          <a:custGeom>
            <a:avLst/>
            <a:gdLst/>
            <a:ahLst/>
            <a:cxnLst/>
            <a:rect l="l" t="t" r="r" b="b"/>
            <a:pathLst>
              <a:path w="3292823" h="3140530">
                <a:moveTo>
                  <a:pt x="0" y="0"/>
                </a:moveTo>
                <a:lnTo>
                  <a:pt x="3292824" y="0"/>
                </a:lnTo>
                <a:lnTo>
                  <a:pt x="3292824" y="3140530"/>
                </a:lnTo>
                <a:lnTo>
                  <a:pt x="0" y="3140530"/>
                </a:lnTo>
                <a:lnTo>
                  <a:pt x="0" y="0"/>
                </a:lnTo>
                <a:close/>
              </a:path>
            </a:pathLst>
          </a:custGeom>
          <a:blipFill>
            <a:blip r:embed="rId3" cstate="print"/>
            <a:stretch>
              <a:fillRect/>
            </a:stretch>
          </a:blipFill>
        </p:spPr>
      </p:sp>
      <p:sp>
        <p:nvSpPr>
          <p:cNvPr id="4" name="Freeform 4"/>
          <p:cNvSpPr/>
          <p:nvPr/>
        </p:nvSpPr>
        <p:spPr>
          <a:xfrm>
            <a:off x="16366865" y="-1220215"/>
            <a:ext cx="3241573" cy="5006291"/>
          </a:xfrm>
          <a:custGeom>
            <a:avLst/>
            <a:gdLst/>
            <a:ahLst/>
            <a:cxnLst/>
            <a:rect l="l" t="t" r="r" b="b"/>
            <a:pathLst>
              <a:path w="3241573" h="5006291">
                <a:moveTo>
                  <a:pt x="0" y="0"/>
                </a:moveTo>
                <a:lnTo>
                  <a:pt x="3241573" y="0"/>
                </a:lnTo>
                <a:lnTo>
                  <a:pt x="3241573" y="5006291"/>
                </a:lnTo>
                <a:lnTo>
                  <a:pt x="0" y="5006291"/>
                </a:lnTo>
                <a:lnTo>
                  <a:pt x="0" y="0"/>
                </a:lnTo>
                <a:close/>
              </a:path>
            </a:pathLst>
          </a:custGeom>
          <a:blipFill>
            <a:blip r:embed="rId4"/>
            <a:stretch>
              <a:fillRect/>
            </a:stretch>
          </a:blipFill>
        </p:spPr>
      </p:sp>
      <p:sp>
        <p:nvSpPr>
          <p:cNvPr id="5" name="Freeform 5"/>
          <p:cNvSpPr/>
          <p:nvPr/>
        </p:nvSpPr>
        <p:spPr>
          <a:xfrm rot="4585069">
            <a:off x="3675897" y="-2089770"/>
            <a:ext cx="2789859" cy="4490718"/>
          </a:xfrm>
          <a:custGeom>
            <a:avLst/>
            <a:gdLst/>
            <a:ahLst/>
            <a:cxnLst/>
            <a:rect l="l" t="t" r="r" b="b"/>
            <a:pathLst>
              <a:path w="2789859" h="4490718">
                <a:moveTo>
                  <a:pt x="0" y="0"/>
                </a:moveTo>
                <a:lnTo>
                  <a:pt x="2789859" y="0"/>
                </a:lnTo>
                <a:lnTo>
                  <a:pt x="2789859" y="4490718"/>
                </a:lnTo>
                <a:lnTo>
                  <a:pt x="0" y="4490718"/>
                </a:lnTo>
                <a:lnTo>
                  <a:pt x="0" y="0"/>
                </a:lnTo>
                <a:close/>
              </a:path>
            </a:pathLst>
          </a:custGeom>
          <a:blipFill>
            <a:blip r:embed="rId5"/>
            <a:stretch>
              <a:fillRect/>
            </a:stretch>
          </a:blipFill>
        </p:spPr>
      </p:sp>
      <p:sp>
        <p:nvSpPr>
          <p:cNvPr id="6" name="Freeform 6"/>
          <p:cNvSpPr/>
          <p:nvPr/>
        </p:nvSpPr>
        <p:spPr>
          <a:xfrm rot="-5400000">
            <a:off x="15998800" y="8233392"/>
            <a:ext cx="2721366" cy="2849090"/>
          </a:xfrm>
          <a:custGeom>
            <a:avLst/>
            <a:gdLst/>
            <a:ahLst/>
            <a:cxnLst/>
            <a:rect l="l" t="t" r="r" b="b"/>
            <a:pathLst>
              <a:path w="2721366" h="2849090">
                <a:moveTo>
                  <a:pt x="0" y="0"/>
                </a:moveTo>
                <a:lnTo>
                  <a:pt x="2721366" y="0"/>
                </a:lnTo>
                <a:lnTo>
                  <a:pt x="2721366" y="2849090"/>
                </a:lnTo>
                <a:lnTo>
                  <a:pt x="0" y="2849090"/>
                </a:lnTo>
                <a:lnTo>
                  <a:pt x="0" y="0"/>
                </a:lnTo>
                <a:close/>
              </a:path>
            </a:pathLst>
          </a:custGeom>
          <a:blipFill>
            <a:blip r:embed="rId6"/>
            <a:stretch>
              <a:fillRect l="-40" r="-29410"/>
            </a:stretch>
          </a:blipFill>
        </p:spPr>
      </p:sp>
      <p:sp>
        <p:nvSpPr>
          <p:cNvPr id="7" name="Freeform 7"/>
          <p:cNvSpPr/>
          <p:nvPr/>
        </p:nvSpPr>
        <p:spPr>
          <a:xfrm>
            <a:off x="9845614" y="-2790553"/>
            <a:ext cx="3909779" cy="4278828"/>
          </a:xfrm>
          <a:custGeom>
            <a:avLst/>
            <a:gdLst/>
            <a:ahLst/>
            <a:cxnLst/>
            <a:rect l="l" t="t" r="r" b="b"/>
            <a:pathLst>
              <a:path w="3909779" h="4278828">
                <a:moveTo>
                  <a:pt x="0" y="0"/>
                </a:moveTo>
                <a:lnTo>
                  <a:pt x="3909779" y="0"/>
                </a:lnTo>
                <a:lnTo>
                  <a:pt x="3909779" y="4278828"/>
                </a:lnTo>
                <a:lnTo>
                  <a:pt x="0" y="4278828"/>
                </a:lnTo>
                <a:lnTo>
                  <a:pt x="0" y="0"/>
                </a:lnTo>
                <a:close/>
              </a:path>
            </a:pathLst>
          </a:custGeom>
          <a:blipFill>
            <a:blip r:embed="rId7"/>
            <a:stretch>
              <a:fillRect/>
            </a:stretch>
          </a:blipFill>
        </p:spPr>
      </p:sp>
      <p:sp>
        <p:nvSpPr>
          <p:cNvPr id="8" name="Freeform 8"/>
          <p:cNvSpPr/>
          <p:nvPr/>
        </p:nvSpPr>
        <p:spPr>
          <a:xfrm>
            <a:off x="17197856" y="3500188"/>
            <a:ext cx="4493241" cy="3173351"/>
          </a:xfrm>
          <a:custGeom>
            <a:avLst/>
            <a:gdLst/>
            <a:ahLst/>
            <a:cxnLst/>
            <a:rect l="l" t="t" r="r" b="b"/>
            <a:pathLst>
              <a:path w="4493241" h="3173351">
                <a:moveTo>
                  <a:pt x="0" y="0"/>
                </a:moveTo>
                <a:lnTo>
                  <a:pt x="4493241" y="0"/>
                </a:lnTo>
                <a:lnTo>
                  <a:pt x="4493241" y="3173351"/>
                </a:lnTo>
                <a:lnTo>
                  <a:pt x="0" y="3173351"/>
                </a:lnTo>
                <a:lnTo>
                  <a:pt x="0" y="0"/>
                </a:lnTo>
                <a:close/>
              </a:path>
            </a:pathLst>
          </a:custGeom>
          <a:blipFill>
            <a:blip r:embed="rId8" cstate="print"/>
            <a:stretch>
              <a:fillRect/>
            </a:stretch>
          </a:blipFill>
        </p:spPr>
      </p:sp>
      <p:sp>
        <p:nvSpPr>
          <p:cNvPr id="9" name="Freeform 9"/>
          <p:cNvSpPr/>
          <p:nvPr/>
        </p:nvSpPr>
        <p:spPr>
          <a:xfrm>
            <a:off x="-2005056" y="5811509"/>
            <a:ext cx="2360822" cy="4475491"/>
          </a:xfrm>
          <a:custGeom>
            <a:avLst/>
            <a:gdLst/>
            <a:ahLst/>
            <a:cxnLst/>
            <a:rect l="l" t="t" r="r" b="b"/>
            <a:pathLst>
              <a:path w="2360822" h="4475491">
                <a:moveTo>
                  <a:pt x="0" y="0"/>
                </a:moveTo>
                <a:lnTo>
                  <a:pt x="2360822" y="0"/>
                </a:lnTo>
                <a:lnTo>
                  <a:pt x="2360822" y="4475491"/>
                </a:lnTo>
                <a:lnTo>
                  <a:pt x="0" y="4475491"/>
                </a:lnTo>
                <a:lnTo>
                  <a:pt x="0" y="0"/>
                </a:lnTo>
                <a:close/>
              </a:path>
            </a:pathLst>
          </a:custGeom>
          <a:blipFill>
            <a:blip r:embed="rId9"/>
            <a:stretch>
              <a:fillRect/>
            </a:stretch>
          </a:blipFill>
        </p:spPr>
      </p:sp>
      <p:sp>
        <p:nvSpPr>
          <p:cNvPr id="10" name="Freeform 10"/>
          <p:cNvSpPr/>
          <p:nvPr/>
        </p:nvSpPr>
        <p:spPr>
          <a:xfrm>
            <a:off x="-792921" y="2195821"/>
            <a:ext cx="2297373" cy="3507439"/>
          </a:xfrm>
          <a:custGeom>
            <a:avLst/>
            <a:gdLst/>
            <a:ahLst/>
            <a:cxnLst/>
            <a:rect l="l" t="t" r="r" b="b"/>
            <a:pathLst>
              <a:path w="2297373" h="3507439">
                <a:moveTo>
                  <a:pt x="0" y="0"/>
                </a:moveTo>
                <a:lnTo>
                  <a:pt x="2297373" y="0"/>
                </a:lnTo>
                <a:lnTo>
                  <a:pt x="2297373" y="3507440"/>
                </a:lnTo>
                <a:lnTo>
                  <a:pt x="0" y="3507440"/>
                </a:lnTo>
                <a:lnTo>
                  <a:pt x="0" y="0"/>
                </a:lnTo>
                <a:close/>
              </a:path>
            </a:pathLst>
          </a:custGeom>
          <a:blipFill>
            <a:blip r:embed="rId10"/>
            <a:stretch>
              <a:fillRect/>
            </a:stretch>
          </a:blipFill>
        </p:spPr>
      </p:sp>
      <p:sp>
        <p:nvSpPr>
          <p:cNvPr id="11" name="Freeform 11"/>
          <p:cNvSpPr/>
          <p:nvPr/>
        </p:nvSpPr>
        <p:spPr>
          <a:xfrm>
            <a:off x="-568193" y="-1265163"/>
            <a:ext cx="3215450" cy="4122372"/>
          </a:xfrm>
          <a:custGeom>
            <a:avLst/>
            <a:gdLst/>
            <a:ahLst/>
            <a:cxnLst/>
            <a:rect l="l" t="t" r="r" b="b"/>
            <a:pathLst>
              <a:path w="3215450" h="4122372">
                <a:moveTo>
                  <a:pt x="0" y="0"/>
                </a:moveTo>
                <a:lnTo>
                  <a:pt x="3215450" y="0"/>
                </a:lnTo>
                <a:lnTo>
                  <a:pt x="3215450" y="4122372"/>
                </a:lnTo>
                <a:lnTo>
                  <a:pt x="0" y="4122372"/>
                </a:lnTo>
                <a:lnTo>
                  <a:pt x="0" y="0"/>
                </a:lnTo>
                <a:close/>
              </a:path>
            </a:pathLst>
          </a:custGeom>
          <a:blipFill>
            <a:blip r:embed="rId11"/>
            <a:stretch>
              <a:fillRect/>
            </a:stretch>
          </a:blipFill>
        </p:spPr>
      </p:sp>
      <p:sp>
        <p:nvSpPr>
          <p:cNvPr id="12" name="Freeform 12"/>
          <p:cNvSpPr/>
          <p:nvPr/>
        </p:nvSpPr>
        <p:spPr>
          <a:xfrm>
            <a:off x="-1893197" y="8297254"/>
            <a:ext cx="5501028" cy="3555039"/>
          </a:xfrm>
          <a:custGeom>
            <a:avLst/>
            <a:gdLst/>
            <a:ahLst/>
            <a:cxnLst/>
            <a:rect l="l" t="t" r="r" b="b"/>
            <a:pathLst>
              <a:path w="5501028" h="3555039">
                <a:moveTo>
                  <a:pt x="0" y="0"/>
                </a:moveTo>
                <a:lnTo>
                  <a:pt x="5501029" y="0"/>
                </a:lnTo>
                <a:lnTo>
                  <a:pt x="5501029" y="3555040"/>
                </a:lnTo>
                <a:lnTo>
                  <a:pt x="0" y="3555040"/>
                </a:lnTo>
                <a:lnTo>
                  <a:pt x="0" y="0"/>
                </a:lnTo>
                <a:close/>
              </a:path>
            </a:pathLst>
          </a:custGeom>
          <a:blipFill>
            <a:blip r:embed="rId12"/>
            <a:stretch>
              <a:fillRect/>
            </a:stretch>
          </a:blipFill>
        </p:spPr>
      </p:sp>
      <p:sp>
        <p:nvSpPr>
          <p:cNvPr id="13" name="Freeform 13"/>
          <p:cNvSpPr/>
          <p:nvPr/>
        </p:nvSpPr>
        <p:spPr>
          <a:xfrm>
            <a:off x="4325252" y="9119782"/>
            <a:ext cx="4305847" cy="2985916"/>
          </a:xfrm>
          <a:custGeom>
            <a:avLst/>
            <a:gdLst/>
            <a:ahLst/>
            <a:cxnLst/>
            <a:rect l="l" t="t" r="r" b="b"/>
            <a:pathLst>
              <a:path w="4305847" h="2985916">
                <a:moveTo>
                  <a:pt x="0" y="0"/>
                </a:moveTo>
                <a:lnTo>
                  <a:pt x="4305847" y="0"/>
                </a:lnTo>
                <a:lnTo>
                  <a:pt x="4305847" y="2985916"/>
                </a:lnTo>
                <a:lnTo>
                  <a:pt x="0" y="2985916"/>
                </a:lnTo>
                <a:lnTo>
                  <a:pt x="0" y="0"/>
                </a:lnTo>
                <a:close/>
              </a:path>
            </a:pathLst>
          </a:custGeom>
          <a:blipFill>
            <a:blip r:embed="rId13"/>
            <a:stretch>
              <a:fillRect t="-4527" b="-4527"/>
            </a:stretch>
          </a:blipFill>
        </p:spPr>
      </p:sp>
      <p:sp>
        <p:nvSpPr>
          <p:cNvPr id="14" name="Freeform 14"/>
          <p:cNvSpPr/>
          <p:nvPr/>
        </p:nvSpPr>
        <p:spPr>
          <a:xfrm>
            <a:off x="12014423" y="9059236"/>
            <a:ext cx="3920515" cy="3107008"/>
          </a:xfrm>
          <a:custGeom>
            <a:avLst/>
            <a:gdLst/>
            <a:ahLst/>
            <a:cxnLst/>
            <a:rect l="l" t="t" r="r" b="b"/>
            <a:pathLst>
              <a:path w="3920515" h="3107008">
                <a:moveTo>
                  <a:pt x="0" y="0"/>
                </a:moveTo>
                <a:lnTo>
                  <a:pt x="3920515" y="0"/>
                </a:lnTo>
                <a:lnTo>
                  <a:pt x="3920515" y="3107008"/>
                </a:lnTo>
                <a:lnTo>
                  <a:pt x="0" y="3107008"/>
                </a:lnTo>
                <a:lnTo>
                  <a:pt x="0" y="0"/>
                </a:lnTo>
                <a:close/>
              </a:path>
            </a:pathLst>
          </a:custGeom>
          <a:blipFill>
            <a:blip r:embed="rId14"/>
            <a:stretch>
              <a:fillRect/>
            </a:stretch>
          </a:blipFill>
        </p:spPr>
      </p:sp>
      <p:sp>
        <p:nvSpPr>
          <p:cNvPr id="15" name="Freeform 15"/>
          <p:cNvSpPr/>
          <p:nvPr/>
        </p:nvSpPr>
        <p:spPr>
          <a:xfrm rot="10321562">
            <a:off x="16830887" y="5233747"/>
            <a:ext cx="861787" cy="785009"/>
          </a:xfrm>
          <a:custGeom>
            <a:avLst/>
            <a:gdLst/>
            <a:ahLst/>
            <a:cxnLst/>
            <a:rect l="l" t="t" r="r" b="b"/>
            <a:pathLst>
              <a:path w="861787" h="785009">
                <a:moveTo>
                  <a:pt x="0" y="0"/>
                </a:moveTo>
                <a:lnTo>
                  <a:pt x="861786" y="0"/>
                </a:lnTo>
                <a:lnTo>
                  <a:pt x="861786" y="785009"/>
                </a:lnTo>
                <a:lnTo>
                  <a:pt x="0" y="785009"/>
                </a:lnTo>
                <a:lnTo>
                  <a:pt x="0" y="0"/>
                </a:lnTo>
                <a:close/>
              </a:path>
            </a:pathLst>
          </a:custGeom>
          <a:blipFill>
            <a:blip r:embed="rId15" cstate="print">
              <a:extLst>
                <a:ext uri="{96DAC541-7B7A-43D3-8B79-37D633B846F1}">
                  <asvg:svgBlip xmlns:asvg="http://schemas.microsoft.com/office/drawing/2016/SVG/main" xmlns="" r:embed="rId16"/>
                </a:ext>
              </a:extLst>
            </a:blip>
            <a:stretch>
              <a:fillRect/>
            </a:stretch>
          </a:blipFill>
        </p:spPr>
      </p:sp>
      <p:sp>
        <p:nvSpPr>
          <p:cNvPr id="16" name="Freeform 16"/>
          <p:cNvSpPr/>
          <p:nvPr/>
        </p:nvSpPr>
        <p:spPr>
          <a:xfrm rot="-3926957">
            <a:off x="7369813" y="-2353347"/>
            <a:ext cx="3475850" cy="4194087"/>
          </a:xfrm>
          <a:custGeom>
            <a:avLst/>
            <a:gdLst/>
            <a:ahLst/>
            <a:cxnLst/>
            <a:rect l="l" t="t" r="r" b="b"/>
            <a:pathLst>
              <a:path w="3475850" h="4194087">
                <a:moveTo>
                  <a:pt x="0" y="0"/>
                </a:moveTo>
                <a:lnTo>
                  <a:pt x="3475850" y="0"/>
                </a:lnTo>
                <a:lnTo>
                  <a:pt x="3475850" y="4194088"/>
                </a:lnTo>
                <a:lnTo>
                  <a:pt x="0" y="4194088"/>
                </a:lnTo>
                <a:lnTo>
                  <a:pt x="0" y="0"/>
                </a:lnTo>
                <a:close/>
              </a:path>
            </a:pathLst>
          </a:custGeom>
          <a:blipFill>
            <a:blip r:embed="rId17"/>
            <a:stretch>
              <a:fillRect/>
            </a:stretch>
          </a:blipFill>
        </p:spPr>
      </p:sp>
      <p:sp>
        <p:nvSpPr>
          <p:cNvPr id="17" name="TextBox 17"/>
          <p:cNvSpPr txBox="1"/>
          <p:nvPr/>
        </p:nvSpPr>
        <p:spPr>
          <a:xfrm>
            <a:off x="3195542" y="3573688"/>
            <a:ext cx="13300143" cy="1431925"/>
          </a:xfrm>
          <a:prstGeom prst="rect">
            <a:avLst/>
          </a:prstGeom>
        </p:spPr>
        <p:txBody>
          <a:bodyPr lIns="0" tIns="0" rIns="0" bIns="0" rtlCol="0" anchor="t">
            <a:spAutoFit/>
          </a:bodyPr>
          <a:lstStyle/>
          <a:p>
            <a:pPr marL="0" lvl="0" indent="0" algn="r">
              <a:lnSpc>
                <a:spcPts val="3500"/>
              </a:lnSpc>
              <a:spcBef>
                <a:spcPct val="0"/>
              </a:spcBef>
            </a:pPr>
            <a:r>
              <a:rPr lang="en-US" sz="3500" u="none" strike="noStrike" spc="70">
                <a:solidFill>
                  <a:srgbClr val="1A1A1A"/>
                </a:solidFill>
                <a:latin typeface="Arsenica Antiqua Bold"/>
              </a:rPr>
              <a:t>Створити екскурсійний маршрут рідним містом, селищем,селом або його околицями, мені вимагатиме ознайомлення з історичними пам’ятками</a:t>
            </a:r>
          </a:p>
        </p:txBody>
      </p:sp>
      <p:sp>
        <p:nvSpPr>
          <p:cNvPr id="18" name="TextBox 18"/>
          <p:cNvSpPr txBox="1"/>
          <p:nvPr/>
        </p:nvSpPr>
        <p:spPr>
          <a:xfrm>
            <a:off x="-143414" y="-161795"/>
            <a:ext cx="16078352" cy="2693045"/>
          </a:xfrm>
          <a:prstGeom prst="rect">
            <a:avLst/>
          </a:prstGeom>
        </p:spPr>
        <p:txBody>
          <a:bodyPr lIns="0" tIns="0" rIns="0" bIns="0" rtlCol="0" anchor="t">
            <a:spAutoFit/>
          </a:bodyPr>
          <a:lstStyle/>
          <a:p>
            <a:pPr algn="r">
              <a:lnSpc>
                <a:spcPts val="3531"/>
              </a:lnSpc>
            </a:pPr>
            <a:endParaRPr lang="en-US" sz="3531" spc="70" dirty="0" smtClean="0">
              <a:solidFill>
                <a:srgbClr val="1A1A1A"/>
              </a:solidFill>
              <a:latin typeface="Arsenica Antiqua Bold"/>
            </a:endParaRPr>
          </a:p>
          <a:p>
            <a:pPr algn="r">
              <a:lnSpc>
                <a:spcPts val="3531"/>
              </a:lnSpc>
            </a:pPr>
            <a:endParaRPr lang="en-US" sz="3531" spc="70" dirty="0" smtClean="0">
              <a:solidFill>
                <a:srgbClr val="1A1A1A"/>
              </a:solidFill>
              <a:latin typeface="Arsenica Antiqua Bold"/>
            </a:endParaRPr>
          </a:p>
          <a:p>
            <a:pPr algn="r">
              <a:lnSpc>
                <a:spcPts val="3531"/>
              </a:lnSpc>
            </a:pPr>
            <a:endParaRPr lang="en-US" sz="3531" spc="70" dirty="0" smtClean="0">
              <a:solidFill>
                <a:srgbClr val="1A1A1A"/>
              </a:solidFill>
              <a:latin typeface="Arsenica Antiqua Bold"/>
            </a:endParaRPr>
          </a:p>
          <a:p>
            <a:pPr algn="r">
              <a:lnSpc>
                <a:spcPts val="3531"/>
              </a:lnSpc>
            </a:pPr>
            <a:r>
              <a:rPr lang="en-US" sz="3531" spc="70" dirty="0" err="1" smtClean="0">
                <a:solidFill>
                  <a:srgbClr val="1A1A1A"/>
                </a:solidFill>
                <a:latin typeface="Arsenica Antiqua Bold"/>
              </a:rPr>
              <a:t>Всеукраїнський</a:t>
            </a:r>
            <a:r>
              <a:rPr lang="en-US" sz="3531" spc="70" dirty="0" smtClean="0">
                <a:solidFill>
                  <a:srgbClr val="1A1A1A"/>
                </a:solidFill>
                <a:latin typeface="Arsenica Antiqua Bold"/>
              </a:rPr>
              <a:t> </a:t>
            </a:r>
            <a:r>
              <a:rPr lang="en-US" sz="3531" spc="70" dirty="0" err="1">
                <a:solidFill>
                  <a:srgbClr val="1A1A1A"/>
                </a:solidFill>
                <a:latin typeface="Arsenica Antiqua Bold"/>
              </a:rPr>
              <a:t>відкритий</a:t>
            </a:r>
            <a:r>
              <a:rPr lang="en-US" sz="3531" spc="70" dirty="0">
                <a:solidFill>
                  <a:srgbClr val="1A1A1A"/>
                </a:solidFill>
                <a:latin typeface="Arsenica Antiqua Bold"/>
              </a:rPr>
              <a:t> </a:t>
            </a:r>
            <a:r>
              <a:rPr lang="en-US" sz="3531" spc="70" dirty="0" err="1">
                <a:solidFill>
                  <a:srgbClr val="1A1A1A"/>
                </a:solidFill>
                <a:latin typeface="Arsenica Antiqua Bold"/>
              </a:rPr>
              <a:t>інтерактивний</a:t>
            </a:r>
            <a:r>
              <a:rPr lang="en-US" sz="3531" spc="70" dirty="0">
                <a:solidFill>
                  <a:srgbClr val="1A1A1A"/>
                </a:solidFill>
                <a:latin typeface="Arsenica Antiqua Bold"/>
              </a:rPr>
              <a:t> </a:t>
            </a:r>
            <a:r>
              <a:rPr lang="en-US" sz="3531" spc="70" dirty="0" err="1">
                <a:solidFill>
                  <a:srgbClr val="1A1A1A"/>
                </a:solidFill>
                <a:latin typeface="Arsenica Antiqua Bold"/>
              </a:rPr>
              <a:t>конкурс</a:t>
            </a:r>
            <a:r>
              <a:rPr lang="en-US" sz="3531" spc="70" dirty="0">
                <a:solidFill>
                  <a:srgbClr val="1A1A1A"/>
                </a:solidFill>
                <a:latin typeface="Arsenica Antiqua Bold"/>
              </a:rPr>
              <a:t> </a:t>
            </a:r>
          </a:p>
          <a:p>
            <a:pPr algn="r">
              <a:lnSpc>
                <a:spcPts val="3531"/>
              </a:lnSpc>
            </a:pPr>
            <a:r>
              <a:rPr lang="en-US" sz="3531" spc="70" dirty="0">
                <a:solidFill>
                  <a:srgbClr val="1A1A1A"/>
                </a:solidFill>
                <a:latin typeface="Arsenica Antiqua Bold"/>
              </a:rPr>
              <a:t>“МАН-</a:t>
            </a:r>
            <a:r>
              <a:rPr lang="en-US" sz="3531" spc="70" dirty="0" err="1">
                <a:solidFill>
                  <a:srgbClr val="1A1A1A"/>
                </a:solidFill>
                <a:latin typeface="Arsenica Antiqua Bold"/>
              </a:rPr>
              <a:t>Юніор</a:t>
            </a:r>
            <a:r>
              <a:rPr lang="en-US" sz="3531" spc="70" dirty="0">
                <a:solidFill>
                  <a:srgbClr val="1A1A1A"/>
                </a:solidFill>
                <a:latin typeface="Arsenica Antiqua Bold"/>
              </a:rPr>
              <a:t> </a:t>
            </a:r>
            <a:r>
              <a:rPr lang="en-US" sz="3531" spc="70" dirty="0" err="1">
                <a:solidFill>
                  <a:srgbClr val="1A1A1A"/>
                </a:solidFill>
                <a:latin typeface="Arsenica Antiqua Bold"/>
              </a:rPr>
              <a:t>Дослідник</a:t>
            </a:r>
            <a:r>
              <a:rPr lang="en-US" sz="3531" spc="70" dirty="0">
                <a:solidFill>
                  <a:srgbClr val="1A1A1A"/>
                </a:solidFill>
                <a:latin typeface="Arsenica Antiqua Bold"/>
              </a:rPr>
              <a:t>”  </a:t>
            </a:r>
          </a:p>
          <a:p>
            <a:pPr algn="r">
              <a:lnSpc>
                <a:spcPts val="3531"/>
              </a:lnSpc>
            </a:pPr>
            <a:r>
              <a:rPr lang="en-US" sz="3531" spc="70" dirty="0" err="1">
                <a:solidFill>
                  <a:srgbClr val="1A1A1A"/>
                </a:solidFill>
                <a:latin typeface="Arsenica Antiqua Bold"/>
              </a:rPr>
              <a:t>Номінація</a:t>
            </a:r>
            <a:r>
              <a:rPr lang="en-US" sz="3531" spc="70" dirty="0">
                <a:solidFill>
                  <a:srgbClr val="1A1A1A"/>
                </a:solidFill>
                <a:latin typeface="Arsenica Antiqua Bold"/>
              </a:rPr>
              <a:t> “</a:t>
            </a:r>
            <a:r>
              <a:rPr lang="en-US" sz="3531" spc="70" dirty="0" err="1">
                <a:solidFill>
                  <a:srgbClr val="1A1A1A"/>
                </a:solidFill>
                <a:latin typeface="Arsenica Antiqua Bold"/>
              </a:rPr>
              <a:t>Історик-Юніор</a:t>
            </a:r>
            <a:r>
              <a:rPr lang="en-US" sz="3531" spc="70" dirty="0">
                <a:solidFill>
                  <a:srgbClr val="1A1A1A"/>
                </a:solidFill>
                <a:latin typeface="Arsenica Antiqua Bold"/>
              </a:rPr>
              <a:t>”  </a:t>
            </a:r>
          </a:p>
        </p:txBody>
      </p:sp>
      <p:sp>
        <p:nvSpPr>
          <p:cNvPr id="19" name="TextBox 19"/>
          <p:cNvSpPr txBox="1"/>
          <p:nvPr/>
        </p:nvSpPr>
        <p:spPr>
          <a:xfrm>
            <a:off x="5864472" y="5782934"/>
            <a:ext cx="10634266" cy="1346522"/>
          </a:xfrm>
          <a:prstGeom prst="rect">
            <a:avLst/>
          </a:prstGeom>
        </p:spPr>
        <p:txBody>
          <a:bodyPr lIns="0" tIns="0" rIns="0" bIns="0" rtlCol="0" anchor="t">
            <a:spAutoFit/>
          </a:bodyPr>
          <a:lstStyle/>
          <a:p>
            <a:pPr marL="0" lvl="0" indent="0" algn="r">
              <a:lnSpc>
                <a:spcPts val="3500"/>
              </a:lnSpc>
              <a:spcBef>
                <a:spcPct val="0"/>
              </a:spcBef>
            </a:pPr>
            <a:r>
              <a:rPr lang="en-US" sz="3500" u="none" strike="noStrike" spc="70" dirty="0">
                <a:solidFill>
                  <a:srgbClr val="1A1A1A"/>
                </a:solidFill>
                <a:latin typeface="Arsenica Antiqua Bold"/>
              </a:rPr>
              <a:t>“</a:t>
            </a:r>
            <a:r>
              <a:rPr lang="en-US" sz="3500" u="none" strike="noStrike" spc="70" dirty="0" err="1">
                <a:solidFill>
                  <a:srgbClr val="1A1A1A"/>
                </a:solidFill>
                <a:latin typeface="Arsenica Antiqua Bold"/>
              </a:rPr>
              <a:t>Ой,Морозе,Морозенку</a:t>
            </a:r>
            <a:r>
              <a:rPr lang="en-US" sz="3500" u="none" strike="noStrike" spc="70" dirty="0">
                <a:solidFill>
                  <a:srgbClr val="1A1A1A"/>
                </a:solidFill>
                <a:latin typeface="Arsenica Antiqua Bold"/>
              </a:rPr>
              <a:t>...”- </a:t>
            </a:r>
            <a:r>
              <a:rPr lang="en-US" sz="3500" u="none" strike="noStrike" spc="70" dirty="0" err="1">
                <a:solidFill>
                  <a:srgbClr val="1A1A1A"/>
                </a:solidFill>
                <a:latin typeface="Arsenica Antiqua Bold"/>
              </a:rPr>
              <a:t>стежками</a:t>
            </a:r>
            <a:r>
              <a:rPr lang="en-US" sz="3500" u="none" strike="noStrike" spc="70" dirty="0">
                <a:solidFill>
                  <a:srgbClr val="1A1A1A"/>
                </a:solidFill>
                <a:latin typeface="Arsenica Antiqua Bold"/>
              </a:rPr>
              <a:t> </a:t>
            </a:r>
            <a:r>
              <a:rPr lang="en-US" sz="3500" u="none" strike="noStrike" spc="70" dirty="0" err="1">
                <a:solidFill>
                  <a:srgbClr val="1A1A1A"/>
                </a:solidFill>
                <a:latin typeface="Arsenica Antiqua Bold"/>
              </a:rPr>
              <a:t>славного</a:t>
            </a:r>
            <a:r>
              <a:rPr lang="en-US" sz="3500" u="none" strike="noStrike" spc="70" dirty="0">
                <a:solidFill>
                  <a:srgbClr val="1A1A1A"/>
                </a:solidFill>
                <a:latin typeface="Arsenica Antiqua Bold"/>
              </a:rPr>
              <a:t> </a:t>
            </a:r>
            <a:r>
              <a:rPr lang="en-US" sz="3500" u="none" strike="noStrike" spc="70" dirty="0" err="1" smtClean="0">
                <a:solidFill>
                  <a:srgbClr val="1A1A1A"/>
                </a:solidFill>
                <a:latin typeface="Arsenica Antiqua Bold"/>
              </a:rPr>
              <a:t>полковника</a:t>
            </a:r>
            <a:r>
              <a:rPr lang="uk-UA" sz="3500" spc="70" dirty="0" smtClean="0">
                <a:solidFill>
                  <a:srgbClr val="1A1A1A"/>
                </a:solidFill>
                <a:latin typeface="Arsenica Antiqua Bold"/>
              </a:rPr>
              <a:t>”</a:t>
            </a:r>
            <a:r>
              <a:rPr lang="en-US" sz="3500" u="none" strike="noStrike" spc="70" dirty="0" smtClean="0">
                <a:solidFill>
                  <a:srgbClr val="1A1A1A"/>
                </a:solidFill>
                <a:latin typeface="Arsenica Antiqua Bold"/>
              </a:rPr>
              <a:t>.</a:t>
            </a:r>
            <a:endParaRPr lang="en-US" sz="3500" u="none" strike="noStrike" spc="70" dirty="0">
              <a:solidFill>
                <a:srgbClr val="1A1A1A"/>
              </a:solidFill>
              <a:latin typeface="Arsenica Antiqua Bold"/>
            </a:endParaRPr>
          </a:p>
          <a:p>
            <a:pPr marL="0" lvl="0" indent="0" algn="r">
              <a:lnSpc>
                <a:spcPts val="3500"/>
              </a:lnSpc>
              <a:spcBef>
                <a:spcPct val="0"/>
              </a:spcBef>
            </a:pPr>
            <a:endParaRPr/>
          </a:p>
        </p:txBody>
      </p:sp>
      <p:sp>
        <p:nvSpPr>
          <p:cNvPr id="20" name="Freeform 20"/>
          <p:cNvSpPr/>
          <p:nvPr/>
        </p:nvSpPr>
        <p:spPr>
          <a:xfrm rot="265905">
            <a:off x="1263960" y="1524704"/>
            <a:ext cx="1009764" cy="919803"/>
          </a:xfrm>
          <a:custGeom>
            <a:avLst/>
            <a:gdLst/>
            <a:ahLst/>
            <a:cxnLst/>
            <a:rect l="l" t="t" r="r" b="b"/>
            <a:pathLst>
              <a:path w="1009764" h="919803">
                <a:moveTo>
                  <a:pt x="0" y="0"/>
                </a:moveTo>
                <a:lnTo>
                  <a:pt x="1009764" y="0"/>
                </a:lnTo>
                <a:lnTo>
                  <a:pt x="1009764" y="919803"/>
                </a:lnTo>
                <a:lnTo>
                  <a:pt x="0" y="919803"/>
                </a:lnTo>
                <a:lnTo>
                  <a:pt x="0" y="0"/>
                </a:lnTo>
                <a:close/>
              </a:path>
            </a:pathLst>
          </a:custGeom>
          <a:blipFill>
            <a:blip r:embed="rId18" cstate="print">
              <a:extLst>
                <a:ext uri="{96DAC541-7B7A-43D3-8B79-37D633B846F1}">
                  <asvg:svgBlip xmlns:asvg="http://schemas.microsoft.com/office/drawing/2016/SVG/main" xmlns="" r:embed="rId16"/>
                </a:ext>
              </a:extLst>
            </a:blip>
            <a:stretch>
              <a:fillRect/>
            </a:stretch>
          </a:blipFill>
        </p:spPr>
      </p:sp>
      <p:sp>
        <p:nvSpPr>
          <p:cNvPr id="21" name="TextBox 21"/>
          <p:cNvSpPr txBox="1"/>
          <p:nvPr/>
        </p:nvSpPr>
        <p:spPr>
          <a:xfrm>
            <a:off x="-155477" y="6970086"/>
            <a:ext cx="17353333" cy="2308225"/>
          </a:xfrm>
          <a:prstGeom prst="rect">
            <a:avLst/>
          </a:prstGeom>
        </p:spPr>
        <p:txBody>
          <a:bodyPr lIns="0" tIns="0" rIns="0" bIns="0" rtlCol="0" anchor="t">
            <a:spAutoFit/>
          </a:bodyPr>
          <a:lstStyle/>
          <a:p>
            <a:pPr marL="0" lvl="0" indent="0" algn="r">
              <a:lnSpc>
                <a:spcPts val="3500"/>
              </a:lnSpc>
              <a:spcBef>
                <a:spcPct val="0"/>
              </a:spcBef>
            </a:pPr>
            <a:r>
              <a:rPr lang="en-US" sz="3500" u="none" strike="noStrike" spc="70" dirty="0" err="1" smtClean="0">
                <a:solidFill>
                  <a:srgbClr val="1A1A1A"/>
                </a:solidFill>
                <a:latin typeface="Arsenica Antiqua Bold"/>
              </a:rPr>
              <a:t>Автор</a:t>
            </a:r>
            <a:r>
              <a:rPr lang="en-US" sz="3500" u="none" strike="noStrike" spc="70" dirty="0" smtClean="0">
                <a:solidFill>
                  <a:srgbClr val="1A1A1A"/>
                </a:solidFill>
                <a:latin typeface="Arsenica Antiqua Bold"/>
              </a:rPr>
              <a:t> </a:t>
            </a:r>
            <a:r>
              <a:rPr lang="en-US" sz="3500" u="none" strike="noStrike" spc="70" dirty="0" err="1">
                <a:solidFill>
                  <a:srgbClr val="1A1A1A"/>
                </a:solidFill>
                <a:latin typeface="Arsenica Antiqua Bold"/>
              </a:rPr>
              <a:t>проекту</a:t>
            </a:r>
            <a:r>
              <a:rPr lang="en-US" sz="3500" u="none" strike="noStrike" spc="70" dirty="0">
                <a:solidFill>
                  <a:srgbClr val="1A1A1A"/>
                </a:solidFill>
                <a:latin typeface="Arsenica Antiqua Bold"/>
              </a:rPr>
              <a:t> : </a:t>
            </a:r>
            <a:r>
              <a:rPr lang="en-US" sz="3500" u="none" strike="noStrike" spc="70" dirty="0" err="1" smtClean="0">
                <a:solidFill>
                  <a:srgbClr val="1A1A1A"/>
                </a:solidFill>
                <a:latin typeface="Arsenica Antiqua Bold"/>
              </a:rPr>
              <a:t>уч</a:t>
            </a:r>
            <a:r>
              <a:rPr lang="uk-UA" sz="3500" u="none" strike="noStrike" spc="70" dirty="0" smtClean="0">
                <a:solidFill>
                  <a:srgbClr val="1A1A1A"/>
                </a:solidFill>
                <a:latin typeface="Arsenica Antiqua Bold"/>
              </a:rPr>
              <a:t>е</a:t>
            </a:r>
            <a:r>
              <a:rPr lang="en-US" sz="3500" u="none" strike="noStrike" spc="70" dirty="0" smtClean="0">
                <a:solidFill>
                  <a:srgbClr val="1A1A1A"/>
                </a:solidFill>
                <a:latin typeface="Arsenica Antiqua Bold"/>
              </a:rPr>
              <a:t>н</a:t>
            </a:r>
            <a:r>
              <a:rPr lang="uk-UA" sz="3500" u="none" strike="noStrike" spc="70" dirty="0" smtClean="0">
                <a:solidFill>
                  <a:srgbClr val="1A1A1A"/>
                </a:solidFill>
                <a:latin typeface="Arsenica Antiqua Bold"/>
              </a:rPr>
              <a:t>ь</a:t>
            </a:r>
            <a:r>
              <a:rPr lang="en-US" sz="3500" u="none" strike="noStrike" spc="70" dirty="0" smtClean="0">
                <a:solidFill>
                  <a:srgbClr val="1A1A1A"/>
                </a:solidFill>
                <a:latin typeface="Arsenica Antiqua Bold"/>
              </a:rPr>
              <a:t> </a:t>
            </a:r>
            <a:r>
              <a:rPr lang="en-US" sz="3500" u="none" strike="noStrike" spc="70" dirty="0">
                <a:solidFill>
                  <a:srgbClr val="1A1A1A"/>
                </a:solidFill>
                <a:latin typeface="Arsenica Antiqua Bold"/>
              </a:rPr>
              <a:t>8 </a:t>
            </a:r>
            <a:r>
              <a:rPr lang="en-US" sz="3500" u="none" strike="noStrike" spc="70" dirty="0" err="1">
                <a:solidFill>
                  <a:srgbClr val="1A1A1A"/>
                </a:solidFill>
                <a:latin typeface="Arsenica Antiqua Bold"/>
              </a:rPr>
              <a:t>класу</a:t>
            </a:r>
            <a:r>
              <a:rPr lang="en-US" sz="3500" u="none" strike="noStrike" spc="70" dirty="0">
                <a:solidFill>
                  <a:srgbClr val="1A1A1A"/>
                </a:solidFill>
                <a:latin typeface="Arsenica Antiqua Bold"/>
              </a:rPr>
              <a:t> </a:t>
            </a:r>
            <a:r>
              <a:rPr lang="en-US" sz="3500" u="none" strike="noStrike" spc="70" dirty="0" err="1">
                <a:solidFill>
                  <a:srgbClr val="1A1A1A"/>
                </a:solidFill>
                <a:latin typeface="Arsenica Antiqua Bold"/>
              </a:rPr>
              <a:t>Мозговий</a:t>
            </a:r>
            <a:r>
              <a:rPr lang="en-US" sz="3500" u="none" strike="noStrike" spc="70" dirty="0">
                <a:solidFill>
                  <a:srgbClr val="1A1A1A"/>
                </a:solidFill>
                <a:latin typeface="Arsenica Antiqua Bold"/>
              </a:rPr>
              <a:t> </a:t>
            </a:r>
            <a:r>
              <a:rPr lang="en-US" sz="3500" u="none" strike="noStrike" spc="70" dirty="0" err="1" smtClean="0">
                <a:solidFill>
                  <a:srgbClr val="1A1A1A"/>
                </a:solidFill>
                <a:latin typeface="Arsenica Antiqua Bold"/>
              </a:rPr>
              <a:t>Ярослав</a:t>
            </a:r>
            <a:endParaRPr lang="en-US" sz="3500" u="none" strike="noStrike" spc="70" dirty="0">
              <a:solidFill>
                <a:srgbClr val="1A1A1A"/>
              </a:solidFill>
              <a:latin typeface="Arsenica Antiqua Bold"/>
            </a:endParaRPr>
          </a:p>
          <a:p>
            <a:pPr marL="0" lvl="0" indent="0" algn="r">
              <a:lnSpc>
                <a:spcPts val="3500"/>
              </a:lnSpc>
              <a:spcBef>
                <a:spcPct val="0"/>
              </a:spcBef>
            </a:pPr>
            <a:r>
              <a:rPr lang="en-US" sz="3500" u="none" strike="noStrike" spc="70" dirty="0" err="1">
                <a:solidFill>
                  <a:srgbClr val="1A1A1A"/>
                </a:solidFill>
                <a:latin typeface="Arsenica Antiqua Bold"/>
              </a:rPr>
              <a:t>ЗЗСО”Кретівська</a:t>
            </a:r>
            <a:r>
              <a:rPr lang="en-US" sz="3500" u="none" strike="noStrike" spc="70" dirty="0">
                <a:solidFill>
                  <a:srgbClr val="1A1A1A"/>
                </a:solidFill>
                <a:latin typeface="Arsenica Antiqua Bold"/>
              </a:rPr>
              <a:t> </a:t>
            </a:r>
            <a:r>
              <a:rPr lang="en-US" sz="3500" u="none" strike="noStrike" spc="70" dirty="0" err="1">
                <a:solidFill>
                  <a:srgbClr val="1A1A1A"/>
                </a:solidFill>
                <a:latin typeface="Arsenica Antiqua Bold"/>
              </a:rPr>
              <a:t>гімназія</a:t>
            </a:r>
            <a:r>
              <a:rPr lang="en-US" sz="3500" u="none" strike="noStrike" spc="70" dirty="0">
                <a:solidFill>
                  <a:srgbClr val="1A1A1A"/>
                </a:solidFill>
                <a:latin typeface="Arsenica Antiqua Bold"/>
              </a:rPr>
              <a:t>” </a:t>
            </a:r>
            <a:r>
              <a:rPr lang="en-US" sz="3500" u="none" strike="noStrike" spc="70" dirty="0" err="1">
                <a:solidFill>
                  <a:srgbClr val="1A1A1A"/>
                </a:solidFill>
                <a:latin typeface="Arsenica Antiqua Bold"/>
              </a:rPr>
              <a:t>ім</a:t>
            </a:r>
            <a:r>
              <a:rPr lang="en-US" sz="3500" u="none" strike="noStrike" spc="70" dirty="0">
                <a:solidFill>
                  <a:srgbClr val="1A1A1A"/>
                </a:solidFill>
                <a:latin typeface="Arsenica Antiqua Bold"/>
              </a:rPr>
              <a:t>. П. </a:t>
            </a:r>
            <a:r>
              <a:rPr lang="en-US" sz="3500" u="none" strike="noStrike" spc="70" dirty="0" err="1">
                <a:solidFill>
                  <a:srgbClr val="1A1A1A"/>
                </a:solidFill>
                <a:latin typeface="Arsenica Antiqua Bold"/>
              </a:rPr>
              <a:t>Сороки</a:t>
            </a:r>
            <a:r>
              <a:rPr lang="en-US" sz="3500" u="none" strike="noStrike" spc="70" dirty="0">
                <a:solidFill>
                  <a:srgbClr val="1A1A1A"/>
                </a:solidFill>
                <a:latin typeface="Arsenica Antiqua Bold"/>
              </a:rPr>
              <a:t> </a:t>
            </a:r>
            <a:r>
              <a:rPr lang="en-US" sz="3500" u="none" strike="noStrike" spc="70" dirty="0" err="1">
                <a:solidFill>
                  <a:srgbClr val="1A1A1A"/>
                </a:solidFill>
                <a:latin typeface="Arsenica Antiqua Bold"/>
              </a:rPr>
              <a:t>Збаразької</a:t>
            </a:r>
            <a:r>
              <a:rPr lang="en-US" sz="3500" u="none" strike="noStrike" spc="70" dirty="0">
                <a:solidFill>
                  <a:srgbClr val="1A1A1A"/>
                </a:solidFill>
                <a:latin typeface="Arsenica Antiqua Bold"/>
              </a:rPr>
              <a:t> </a:t>
            </a:r>
            <a:r>
              <a:rPr lang="en-US" sz="3500" u="none" strike="noStrike" spc="70" dirty="0" err="1">
                <a:solidFill>
                  <a:srgbClr val="1A1A1A"/>
                </a:solidFill>
                <a:latin typeface="Arsenica Antiqua Bold"/>
              </a:rPr>
              <a:t>міської</a:t>
            </a:r>
            <a:r>
              <a:rPr lang="en-US" sz="3500" u="none" strike="noStrike" spc="70" dirty="0">
                <a:solidFill>
                  <a:srgbClr val="1A1A1A"/>
                </a:solidFill>
                <a:latin typeface="Arsenica Antiqua Bold"/>
              </a:rPr>
              <a:t> </a:t>
            </a:r>
            <a:r>
              <a:rPr lang="en-US" sz="3500" u="none" strike="noStrike" spc="70" dirty="0" err="1">
                <a:solidFill>
                  <a:srgbClr val="1A1A1A"/>
                </a:solidFill>
                <a:latin typeface="Arsenica Antiqua Bold"/>
              </a:rPr>
              <a:t>ради</a:t>
            </a:r>
            <a:endParaRPr lang="en-US" sz="3500" u="none" strike="noStrike" spc="70" dirty="0">
              <a:solidFill>
                <a:srgbClr val="1A1A1A"/>
              </a:solidFill>
              <a:latin typeface="Arsenica Antiqua Bold"/>
            </a:endParaRPr>
          </a:p>
          <a:p>
            <a:pPr marL="0" lvl="0" indent="0" algn="r">
              <a:lnSpc>
                <a:spcPts val="3500"/>
              </a:lnSpc>
              <a:spcBef>
                <a:spcPct val="0"/>
              </a:spcBef>
            </a:pPr>
            <a:endParaRPr/>
          </a:p>
          <a:p>
            <a:pPr marL="0" lvl="0" indent="0" algn="r">
              <a:lnSpc>
                <a:spcPts val="3500"/>
              </a:lnSpc>
              <a:spcBef>
                <a:spcPct val="0"/>
              </a:spcBef>
            </a:pPr>
            <a:r>
              <a:rPr lang="en-US" sz="3500" u="none" strike="noStrike" spc="70" dirty="0" err="1">
                <a:solidFill>
                  <a:srgbClr val="1A1A1A"/>
                </a:solidFill>
                <a:latin typeface="Arsenica Antiqua Bold"/>
              </a:rPr>
              <a:t>Керівник</a:t>
            </a:r>
            <a:r>
              <a:rPr lang="en-US" sz="3500" u="none" strike="noStrike" spc="70" dirty="0">
                <a:solidFill>
                  <a:srgbClr val="1A1A1A"/>
                </a:solidFill>
                <a:latin typeface="Arsenica Antiqua Bold"/>
              </a:rPr>
              <a:t>: </a:t>
            </a:r>
            <a:r>
              <a:rPr lang="en-US" sz="3500" u="none" strike="noStrike" spc="70" dirty="0" err="1">
                <a:solidFill>
                  <a:srgbClr val="1A1A1A"/>
                </a:solidFill>
                <a:latin typeface="Arsenica Antiqua Bold"/>
              </a:rPr>
              <a:t>Сав’як</a:t>
            </a:r>
            <a:r>
              <a:rPr lang="en-US" sz="3500" u="none" strike="noStrike" spc="70" dirty="0">
                <a:solidFill>
                  <a:srgbClr val="1A1A1A"/>
                </a:solidFill>
                <a:latin typeface="Arsenica Antiqua Bold"/>
              </a:rPr>
              <a:t> </a:t>
            </a:r>
            <a:r>
              <a:rPr lang="en-US" sz="3500" u="none" strike="noStrike" spc="70" dirty="0" err="1">
                <a:solidFill>
                  <a:srgbClr val="1A1A1A"/>
                </a:solidFill>
                <a:latin typeface="Arsenica Antiqua Bold"/>
              </a:rPr>
              <a:t>Оксана</a:t>
            </a:r>
            <a:r>
              <a:rPr lang="en-US" sz="3500" u="none" strike="noStrike" spc="70" dirty="0">
                <a:solidFill>
                  <a:srgbClr val="1A1A1A"/>
                </a:solidFill>
                <a:latin typeface="Arsenica Antiqua Bold"/>
              </a:rPr>
              <a:t> </a:t>
            </a:r>
            <a:r>
              <a:rPr lang="en-US" sz="3500" u="none" strike="noStrike" spc="70" dirty="0" err="1">
                <a:solidFill>
                  <a:srgbClr val="1A1A1A"/>
                </a:solidFill>
                <a:latin typeface="Arsenica Antiqua Bold"/>
              </a:rPr>
              <a:t>Василівна</a:t>
            </a:r>
            <a:r>
              <a:rPr lang="en-US" sz="3500" u="none" strike="noStrike" spc="70" dirty="0">
                <a:solidFill>
                  <a:srgbClr val="1A1A1A"/>
                </a:solidFill>
                <a:latin typeface="Arsenica Antiqua Bold"/>
              </a:rPr>
              <a:t> </a:t>
            </a:r>
          </a:p>
          <a:p>
            <a:pPr marL="0" lvl="0" indent="0" algn="r">
              <a:lnSpc>
                <a:spcPts val="3500"/>
              </a:lnSpc>
              <a:spcBef>
                <a:spcPct val="0"/>
              </a:spcBef>
            </a:pPr>
            <a:r>
              <a:rPr lang="en-US" sz="3500" u="none" strike="noStrike" spc="70" dirty="0" err="1">
                <a:solidFill>
                  <a:srgbClr val="1A1A1A"/>
                </a:solidFill>
                <a:latin typeface="Arsenica Antiqua Bold"/>
              </a:rPr>
              <a:t>вчитель</a:t>
            </a:r>
            <a:r>
              <a:rPr lang="en-US" sz="3500" u="none" strike="noStrike" spc="70" dirty="0">
                <a:solidFill>
                  <a:srgbClr val="1A1A1A"/>
                </a:solidFill>
                <a:latin typeface="Arsenica Antiqua Bold"/>
              </a:rPr>
              <a:t> </a:t>
            </a:r>
            <a:r>
              <a:rPr lang="en-US" sz="3500" u="none" strike="noStrike" spc="70" dirty="0" err="1">
                <a:solidFill>
                  <a:srgbClr val="1A1A1A"/>
                </a:solidFill>
                <a:latin typeface="Arsenica Antiqua Bold"/>
              </a:rPr>
              <a:t>історії</a:t>
            </a:r>
            <a:r>
              <a:rPr lang="en-US" sz="3500" u="none" strike="noStrike" spc="70" dirty="0">
                <a:solidFill>
                  <a:srgbClr val="1A1A1A"/>
                </a:solidFill>
                <a:latin typeface="Arsenica Antiqua Bold"/>
              </a:rPr>
              <a:t> </a:t>
            </a:r>
            <a:r>
              <a:rPr lang="en-US" sz="3500" u="none" strike="noStrike" spc="70" dirty="0" err="1">
                <a:solidFill>
                  <a:srgbClr val="1A1A1A"/>
                </a:solidFill>
                <a:latin typeface="Arsenica Antiqua Bold"/>
              </a:rPr>
              <a:t>та</a:t>
            </a:r>
            <a:r>
              <a:rPr lang="en-US" sz="3500" u="none" strike="noStrike" spc="70" dirty="0">
                <a:solidFill>
                  <a:srgbClr val="1A1A1A"/>
                </a:solidFill>
                <a:latin typeface="Arsenica Antiqua Bold"/>
              </a:rPr>
              <a:t> </a:t>
            </a:r>
            <a:r>
              <a:rPr lang="en-US" sz="3500" u="none" strike="noStrike" spc="70" dirty="0" err="1">
                <a:solidFill>
                  <a:srgbClr val="1A1A1A"/>
                </a:solidFill>
                <a:latin typeface="Arsenica Antiqua Bold"/>
              </a:rPr>
              <a:t>англійської</a:t>
            </a:r>
            <a:r>
              <a:rPr lang="en-US" sz="3500" u="none" strike="noStrike" spc="70" dirty="0">
                <a:solidFill>
                  <a:srgbClr val="1A1A1A"/>
                </a:solidFill>
                <a:latin typeface="Arsenica Antiqua Bold"/>
              </a:rPr>
              <a:t> </a:t>
            </a:r>
            <a:r>
              <a:rPr lang="en-US" sz="3500" u="none" strike="noStrike" spc="70" dirty="0" err="1">
                <a:solidFill>
                  <a:srgbClr val="1A1A1A"/>
                </a:solidFill>
                <a:latin typeface="Arsenica Antiqua Bold"/>
              </a:rPr>
              <a:t>мови</a:t>
            </a:r>
            <a:r>
              <a:rPr lang="en-US" sz="3500" u="none" strike="noStrike" spc="70" dirty="0">
                <a:solidFill>
                  <a:srgbClr val="1A1A1A"/>
                </a:solidFill>
                <a:latin typeface="Arsenica Antiqua Bold"/>
              </a:rPr>
              <a:t>. </a:t>
            </a:r>
          </a:p>
        </p:txBody>
      </p:sp>
      <p:sp>
        <p:nvSpPr>
          <p:cNvPr id="22" name="Freeform 22"/>
          <p:cNvSpPr/>
          <p:nvPr/>
        </p:nvSpPr>
        <p:spPr>
          <a:xfrm rot="2700000">
            <a:off x="5896668" y="1952445"/>
            <a:ext cx="1163014" cy="1059400"/>
          </a:xfrm>
          <a:custGeom>
            <a:avLst/>
            <a:gdLst/>
            <a:ahLst/>
            <a:cxnLst/>
            <a:rect l="l" t="t" r="r" b="b"/>
            <a:pathLst>
              <a:path w="1163014" h="1059400">
                <a:moveTo>
                  <a:pt x="0" y="0"/>
                </a:moveTo>
                <a:lnTo>
                  <a:pt x="1163014" y="0"/>
                </a:lnTo>
                <a:lnTo>
                  <a:pt x="1163014" y="1059400"/>
                </a:lnTo>
                <a:lnTo>
                  <a:pt x="0" y="1059400"/>
                </a:lnTo>
                <a:lnTo>
                  <a:pt x="0" y="0"/>
                </a:lnTo>
                <a:close/>
              </a:path>
            </a:pathLst>
          </a:custGeom>
          <a:blipFill>
            <a:blip r:embed="rId19" cstate="print">
              <a:extLst>
                <a:ext uri="{96DAC541-7B7A-43D3-8B79-37D633B846F1}">
                  <asvg:svgBlip xmlns:asvg="http://schemas.microsoft.com/office/drawing/2016/SVG/main" xmlns="" r:embed="rId16"/>
                </a:ext>
              </a:extLst>
            </a:blip>
            <a:stretch>
              <a:fillRect/>
            </a:stretch>
          </a:blipFill>
        </p:spPr>
      </p:sp>
      <p:sp>
        <p:nvSpPr>
          <p:cNvPr id="23" name="TextBox 23"/>
          <p:cNvSpPr txBox="1"/>
          <p:nvPr/>
        </p:nvSpPr>
        <p:spPr>
          <a:xfrm>
            <a:off x="12284807" y="2926575"/>
            <a:ext cx="4082058" cy="644525"/>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Загальна тема:</a:t>
            </a:r>
          </a:p>
        </p:txBody>
      </p:sp>
      <p:sp>
        <p:nvSpPr>
          <p:cNvPr id="24" name="TextBox 24"/>
          <p:cNvSpPr txBox="1"/>
          <p:nvPr/>
        </p:nvSpPr>
        <p:spPr>
          <a:xfrm>
            <a:off x="12886679" y="5105400"/>
            <a:ext cx="3593009" cy="644525"/>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Тема роботи:</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rot="4585069">
            <a:off x="974342" y="-2245359"/>
            <a:ext cx="2789859" cy="4490718"/>
          </a:xfrm>
          <a:custGeom>
            <a:avLst/>
            <a:gdLst/>
            <a:ahLst/>
            <a:cxnLst/>
            <a:rect l="l" t="t" r="r" b="b"/>
            <a:pathLst>
              <a:path w="2789859" h="4490718">
                <a:moveTo>
                  <a:pt x="0" y="0"/>
                </a:moveTo>
                <a:lnTo>
                  <a:pt x="2789859" y="0"/>
                </a:lnTo>
                <a:lnTo>
                  <a:pt x="2789859" y="4490718"/>
                </a:lnTo>
                <a:lnTo>
                  <a:pt x="0" y="4490718"/>
                </a:lnTo>
                <a:lnTo>
                  <a:pt x="0" y="0"/>
                </a:lnTo>
                <a:close/>
              </a:path>
            </a:pathLst>
          </a:custGeom>
          <a:blipFill>
            <a:blip r:embed="rId3"/>
            <a:stretch>
              <a:fillRect/>
            </a:stretch>
          </a:blipFill>
        </p:spPr>
      </p:sp>
      <p:sp>
        <p:nvSpPr>
          <p:cNvPr id="4" name="Freeform 4"/>
          <p:cNvSpPr/>
          <p:nvPr/>
        </p:nvSpPr>
        <p:spPr>
          <a:xfrm rot="-5400000">
            <a:off x="15839529" y="7834641"/>
            <a:ext cx="3520641" cy="2847318"/>
          </a:xfrm>
          <a:custGeom>
            <a:avLst/>
            <a:gdLst/>
            <a:ahLst/>
            <a:cxnLst/>
            <a:rect l="l" t="t" r="r" b="b"/>
            <a:pathLst>
              <a:path w="3520641" h="2847318">
                <a:moveTo>
                  <a:pt x="0" y="0"/>
                </a:moveTo>
                <a:lnTo>
                  <a:pt x="3520641" y="0"/>
                </a:lnTo>
                <a:lnTo>
                  <a:pt x="3520641" y="2847318"/>
                </a:lnTo>
                <a:lnTo>
                  <a:pt x="0" y="2847318"/>
                </a:lnTo>
                <a:lnTo>
                  <a:pt x="0" y="0"/>
                </a:lnTo>
                <a:close/>
              </a:path>
            </a:pathLst>
          </a:custGeom>
          <a:blipFill>
            <a:blip r:embed="rId4"/>
            <a:stretch>
              <a:fillRect/>
            </a:stretch>
          </a:blipFill>
        </p:spPr>
      </p:sp>
      <p:sp>
        <p:nvSpPr>
          <p:cNvPr id="5" name="Freeform 5"/>
          <p:cNvSpPr/>
          <p:nvPr/>
        </p:nvSpPr>
        <p:spPr>
          <a:xfrm>
            <a:off x="15644960" y="-2083007"/>
            <a:ext cx="3909779" cy="4278828"/>
          </a:xfrm>
          <a:custGeom>
            <a:avLst/>
            <a:gdLst/>
            <a:ahLst/>
            <a:cxnLst/>
            <a:rect l="l" t="t" r="r" b="b"/>
            <a:pathLst>
              <a:path w="3909779" h="4278828">
                <a:moveTo>
                  <a:pt x="0" y="0"/>
                </a:moveTo>
                <a:lnTo>
                  <a:pt x="3909779" y="0"/>
                </a:lnTo>
                <a:lnTo>
                  <a:pt x="3909779" y="4278828"/>
                </a:lnTo>
                <a:lnTo>
                  <a:pt x="0" y="4278828"/>
                </a:lnTo>
                <a:lnTo>
                  <a:pt x="0" y="0"/>
                </a:lnTo>
                <a:close/>
              </a:path>
            </a:pathLst>
          </a:custGeom>
          <a:blipFill>
            <a:blip r:embed="rId5"/>
            <a:stretch>
              <a:fillRect/>
            </a:stretch>
          </a:blipFill>
        </p:spPr>
      </p:sp>
      <p:sp>
        <p:nvSpPr>
          <p:cNvPr id="6" name="Freeform 6"/>
          <p:cNvSpPr/>
          <p:nvPr/>
        </p:nvSpPr>
        <p:spPr>
          <a:xfrm>
            <a:off x="-1321290" y="5143500"/>
            <a:ext cx="2360822" cy="4475491"/>
          </a:xfrm>
          <a:custGeom>
            <a:avLst/>
            <a:gdLst/>
            <a:ahLst/>
            <a:cxnLst/>
            <a:rect l="l" t="t" r="r" b="b"/>
            <a:pathLst>
              <a:path w="2360822" h="4475491">
                <a:moveTo>
                  <a:pt x="0" y="0"/>
                </a:moveTo>
                <a:lnTo>
                  <a:pt x="2360822" y="0"/>
                </a:lnTo>
                <a:lnTo>
                  <a:pt x="2360822" y="4475491"/>
                </a:lnTo>
                <a:lnTo>
                  <a:pt x="0" y="4475491"/>
                </a:lnTo>
                <a:lnTo>
                  <a:pt x="0" y="0"/>
                </a:lnTo>
                <a:close/>
              </a:path>
            </a:pathLst>
          </a:custGeom>
          <a:blipFill>
            <a:blip r:embed="rId6"/>
            <a:stretch>
              <a:fillRect/>
            </a:stretch>
          </a:blipFill>
        </p:spPr>
      </p:sp>
      <p:sp>
        <p:nvSpPr>
          <p:cNvPr id="7" name="Freeform 7"/>
          <p:cNvSpPr/>
          <p:nvPr/>
        </p:nvSpPr>
        <p:spPr>
          <a:xfrm>
            <a:off x="-568193" y="-1265163"/>
            <a:ext cx="3215450" cy="4122372"/>
          </a:xfrm>
          <a:custGeom>
            <a:avLst/>
            <a:gdLst/>
            <a:ahLst/>
            <a:cxnLst/>
            <a:rect l="l" t="t" r="r" b="b"/>
            <a:pathLst>
              <a:path w="3215450" h="4122372">
                <a:moveTo>
                  <a:pt x="0" y="0"/>
                </a:moveTo>
                <a:lnTo>
                  <a:pt x="3215450" y="0"/>
                </a:lnTo>
                <a:lnTo>
                  <a:pt x="3215450" y="4122372"/>
                </a:lnTo>
                <a:lnTo>
                  <a:pt x="0" y="4122372"/>
                </a:lnTo>
                <a:lnTo>
                  <a:pt x="0" y="0"/>
                </a:lnTo>
                <a:close/>
              </a:path>
            </a:pathLst>
          </a:custGeom>
          <a:blipFill>
            <a:blip r:embed="rId7"/>
            <a:stretch>
              <a:fillRect/>
            </a:stretch>
          </a:blipFill>
        </p:spPr>
      </p:sp>
      <p:sp>
        <p:nvSpPr>
          <p:cNvPr id="8" name="Freeform 8"/>
          <p:cNvSpPr/>
          <p:nvPr/>
        </p:nvSpPr>
        <p:spPr>
          <a:xfrm>
            <a:off x="-2584507" y="8737600"/>
            <a:ext cx="5169014" cy="3340475"/>
          </a:xfrm>
          <a:custGeom>
            <a:avLst/>
            <a:gdLst/>
            <a:ahLst/>
            <a:cxnLst/>
            <a:rect l="l" t="t" r="r" b="b"/>
            <a:pathLst>
              <a:path w="5169014" h="3340475">
                <a:moveTo>
                  <a:pt x="0" y="0"/>
                </a:moveTo>
                <a:lnTo>
                  <a:pt x="5169014" y="0"/>
                </a:lnTo>
                <a:lnTo>
                  <a:pt x="5169014" y="3340476"/>
                </a:lnTo>
                <a:lnTo>
                  <a:pt x="0" y="3340476"/>
                </a:lnTo>
                <a:lnTo>
                  <a:pt x="0" y="0"/>
                </a:lnTo>
                <a:close/>
              </a:path>
            </a:pathLst>
          </a:custGeom>
          <a:blipFill>
            <a:blip r:embed="rId8"/>
            <a:stretch>
              <a:fillRect/>
            </a:stretch>
          </a:blipFill>
        </p:spPr>
      </p:sp>
      <p:sp>
        <p:nvSpPr>
          <p:cNvPr id="9" name="Freeform 9"/>
          <p:cNvSpPr/>
          <p:nvPr/>
        </p:nvSpPr>
        <p:spPr>
          <a:xfrm rot="-628687">
            <a:off x="13088953" y="9289456"/>
            <a:ext cx="3920515" cy="3107008"/>
          </a:xfrm>
          <a:custGeom>
            <a:avLst/>
            <a:gdLst/>
            <a:ahLst/>
            <a:cxnLst/>
            <a:rect l="l" t="t" r="r" b="b"/>
            <a:pathLst>
              <a:path w="3920515" h="3107008">
                <a:moveTo>
                  <a:pt x="0" y="0"/>
                </a:moveTo>
                <a:lnTo>
                  <a:pt x="3920515" y="0"/>
                </a:lnTo>
                <a:lnTo>
                  <a:pt x="3920515" y="3107008"/>
                </a:lnTo>
                <a:lnTo>
                  <a:pt x="0" y="3107008"/>
                </a:lnTo>
                <a:lnTo>
                  <a:pt x="0" y="0"/>
                </a:lnTo>
                <a:close/>
              </a:path>
            </a:pathLst>
          </a:custGeom>
          <a:blipFill>
            <a:blip r:embed="rId9"/>
            <a:stretch>
              <a:fillRect/>
            </a:stretch>
          </a:blipFill>
        </p:spPr>
      </p:sp>
      <p:sp>
        <p:nvSpPr>
          <p:cNvPr id="10" name="Freeform 10"/>
          <p:cNvSpPr/>
          <p:nvPr/>
        </p:nvSpPr>
        <p:spPr>
          <a:xfrm rot="-3926957">
            <a:off x="13311285" y="-2255839"/>
            <a:ext cx="3475850" cy="4194087"/>
          </a:xfrm>
          <a:custGeom>
            <a:avLst/>
            <a:gdLst/>
            <a:ahLst/>
            <a:cxnLst/>
            <a:rect l="l" t="t" r="r" b="b"/>
            <a:pathLst>
              <a:path w="3475850" h="4194087">
                <a:moveTo>
                  <a:pt x="0" y="0"/>
                </a:moveTo>
                <a:lnTo>
                  <a:pt x="3475850" y="0"/>
                </a:lnTo>
                <a:lnTo>
                  <a:pt x="3475850" y="4194087"/>
                </a:lnTo>
                <a:lnTo>
                  <a:pt x="0" y="4194087"/>
                </a:lnTo>
                <a:lnTo>
                  <a:pt x="0" y="0"/>
                </a:lnTo>
                <a:close/>
              </a:path>
            </a:pathLst>
          </a:custGeom>
          <a:blipFill>
            <a:blip r:embed="rId10"/>
            <a:stretch>
              <a:fillRect/>
            </a:stretch>
          </a:blipFill>
        </p:spPr>
      </p:sp>
      <p:sp>
        <p:nvSpPr>
          <p:cNvPr id="11" name="Freeform 11"/>
          <p:cNvSpPr/>
          <p:nvPr/>
        </p:nvSpPr>
        <p:spPr>
          <a:xfrm rot="-681300">
            <a:off x="689004" y="9004375"/>
            <a:ext cx="5880056" cy="5608104"/>
          </a:xfrm>
          <a:custGeom>
            <a:avLst/>
            <a:gdLst/>
            <a:ahLst/>
            <a:cxnLst/>
            <a:rect l="l" t="t" r="r" b="b"/>
            <a:pathLst>
              <a:path w="5880056" h="5608104">
                <a:moveTo>
                  <a:pt x="0" y="0"/>
                </a:moveTo>
                <a:lnTo>
                  <a:pt x="5880056" y="0"/>
                </a:lnTo>
                <a:lnTo>
                  <a:pt x="5880056" y="5608104"/>
                </a:lnTo>
                <a:lnTo>
                  <a:pt x="0" y="5608104"/>
                </a:lnTo>
                <a:lnTo>
                  <a:pt x="0" y="0"/>
                </a:lnTo>
                <a:close/>
              </a:path>
            </a:pathLst>
          </a:custGeom>
          <a:blipFill>
            <a:blip r:embed="rId11"/>
            <a:stretch>
              <a:fillRect/>
            </a:stretch>
          </a:blipFill>
        </p:spPr>
      </p:sp>
      <p:sp>
        <p:nvSpPr>
          <p:cNvPr id="12" name="Freeform 12"/>
          <p:cNvSpPr/>
          <p:nvPr/>
        </p:nvSpPr>
        <p:spPr>
          <a:xfrm>
            <a:off x="9561668" y="1028700"/>
            <a:ext cx="7697632" cy="9258300"/>
          </a:xfrm>
          <a:custGeom>
            <a:avLst/>
            <a:gdLst/>
            <a:ahLst/>
            <a:cxnLst/>
            <a:rect l="l" t="t" r="r" b="b"/>
            <a:pathLst>
              <a:path w="7697632" h="9258300">
                <a:moveTo>
                  <a:pt x="0" y="0"/>
                </a:moveTo>
                <a:lnTo>
                  <a:pt x="7697632" y="0"/>
                </a:lnTo>
                <a:lnTo>
                  <a:pt x="7697632" y="9258300"/>
                </a:lnTo>
                <a:lnTo>
                  <a:pt x="0" y="9258300"/>
                </a:lnTo>
                <a:lnTo>
                  <a:pt x="0" y="0"/>
                </a:lnTo>
                <a:close/>
              </a:path>
            </a:pathLst>
          </a:custGeom>
          <a:blipFill>
            <a:blip r:embed="rId12"/>
            <a:stretch>
              <a:fillRect l="-1530" t="-7472" b="-5082"/>
            </a:stretch>
          </a:blipFill>
        </p:spPr>
      </p:sp>
      <p:sp>
        <p:nvSpPr>
          <p:cNvPr id="13" name="TextBox 13"/>
          <p:cNvSpPr txBox="1"/>
          <p:nvPr/>
        </p:nvSpPr>
        <p:spPr>
          <a:xfrm>
            <a:off x="801526" y="1692275"/>
            <a:ext cx="8604639" cy="7566025"/>
          </a:xfrm>
          <a:prstGeom prst="rect">
            <a:avLst/>
          </a:prstGeom>
        </p:spPr>
        <p:txBody>
          <a:bodyPr lIns="0" tIns="0" rIns="0" bIns="0" rtlCol="0" anchor="t">
            <a:spAutoFit/>
          </a:bodyPr>
          <a:lstStyle/>
          <a:p>
            <a:pPr algn="ctr">
              <a:lnSpc>
                <a:spcPts val="3500"/>
              </a:lnSpc>
              <a:spcBef>
                <a:spcPct val="0"/>
              </a:spcBef>
            </a:pPr>
            <a:r>
              <a:rPr lang="en-US" sz="3500" spc="70">
                <a:solidFill>
                  <a:srgbClr val="000000"/>
                </a:solidFill>
                <a:latin typeface="Arsenica Antiqua Bold"/>
              </a:rPr>
              <a:t>До 1945 року, коли почалась операція "Вісла" і поляків - жителів Кретівець і Грицівець виселили в Надсяння, святою покровителькою костьолу вбула Свята Розалія. Саме їй  присвячена статуя біля "Кретівецьких лип". Поляки вважали, що вона захищала жителів сіл від хвороб. І, за словами Яворського, коли на початку XX століття Тернопільщиною проносились епідемії - у наших селах хворих не було. А, коли виселяли поляків -вони забрали з костелу Чудотворний образ Розалії з собою.</a:t>
            </a:r>
          </a:p>
        </p:txBody>
      </p:sp>
      <p:sp>
        <p:nvSpPr>
          <p:cNvPr id="14" name="TextBox 14"/>
          <p:cNvSpPr txBox="1"/>
          <p:nvPr/>
        </p:nvSpPr>
        <p:spPr>
          <a:xfrm>
            <a:off x="5356187" y="18307"/>
            <a:ext cx="6897291" cy="644525"/>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Пам’ятник святій Розалії</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rot="4585069">
            <a:off x="2701195" y="-2188952"/>
            <a:ext cx="2789859" cy="4490718"/>
          </a:xfrm>
          <a:custGeom>
            <a:avLst/>
            <a:gdLst/>
            <a:ahLst/>
            <a:cxnLst/>
            <a:rect l="l" t="t" r="r" b="b"/>
            <a:pathLst>
              <a:path w="2789859" h="4490718">
                <a:moveTo>
                  <a:pt x="0" y="0"/>
                </a:moveTo>
                <a:lnTo>
                  <a:pt x="2789858" y="0"/>
                </a:lnTo>
                <a:lnTo>
                  <a:pt x="2789858" y="4490718"/>
                </a:lnTo>
                <a:lnTo>
                  <a:pt x="0" y="4490718"/>
                </a:lnTo>
                <a:lnTo>
                  <a:pt x="0" y="0"/>
                </a:lnTo>
                <a:close/>
              </a:path>
            </a:pathLst>
          </a:custGeom>
          <a:blipFill>
            <a:blip r:embed="rId3"/>
            <a:stretch>
              <a:fillRect/>
            </a:stretch>
          </a:blipFill>
        </p:spPr>
      </p:sp>
      <p:sp>
        <p:nvSpPr>
          <p:cNvPr id="4" name="Freeform 4"/>
          <p:cNvSpPr/>
          <p:nvPr/>
        </p:nvSpPr>
        <p:spPr>
          <a:xfrm rot="-5400000">
            <a:off x="16224045" y="8046944"/>
            <a:ext cx="3520641" cy="2847318"/>
          </a:xfrm>
          <a:custGeom>
            <a:avLst/>
            <a:gdLst/>
            <a:ahLst/>
            <a:cxnLst/>
            <a:rect l="l" t="t" r="r" b="b"/>
            <a:pathLst>
              <a:path w="3520641" h="2847318">
                <a:moveTo>
                  <a:pt x="0" y="0"/>
                </a:moveTo>
                <a:lnTo>
                  <a:pt x="3520641" y="0"/>
                </a:lnTo>
                <a:lnTo>
                  <a:pt x="3520641" y="2847318"/>
                </a:lnTo>
                <a:lnTo>
                  <a:pt x="0" y="2847318"/>
                </a:lnTo>
                <a:lnTo>
                  <a:pt x="0" y="0"/>
                </a:lnTo>
                <a:close/>
              </a:path>
            </a:pathLst>
          </a:custGeom>
          <a:blipFill>
            <a:blip r:embed="rId4"/>
            <a:stretch>
              <a:fillRect/>
            </a:stretch>
          </a:blipFill>
        </p:spPr>
      </p:sp>
      <p:sp>
        <p:nvSpPr>
          <p:cNvPr id="5" name="Freeform 5"/>
          <p:cNvSpPr/>
          <p:nvPr/>
        </p:nvSpPr>
        <p:spPr>
          <a:xfrm>
            <a:off x="16029476" y="-2683927"/>
            <a:ext cx="3909779" cy="4278828"/>
          </a:xfrm>
          <a:custGeom>
            <a:avLst/>
            <a:gdLst/>
            <a:ahLst/>
            <a:cxnLst/>
            <a:rect l="l" t="t" r="r" b="b"/>
            <a:pathLst>
              <a:path w="3909779" h="4278828">
                <a:moveTo>
                  <a:pt x="0" y="0"/>
                </a:moveTo>
                <a:lnTo>
                  <a:pt x="3909779" y="0"/>
                </a:lnTo>
                <a:lnTo>
                  <a:pt x="3909779" y="4278828"/>
                </a:lnTo>
                <a:lnTo>
                  <a:pt x="0" y="4278828"/>
                </a:lnTo>
                <a:lnTo>
                  <a:pt x="0" y="0"/>
                </a:lnTo>
                <a:close/>
              </a:path>
            </a:pathLst>
          </a:custGeom>
          <a:blipFill>
            <a:blip r:embed="rId5"/>
            <a:stretch>
              <a:fillRect/>
            </a:stretch>
          </a:blipFill>
        </p:spPr>
      </p:sp>
      <p:sp>
        <p:nvSpPr>
          <p:cNvPr id="6" name="Freeform 6"/>
          <p:cNvSpPr/>
          <p:nvPr/>
        </p:nvSpPr>
        <p:spPr>
          <a:xfrm>
            <a:off x="-1321290" y="5143500"/>
            <a:ext cx="2360822" cy="4475491"/>
          </a:xfrm>
          <a:custGeom>
            <a:avLst/>
            <a:gdLst/>
            <a:ahLst/>
            <a:cxnLst/>
            <a:rect l="l" t="t" r="r" b="b"/>
            <a:pathLst>
              <a:path w="2360822" h="4475491">
                <a:moveTo>
                  <a:pt x="0" y="0"/>
                </a:moveTo>
                <a:lnTo>
                  <a:pt x="2360822" y="0"/>
                </a:lnTo>
                <a:lnTo>
                  <a:pt x="2360822" y="4475491"/>
                </a:lnTo>
                <a:lnTo>
                  <a:pt x="0" y="4475491"/>
                </a:lnTo>
                <a:lnTo>
                  <a:pt x="0" y="0"/>
                </a:lnTo>
                <a:close/>
              </a:path>
            </a:pathLst>
          </a:custGeom>
          <a:blipFill>
            <a:blip r:embed="rId6"/>
            <a:stretch>
              <a:fillRect/>
            </a:stretch>
          </a:blipFill>
        </p:spPr>
      </p:sp>
      <p:sp>
        <p:nvSpPr>
          <p:cNvPr id="7" name="Freeform 7"/>
          <p:cNvSpPr/>
          <p:nvPr/>
        </p:nvSpPr>
        <p:spPr>
          <a:xfrm>
            <a:off x="-568193" y="-1265163"/>
            <a:ext cx="3215450" cy="4122372"/>
          </a:xfrm>
          <a:custGeom>
            <a:avLst/>
            <a:gdLst/>
            <a:ahLst/>
            <a:cxnLst/>
            <a:rect l="l" t="t" r="r" b="b"/>
            <a:pathLst>
              <a:path w="3215450" h="4122372">
                <a:moveTo>
                  <a:pt x="0" y="0"/>
                </a:moveTo>
                <a:lnTo>
                  <a:pt x="3215450" y="0"/>
                </a:lnTo>
                <a:lnTo>
                  <a:pt x="3215450" y="4122372"/>
                </a:lnTo>
                <a:lnTo>
                  <a:pt x="0" y="4122372"/>
                </a:lnTo>
                <a:lnTo>
                  <a:pt x="0" y="0"/>
                </a:lnTo>
                <a:close/>
              </a:path>
            </a:pathLst>
          </a:custGeom>
          <a:blipFill>
            <a:blip r:embed="rId7"/>
            <a:stretch>
              <a:fillRect/>
            </a:stretch>
          </a:blipFill>
        </p:spPr>
      </p:sp>
      <p:sp>
        <p:nvSpPr>
          <p:cNvPr id="8" name="Freeform 8"/>
          <p:cNvSpPr/>
          <p:nvPr/>
        </p:nvSpPr>
        <p:spPr>
          <a:xfrm>
            <a:off x="-2521757" y="8467952"/>
            <a:ext cx="5169014" cy="3340475"/>
          </a:xfrm>
          <a:custGeom>
            <a:avLst/>
            <a:gdLst/>
            <a:ahLst/>
            <a:cxnLst/>
            <a:rect l="l" t="t" r="r" b="b"/>
            <a:pathLst>
              <a:path w="5169014" h="3340475">
                <a:moveTo>
                  <a:pt x="0" y="0"/>
                </a:moveTo>
                <a:lnTo>
                  <a:pt x="5169014" y="0"/>
                </a:lnTo>
                <a:lnTo>
                  <a:pt x="5169014" y="3340475"/>
                </a:lnTo>
                <a:lnTo>
                  <a:pt x="0" y="3340475"/>
                </a:lnTo>
                <a:lnTo>
                  <a:pt x="0" y="0"/>
                </a:lnTo>
                <a:close/>
              </a:path>
            </a:pathLst>
          </a:custGeom>
          <a:blipFill>
            <a:blip r:embed="rId8"/>
            <a:stretch>
              <a:fillRect/>
            </a:stretch>
          </a:blipFill>
        </p:spPr>
      </p:sp>
      <p:sp>
        <p:nvSpPr>
          <p:cNvPr id="9" name="Freeform 9"/>
          <p:cNvSpPr/>
          <p:nvPr/>
        </p:nvSpPr>
        <p:spPr>
          <a:xfrm rot="-628687">
            <a:off x="13814018" y="9305707"/>
            <a:ext cx="3920515" cy="3107008"/>
          </a:xfrm>
          <a:custGeom>
            <a:avLst/>
            <a:gdLst/>
            <a:ahLst/>
            <a:cxnLst/>
            <a:rect l="l" t="t" r="r" b="b"/>
            <a:pathLst>
              <a:path w="3920515" h="3107008">
                <a:moveTo>
                  <a:pt x="0" y="0"/>
                </a:moveTo>
                <a:lnTo>
                  <a:pt x="3920516" y="0"/>
                </a:lnTo>
                <a:lnTo>
                  <a:pt x="3920516" y="3107008"/>
                </a:lnTo>
                <a:lnTo>
                  <a:pt x="0" y="3107008"/>
                </a:lnTo>
                <a:lnTo>
                  <a:pt x="0" y="0"/>
                </a:lnTo>
                <a:close/>
              </a:path>
            </a:pathLst>
          </a:custGeom>
          <a:blipFill>
            <a:blip r:embed="rId9"/>
            <a:stretch>
              <a:fillRect/>
            </a:stretch>
          </a:blipFill>
        </p:spPr>
      </p:sp>
      <p:sp>
        <p:nvSpPr>
          <p:cNvPr id="10" name="Freeform 10"/>
          <p:cNvSpPr/>
          <p:nvPr/>
        </p:nvSpPr>
        <p:spPr>
          <a:xfrm rot="-3926957">
            <a:off x="12626338" y="-2609543"/>
            <a:ext cx="3475850" cy="4194087"/>
          </a:xfrm>
          <a:custGeom>
            <a:avLst/>
            <a:gdLst/>
            <a:ahLst/>
            <a:cxnLst/>
            <a:rect l="l" t="t" r="r" b="b"/>
            <a:pathLst>
              <a:path w="3475850" h="4194087">
                <a:moveTo>
                  <a:pt x="0" y="0"/>
                </a:moveTo>
                <a:lnTo>
                  <a:pt x="3475850" y="0"/>
                </a:lnTo>
                <a:lnTo>
                  <a:pt x="3475850" y="4194088"/>
                </a:lnTo>
                <a:lnTo>
                  <a:pt x="0" y="4194088"/>
                </a:lnTo>
                <a:lnTo>
                  <a:pt x="0" y="0"/>
                </a:lnTo>
                <a:close/>
              </a:path>
            </a:pathLst>
          </a:custGeom>
          <a:blipFill>
            <a:blip r:embed="rId10"/>
            <a:stretch>
              <a:fillRect/>
            </a:stretch>
          </a:blipFill>
        </p:spPr>
      </p:sp>
      <p:sp>
        <p:nvSpPr>
          <p:cNvPr id="11" name="Freeform 11"/>
          <p:cNvSpPr/>
          <p:nvPr/>
        </p:nvSpPr>
        <p:spPr>
          <a:xfrm rot="-681300">
            <a:off x="1436562" y="8711311"/>
            <a:ext cx="5880056" cy="5608104"/>
          </a:xfrm>
          <a:custGeom>
            <a:avLst/>
            <a:gdLst/>
            <a:ahLst/>
            <a:cxnLst/>
            <a:rect l="l" t="t" r="r" b="b"/>
            <a:pathLst>
              <a:path w="5880056" h="5608104">
                <a:moveTo>
                  <a:pt x="0" y="0"/>
                </a:moveTo>
                <a:lnTo>
                  <a:pt x="5880056" y="0"/>
                </a:lnTo>
                <a:lnTo>
                  <a:pt x="5880056" y="5608103"/>
                </a:lnTo>
                <a:lnTo>
                  <a:pt x="0" y="5608103"/>
                </a:lnTo>
                <a:lnTo>
                  <a:pt x="0" y="0"/>
                </a:lnTo>
                <a:close/>
              </a:path>
            </a:pathLst>
          </a:custGeom>
          <a:blipFill>
            <a:blip r:embed="rId11"/>
            <a:stretch>
              <a:fillRect/>
            </a:stretch>
          </a:blipFill>
        </p:spPr>
      </p:sp>
      <p:sp>
        <p:nvSpPr>
          <p:cNvPr id="12" name="Freeform 12"/>
          <p:cNvSpPr/>
          <p:nvPr/>
        </p:nvSpPr>
        <p:spPr>
          <a:xfrm>
            <a:off x="5844365" y="1863725"/>
            <a:ext cx="6408475" cy="4501954"/>
          </a:xfrm>
          <a:custGeom>
            <a:avLst/>
            <a:gdLst/>
            <a:ahLst/>
            <a:cxnLst/>
            <a:rect l="l" t="t" r="r" b="b"/>
            <a:pathLst>
              <a:path w="6408475" h="4501954">
                <a:moveTo>
                  <a:pt x="0" y="0"/>
                </a:moveTo>
                <a:lnTo>
                  <a:pt x="6408475" y="0"/>
                </a:lnTo>
                <a:lnTo>
                  <a:pt x="6408475" y="4501954"/>
                </a:lnTo>
                <a:lnTo>
                  <a:pt x="0" y="4501954"/>
                </a:lnTo>
                <a:lnTo>
                  <a:pt x="0" y="0"/>
                </a:lnTo>
                <a:close/>
              </a:path>
            </a:pathLst>
          </a:custGeom>
          <a:blipFill>
            <a:blip r:embed="rId12"/>
            <a:stretch>
              <a:fillRect/>
            </a:stretch>
          </a:blipFill>
        </p:spPr>
      </p:sp>
      <p:sp>
        <p:nvSpPr>
          <p:cNvPr id="13" name="Freeform 13"/>
          <p:cNvSpPr/>
          <p:nvPr/>
        </p:nvSpPr>
        <p:spPr>
          <a:xfrm>
            <a:off x="5841059" y="6441579"/>
            <a:ext cx="3804261" cy="3414927"/>
          </a:xfrm>
          <a:custGeom>
            <a:avLst/>
            <a:gdLst/>
            <a:ahLst/>
            <a:cxnLst/>
            <a:rect l="l" t="t" r="r" b="b"/>
            <a:pathLst>
              <a:path w="3804261" h="3414927">
                <a:moveTo>
                  <a:pt x="0" y="0"/>
                </a:moveTo>
                <a:lnTo>
                  <a:pt x="3804260" y="0"/>
                </a:lnTo>
                <a:lnTo>
                  <a:pt x="3804260" y="3414927"/>
                </a:lnTo>
                <a:lnTo>
                  <a:pt x="0" y="3414927"/>
                </a:lnTo>
                <a:lnTo>
                  <a:pt x="0" y="0"/>
                </a:lnTo>
                <a:close/>
              </a:path>
            </a:pathLst>
          </a:custGeom>
          <a:blipFill>
            <a:blip r:embed="rId13"/>
            <a:stretch>
              <a:fillRect l="-16864" r="-16864"/>
            </a:stretch>
          </a:blipFill>
        </p:spPr>
      </p:sp>
      <p:sp>
        <p:nvSpPr>
          <p:cNvPr id="14" name="Freeform 14"/>
          <p:cNvSpPr/>
          <p:nvPr/>
        </p:nvSpPr>
        <p:spPr>
          <a:xfrm>
            <a:off x="9401943" y="6441579"/>
            <a:ext cx="2850897" cy="3767862"/>
          </a:xfrm>
          <a:custGeom>
            <a:avLst/>
            <a:gdLst/>
            <a:ahLst/>
            <a:cxnLst/>
            <a:rect l="l" t="t" r="r" b="b"/>
            <a:pathLst>
              <a:path w="2850897" h="3767862">
                <a:moveTo>
                  <a:pt x="0" y="0"/>
                </a:moveTo>
                <a:lnTo>
                  <a:pt x="2850897" y="0"/>
                </a:lnTo>
                <a:lnTo>
                  <a:pt x="2850897" y="3767862"/>
                </a:lnTo>
                <a:lnTo>
                  <a:pt x="0" y="3767862"/>
                </a:lnTo>
                <a:lnTo>
                  <a:pt x="0" y="0"/>
                </a:lnTo>
                <a:close/>
              </a:path>
            </a:pathLst>
          </a:custGeom>
          <a:blipFill>
            <a:blip r:embed="rId14"/>
            <a:stretch>
              <a:fillRect r="-1153"/>
            </a:stretch>
          </a:blipFill>
        </p:spPr>
      </p:sp>
      <p:sp>
        <p:nvSpPr>
          <p:cNvPr id="15" name="Freeform 15"/>
          <p:cNvSpPr/>
          <p:nvPr/>
        </p:nvSpPr>
        <p:spPr>
          <a:xfrm>
            <a:off x="12995072" y="1863725"/>
            <a:ext cx="4767719" cy="6356958"/>
          </a:xfrm>
          <a:custGeom>
            <a:avLst/>
            <a:gdLst/>
            <a:ahLst/>
            <a:cxnLst/>
            <a:rect l="l" t="t" r="r" b="b"/>
            <a:pathLst>
              <a:path w="4767719" h="6356958">
                <a:moveTo>
                  <a:pt x="0" y="0"/>
                </a:moveTo>
                <a:lnTo>
                  <a:pt x="4767719" y="0"/>
                </a:lnTo>
                <a:lnTo>
                  <a:pt x="4767719" y="6356958"/>
                </a:lnTo>
                <a:lnTo>
                  <a:pt x="0" y="6356958"/>
                </a:lnTo>
                <a:lnTo>
                  <a:pt x="0" y="0"/>
                </a:lnTo>
                <a:close/>
              </a:path>
            </a:pathLst>
          </a:custGeom>
          <a:blipFill>
            <a:blip r:embed="rId15"/>
            <a:stretch>
              <a:fillRect/>
            </a:stretch>
          </a:blipFill>
        </p:spPr>
      </p:sp>
      <p:sp>
        <p:nvSpPr>
          <p:cNvPr id="16" name="TextBox 16"/>
          <p:cNvSpPr txBox="1"/>
          <p:nvPr/>
        </p:nvSpPr>
        <p:spPr>
          <a:xfrm>
            <a:off x="7267130" y="151498"/>
            <a:ext cx="3562945" cy="644525"/>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Стара школа</a:t>
            </a:r>
          </a:p>
        </p:txBody>
      </p:sp>
      <p:sp>
        <p:nvSpPr>
          <p:cNvPr id="17" name="TextBox 17"/>
          <p:cNvSpPr txBox="1"/>
          <p:nvPr/>
        </p:nvSpPr>
        <p:spPr>
          <a:xfrm>
            <a:off x="1126296" y="1566326"/>
            <a:ext cx="4531897" cy="6251575"/>
          </a:xfrm>
          <a:prstGeom prst="rect">
            <a:avLst/>
          </a:prstGeom>
        </p:spPr>
        <p:txBody>
          <a:bodyPr lIns="0" tIns="0" rIns="0" bIns="0" rtlCol="0" anchor="t">
            <a:spAutoFit/>
          </a:bodyPr>
          <a:lstStyle/>
          <a:p>
            <a:pPr algn="ctr">
              <a:lnSpc>
                <a:spcPts val="3500"/>
              </a:lnSpc>
              <a:spcBef>
                <a:spcPct val="0"/>
              </a:spcBef>
            </a:pPr>
            <a:r>
              <a:rPr lang="en-US" sz="3500" spc="70">
                <a:solidFill>
                  <a:srgbClr val="000000"/>
                </a:solidFill>
                <a:latin typeface="Arsenica Antiqua Bold"/>
              </a:rPr>
              <a:t>Залишки старої розбитої школи - пам'ятка історії кінця XIX століття. До 1945 року тут знаходилась чотирикласна школа, якою опікувались сестри-монахині, періодично навідувались отці-євангелісти.</a:t>
            </a:r>
          </a:p>
        </p:txBody>
      </p:sp>
      <p:sp>
        <p:nvSpPr>
          <p:cNvPr id="18" name="TextBox 18"/>
          <p:cNvSpPr txBox="1"/>
          <p:nvPr/>
        </p:nvSpPr>
        <p:spPr>
          <a:xfrm>
            <a:off x="6606274" y="990600"/>
            <a:ext cx="3353246" cy="644525"/>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До 1991 року</a:t>
            </a:r>
          </a:p>
        </p:txBody>
      </p:sp>
      <p:sp>
        <p:nvSpPr>
          <p:cNvPr id="19" name="TextBox 19"/>
          <p:cNvSpPr txBox="1"/>
          <p:nvPr/>
        </p:nvSpPr>
        <p:spPr>
          <a:xfrm>
            <a:off x="14612392" y="1219200"/>
            <a:ext cx="1533079" cy="644525"/>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Після</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rot="4585069">
            <a:off x="647724" y="-2245359"/>
            <a:ext cx="2789859" cy="4490718"/>
          </a:xfrm>
          <a:custGeom>
            <a:avLst/>
            <a:gdLst/>
            <a:ahLst/>
            <a:cxnLst/>
            <a:rect l="l" t="t" r="r" b="b"/>
            <a:pathLst>
              <a:path w="2789859" h="4490718">
                <a:moveTo>
                  <a:pt x="0" y="0"/>
                </a:moveTo>
                <a:lnTo>
                  <a:pt x="2789858" y="0"/>
                </a:lnTo>
                <a:lnTo>
                  <a:pt x="2789858" y="4490718"/>
                </a:lnTo>
                <a:lnTo>
                  <a:pt x="0" y="4490718"/>
                </a:lnTo>
                <a:lnTo>
                  <a:pt x="0" y="0"/>
                </a:lnTo>
                <a:close/>
              </a:path>
            </a:pathLst>
          </a:custGeom>
          <a:blipFill>
            <a:blip r:embed="rId3"/>
            <a:stretch>
              <a:fillRect/>
            </a:stretch>
          </a:blipFill>
        </p:spPr>
      </p:sp>
      <p:sp>
        <p:nvSpPr>
          <p:cNvPr id="4" name="Freeform 4"/>
          <p:cNvSpPr/>
          <p:nvPr/>
        </p:nvSpPr>
        <p:spPr>
          <a:xfrm rot="-5400000">
            <a:off x="16922639" y="8534482"/>
            <a:ext cx="3520641" cy="2847318"/>
          </a:xfrm>
          <a:custGeom>
            <a:avLst/>
            <a:gdLst/>
            <a:ahLst/>
            <a:cxnLst/>
            <a:rect l="l" t="t" r="r" b="b"/>
            <a:pathLst>
              <a:path w="3520641" h="2847318">
                <a:moveTo>
                  <a:pt x="0" y="0"/>
                </a:moveTo>
                <a:lnTo>
                  <a:pt x="3520641" y="0"/>
                </a:lnTo>
                <a:lnTo>
                  <a:pt x="3520641" y="2847318"/>
                </a:lnTo>
                <a:lnTo>
                  <a:pt x="0" y="2847318"/>
                </a:lnTo>
                <a:lnTo>
                  <a:pt x="0" y="0"/>
                </a:lnTo>
                <a:close/>
              </a:path>
            </a:pathLst>
          </a:custGeom>
          <a:blipFill>
            <a:blip r:embed="rId4"/>
            <a:stretch>
              <a:fillRect/>
            </a:stretch>
          </a:blipFill>
        </p:spPr>
      </p:sp>
      <p:sp>
        <p:nvSpPr>
          <p:cNvPr id="5" name="Freeform 5"/>
          <p:cNvSpPr/>
          <p:nvPr/>
        </p:nvSpPr>
        <p:spPr>
          <a:xfrm>
            <a:off x="15644960" y="-2083007"/>
            <a:ext cx="3909779" cy="4278828"/>
          </a:xfrm>
          <a:custGeom>
            <a:avLst/>
            <a:gdLst/>
            <a:ahLst/>
            <a:cxnLst/>
            <a:rect l="l" t="t" r="r" b="b"/>
            <a:pathLst>
              <a:path w="3909779" h="4278828">
                <a:moveTo>
                  <a:pt x="0" y="0"/>
                </a:moveTo>
                <a:lnTo>
                  <a:pt x="3909779" y="0"/>
                </a:lnTo>
                <a:lnTo>
                  <a:pt x="3909779" y="4278828"/>
                </a:lnTo>
                <a:lnTo>
                  <a:pt x="0" y="4278828"/>
                </a:lnTo>
                <a:lnTo>
                  <a:pt x="0" y="0"/>
                </a:lnTo>
                <a:close/>
              </a:path>
            </a:pathLst>
          </a:custGeom>
          <a:blipFill>
            <a:blip r:embed="rId5"/>
            <a:stretch>
              <a:fillRect/>
            </a:stretch>
          </a:blipFill>
        </p:spPr>
      </p:sp>
      <p:sp>
        <p:nvSpPr>
          <p:cNvPr id="6" name="Freeform 6"/>
          <p:cNvSpPr/>
          <p:nvPr/>
        </p:nvSpPr>
        <p:spPr>
          <a:xfrm>
            <a:off x="-568193" y="-1265163"/>
            <a:ext cx="3215450" cy="4122372"/>
          </a:xfrm>
          <a:custGeom>
            <a:avLst/>
            <a:gdLst/>
            <a:ahLst/>
            <a:cxnLst/>
            <a:rect l="l" t="t" r="r" b="b"/>
            <a:pathLst>
              <a:path w="3215450" h="4122372">
                <a:moveTo>
                  <a:pt x="0" y="0"/>
                </a:moveTo>
                <a:lnTo>
                  <a:pt x="3215450" y="0"/>
                </a:lnTo>
                <a:lnTo>
                  <a:pt x="3215450" y="4122372"/>
                </a:lnTo>
                <a:lnTo>
                  <a:pt x="0" y="4122372"/>
                </a:lnTo>
                <a:lnTo>
                  <a:pt x="0" y="0"/>
                </a:lnTo>
                <a:close/>
              </a:path>
            </a:pathLst>
          </a:custGeom>
          <a:blipFill>
            <a:blip r:embed="rId6"/>
            <a:stretch>
              <a:fillRect/>
            </a:stretch>
          </a:blipFill>
        </p:spPr>
      </p:sp>
      <p:sp>
        <p:nvSpPr>
          <p:cNvPr id="7" name="Freeform 7"/>
          <p:cNvSpPr/>
          <p:nvPr/>
        </p:nvSpPr>
        <p:spPr>
          <a:xfrm>
            <a:off x="-2584507" y="8877527"/>
            <a:ext cx="5169014" cy="3340475"/>
          </a:xfrm>
          <a:custGeom>
            <a:avLst/>
            <a:gdLst/>
            <a:ahLst/>
            <a:cxnLst/>
            <a:rect l="l" t="t" r="r" b="b"/>
            <a:pathLst>
              <a:path w="5169014" h="3340475">
                <a:moveTo>
                  <a:pt x="0" y="0"/>
                </a:moveTo>
                <a:lnTo>
                  <a:pt x="5169014" y="0"/>
                </a:lnTo>
                <a:lnTo>
                  <a:pt x="5169014" y="3340475"/>
                </a:lnTo>
                <a:lnTo>
                  <a:pt x="0" y="3340475"/>
                </a:lnTo>
                <a:lnTo>
                  <a:pt x="0" y="0"/>
                </a:lnTo>
                <a:close/>
              </a:path>
            </a:pathLst>
          </a:custGeom>
          <a:blipFill>
            <a:blip r:embed="rId7"/>
            <a:stretch>
              <a:fillRect/>
            </a:stretch>
          </a:blipFill>
        </p:spPr>
      </p:sp>
      <p:sp>
        <p:nvSpPr>
          <p:cNvPr id="8" name="Freeform 8"/>
          <p:cNvSpPr/>
          <p:nvPr/>
        </p:nvSpPr>
        <p:spPr>
          <a:xfrm rot="-628687">
            <a:off x="13684702" y="9473770"/>
            <a:ext cx="3920515" cy="3107008"/>
          </a:xfrm>
          <a:custGeom>
            <a:avLst/>
            <a:gdLst/>
            <a:ahLst/>
            <a:cxnLst/>
            <a:rect l="l" t="t" r="r" b="b"/>
            <a:pathLst>
              <a:path w="3920515" h="3107008">
                <a:moveTo>
                  <a:pt x="0" y="0"/>
                </a:moveTo>
                <a:lnTo>
                  <a:pt x="3920516" y="0"/>
                </a:lnTo>
                <a:lnTo>
                  <a:pt x="3920516" y="3107009"/>
                </a:lnTo>
                <a:lnTo>
                  <a:pt x="0" y="3107009"/>
                </a:lnTo>
                <a:lnTo>
                  <a:pt x="0" y="0"/>
                </a:lnTo>
                <a:close/>
              </a:path>
            </a:pathLst>
          </a:custGeom>
          <a:blipFill>
            <a:blip r:embed="rId8"/>
            <a:stretch>
              <a:fillRect/>
            </a:stretch>
          </a:blipFill>
        </p:spPr>
      </p:sp>
      <p:sp>
        <p:nvSpPr>
          <p:cNvPr id="9" name="Freeform 9"/>
          <p:cNvSpPr/>
          <p:nvPr/>
        </p:nvSpPr>
        <p:spPr>
          <a:xfrm rot="-3926957">
            <a:off x="14040197" y="-2255839"/>
            <a:ext cx="3475850" cy="4194087"/>
          </a:xfrm>
          <a:custGeom>
            <a:avLst/>
            <a:gdLst/>
            <a:ahLst/>
            <a:cxnLst/>
            <a:rect l="l" t="t" r="r" b="b"/>
            <a:pathLst>
              <a:path w="3475850" h="4194087">
                <a:moveTo>
                  <a:pt x="0" y="0"/>
                </a:moveTo>
                <a:lnTo>
                  <a:pt x="3475850" y="0"/>
                </a:lnTo>
                <a:lnTo>
                  <a:pt x="3475850" y="4194087"/>
                </a:lnTo>
                <a:lnTo>
                  <a:pt x="0" y="4194087"/>
                </a:lnTo>
                <a:lnTo>
                  <a:pt x="0" y="0"/>
                </a:lnTo>
                <a:close/>
              </a:path>
            </a:pathLst>
          </a:custGeom>
          <a:blipFill>
            <a:blip r:embed="rId9"/>
            <a:stretch>
              <a:fillRect/>
            </a:stretch>
          </a:blipFill>
        </p:spPr>
      </p:sp>
      <p:sp>
        <p:nvSpPr>
          <p:cNvPr id="10" name="Freeform 10"/>
          <p:cNvSpPr/>
          <p:nvPr/>
        </p:nvSpPr>
        <p:spPr>
          <a:xfrm rot="-681300">
            <a:off x="1436562" y="9153845"/>
            <a:ext cx="5880056" cy="5608104"/>
          </a:xfrm>
          <a:custGeom>
            <a:avLst/>
            <a:gdLst/>
            <a:ahLst/>
            <a:cxnLst/>
            <a:rect l="l" t="t" r="r" b="b"/>
            <a:pathLst>
              <a:path w="5880056" h="5608104">
                <a:moveTo>
                  <a:pt x="0" y="0"/>
                </a:moveTo>
                <a:lnTo>
                  <a:pt x="5880056" y="0"/>
                </a:lnTo>
                <a:lnTo>
                  <a:pt x="5880056" y="5608104"/>
                </a:lnTo>
                <a:lnTo>
                  <a:pt x="0" y="5608104"/>
                </a:lnTo>
                <a:lnTo>
                  <a:pt x="0" y="0"/>
                </a:lnTo>
                <a:close/>
              </a:path>
            </a:pathLst>
          </a:custGeom>
          <a:blipFill>
            <a:blip r:embed="rId10"/>
            <a:stretch>
              <a:fillRect/>
            </a:stretch>
          </a:blipFill>
        </p:spPr>
      </p:sp>
      <p:sp>
        <p:nvSpPr>
          <p:cNvPr id="11" name="Freeform 11"/>
          <p:cNvSpPr/>
          <p:nvPr/>
        </p:nvSpPr>
        <p:spPr>
          <a:xfrm>
            <a:off x="0" y="2620806"/>
            <a:ext cx="7973775" cy="7666194"/>
          </a:xfrm>
          <a:custGeom>
            <a:avLst/>
            <a:gdLst/>
            <a:ahLst/>
            <a:cxnLst/>
            <a:rect l="l" t="t" r="r" b="b"/>
            <a:pathLst>
              <a:path w="7973775" h="7666194">
                <a:moveTo>
                  <a:pt x="0" y="0"/>
                </a:moveTo>
                <a:lnTo>
                  <a:pt x="7973775" y="0"/>
                </a:lnTo>
                <a:lnTo>
                  <a:pt x="7973775" y="7666194"/>
                </a:lnTo>
                <a:lnTo>
                  <a:pt x="0" y="7666194"/>
                </a:lnTo>
                <a:lnTo>
                  <a:pt x="0" y="0"/>
                </a:lnTo>
                <a:close/>
              </a:path>
            </a:pathLst>
          </a:custGeom>
          <a:blipFill>
            <a:blip r:embed="rId11"/>
            <a:stretch>
              <a:fillRect l="-16451" r="-16451"/>
            </a:stretch>
          </a:blipFill>
        </p:spPr>
      </p:sp>
      <p:sp>
        <p:nvSpPr>
          <p:cNvPr id="12" name="TextBox 12"/>
          <p:cNvSpPr txBox="1"/>
          <p:nvPr/>
        </p:nvSpPr>
        <p:spPr>
          <a:xfrm>
            <a:off x="4688033" y="18307"/>
            <a:ext cx="8325296" cy="644525"/>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Церква Пресвятої Богородиці </a:t>
            </a:r>
          </a:p>
        </p:txBody>
      </p:sp>
      <p:sp>
        <p:nvSpPr>
          <p:cNvPr id="13" name="TextBox 13"/>
          <p:cNvSpPr txBox="1"/>
          <p:nvPr/>
        </p:nvSpPr>
        <p:spPr>
          <a:xfrm>
            <a:off x="754275" y="1289493"/>
            <a:ext cx="7244630" cy="1149350"/>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Так виглядала церква у 1976 році</a:t>
            </a:r>
          </a:p>
        </p:txBody>
      </p:sp>
      <p:sp>
        <p:nvSpPr>
          <p:cNvPr id="14" name="TextBox 14"/>
          <p:cNvSpPr txBox="1"/>
          <p:nvPr/>
        </p:nvSpPr>
        <p:spPr>
          <a:xfrm>
            <a:off x="8720766" y="1854643"/>
            <a:ext cx="9428209" cy="7566025"/>
          </a:xfrm>
          <a:prstGeom prst="rect">
            <a:avLst/>
          </a:prstGeom>
        </p:spPr>
        <p:txBody>
          <a:bodyPr lIns="0" tIns="0" rIns="0" bIns="0" rtlCol="0" anchor="t">
            <a:spAutoFit/>
          </a:bodyPr>
          <a:lstStyle/>
          <a:p>
            <a:pPr algn="ctr">
              <a:lnSpc>
                <a:spcPts val="3500"/>
              </a:lnSpc>
            </a:pPr>
            <a:r>
              <a:rPr lang="en-US" sz="3500" spc="70">
                <a:solidFill>
                  <a:srgbClr val="000000"/>
                </a:solidFill>
                <a:latin typeface="Arsenica Antiqua Bold"/>
              </a:rPr>
              <a:t>У 1945 році, внаслідок проведення операції “Вісла”, мешканців сіл Кретівці і Грицівці (поляків) було виселено, а сюди переселено українців із Надсяння. Покидаючи село, поляки передали ключі від храму новим ме-</a:t>
            </a:r>
          </a:p>
          <a:p>
            <a:pPr algn="ctr">
              <a:lnSpc>
                <a:spcPts val="3500"/>
              </a:lnSpc>
            </a:pPr>
            <a:r>
              <a:rPr lang="en-US" sz="3500" spc="70">
                <a:solidFill>
                  <a:srgbClr val="000000"/>
                </a:solidFill>
                <a:latin typeface="Arsenica Antiqua Bold"/>
              </a:rPr>
              <a:t>шканцям-українцям в особі пана Ролі.</a:t>
            </a:r>
          </a:p>
          <a:p>
            <a:pPr algn="ctr">
              <a:lnSpc>
                <a:spcPts val="3500"/>
              </a:lnSpc>
            </a:pPr>
            <a:r>
              <a:rPr lang="en-US" sz="3500" spc="70">
                <a:solidFill>
                  <a:srgbClr val="000000"/>
                </a:solidFill>
                <a:latin typeface="Arsenica Antiqua Bold"/>
              </a:rPr>
              <a:t>Костел був переданий УГКЦ. З 1946 </a:t>
            </a:r>
          </a:p>
          <a:p>
            <a:pPr algn="ctr">
              <a:lnSpc>
                <a:spcPts val="3500"/>
              </a:lnSpc>
            </a:pPr>
            <a:r>
              <a:rPr lang="en-US" sz="3500" spc="70">
                <a:solidFill>
                  <a:srgbClr val="000000"/>
                </a:solidFill>
                <a:latin typeface="Arsenica Antiqua Bold"/>
              </a:rPr>
              <a:t>року радянська влада хотіла зробити з</a:t>
            </a:r>
          </a:p>
          <a:p>
            <a:pPr algn="ctr">
              <a:lnSpc>
                <a:spcPts val="3500"/>
              </a:lnSpc>
            </a:pPr>
            <a:r>
              <a:rPr lang="en-US" sz="3500" spc="70">
                <a:solidFill>
                  <a:srgbClr val="000000"/>
                </a:solidFill>
                <a:latin typeface="Arsenica Antiqua Bold"/>
              </a:rPr>
              <a:t>костелу склад для зберігання зерна – </a:t>
            </a:r>
          </a:p>
          <a:p>
            <a:pPr algn="ctr">
              <a:lnSpc>
                <a:spcPts val="3500"/>
              </a:lnSpc>
            </a:pPr>
            <a:r>
              <a:rPr lang="en-US" sz="3500" spc="70">
                <a:solidFill>
                  <a:srgbClr val="000000"/>
                </a:solidFill>
                <a:latin typeface="Arsenica Antiqua Bold"/>
              </a:rPr>
              <a:t>мешканці не дозволили. Служби від-правлялися раз в місяць священиком </a:t>
            </a:r>
          </a:p>
          <a:p>
            <a:pPr algn="ctr">
              <a:lnSpc>
                <a:spcPts val="3500"/>
              </a:lnSpc>
            </a:pPr>
            <a:r>
              <a:rPr lang="en-US" sz="3500" spc="70">
                <a:solidFill>
                  <a:srgbClr val="000000"/>
                </a:solidFill>
                <a:latin typeface="Arsenica Antiqua Bold"/>
              </a:rPr>
              <a:t>з Луб’янок. Церковні хоругви і інша атрибутика була схована пані Кома-нецькою.</a:t>
            </a:r>
          </a:p>
          <a:p>
            <a:pPr algn="ctr">
              <a:lnSpc>
                <a:spcPts val="3500"/>
              </a:lnSpc>
              <a:spcBef>
                <a:spcPct val="0"/>
              </a:spcBef>
            </a:pP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rot="4585069">
            <a:off x="2701195" y="-2188952"/>
            <a:ext cx="2789859" cy="4490718"/>
          </a:xfrm>
          <a:custGeom>
            <a:avLst/>
            <a:gdLst/>
            <a:ahLst/>
            <a:cxnLst/>
            <a:rect l="l" t="t" r="r" b="b"/>
            <a:pathLst>
              <a:path w="2789859" h="4490718">
                <a:moveTo>
                  <a:pt x="0" y="0"/>
                </a:moveTo>
                <a:lnTo>
                  <a:pt x="2789858" y="0"/>
                </a:lnTo>
                <a:lnTo>
                  <a:pt x="2789858" y="4490718"/>
                </a:lnTo>
                <a:lnTo>
                  <a:pt x="0" y="4490718"/>
                </a:lnTo>
                <a:lnTo>
                  <a:pt x="0" y="0"/>
                </a:lnTo>
                <a:close/>
              </a:path>
            </a:pathLst>
          </a:custGeom>
          <a:blipFill>
            <a:blip r:embed="rId3"/>
            <a:stretch>
              <a:fillRect/>
            </a:stretch>
          </a:blipFill>
        </p:spPr>
      </p:sp>
      <p:sp>
        <p:nvSpPr>
          <p:cNvPr id="4" name="Freeform 4"/>
          <p:cNvSpPr/>
          <p:nvPr/>
        </p:nvSpPr>
        <p:spPr>
          <a:xfrm rot="-5400000">
            <a:off x="15692815" y="7673165"/>
            <a:ext cx="3520641" cy="2847318"/>
          </a:xfrm>
          <a:custGeom>
            <a:avLst/>
            <a:gdLst/>
            <a:ahLst/>
            <a:cxnLst/>
            <a:rect l="l" t="t" r="r" b="b"/>
            <a:pathLst>
              <a:path w="3520641" h="2847318">
                <a:moveTo>
                  <a:pt x="0" y="0"/>
                </a:moveTo>
                <a:lnTo>
                  <a:pt x="3520641" y="0"/>
                </a:lnTo>
                <a:lnTo>
                  <a:pt x="3520641" y="2847318"/>
                </a:lnTo>
                <a:lnTo>
                  <a:pt x="0" y="2847318"/>
                </a:lnTo>
                <a:lnTo>
                  <a:pt x="0" y="0"/>
                </a:lnTo>
                <a:close/>
              </a:path>
            </a:pathLst>
          </a:custGeom>
          <a:blipFill>
            <a:blip r:embed="rId4"/>
            <a:stretch>
              <a:fillRect/>
            </a:stretch>
          </a:blipFill>
        </p:spPr>
      </p:sp>
      <p:sp>
        <p:nvSpPr>
          <p:cNvPr id="5" name="Freeform 5"/>
          <p:cNvSpPr/>
          <p:nvPr/>
        </p:nvSpPr>
        <p:spPr>
          <a:xfrm>
            <a:off x="15644960" y="-2083007"/>
            <a:ext cx="3909779" cy="4278828"/>
          </a:xfrm>
          <a:custGeom>
            <a:avLst/>
            <a:gdLst/>
            <a:ahLst/>
            <a:cxnLst/>
            <a:rect l="l" t="t" r="r" b="b"/>
            <a:pathLst>
              <a:path w="3909779" h="4278828">
                <a:moveTo>
                  <a:pt x="0" y="0"/>
                </a:moveTo>
                <a:lnTo>
                  <a:pt x="3909779" y="0"/>
                </a:lnTo>
                <a:lnTo>
                  <a:pt x="3909779" y="4278828"/>
                </a:lnTo>
                <a:lnTo>
                  <a:pt x="0" y="4278828"/>
                </a:lnTo>
                <a:lnTo>
                  <a:pt x="0" y="0"/>
                </a:lnTo>
                <a:close/>
              </a:path>
            </a:pathLst>
          </a:custGeom>
          <a:blipFill>
            <a:blip r:embed="rId5"/>
            <a:stretch>
              <a:fillRect/>
            </a:stretch>
          </a:blipFill>
        </p:spPr>
      </p:sp>
      <p:sp>
        <p:nvSpPr>
          <p:cNvPr id="6" name="Freeform 6"/>
          <p:cNvSpPr/>
          <p:nvPr/>
        </p:nvSpPr>
        <p:spPr>
          <a:xfrm>
            <a:off x="-779460" y="-1826811"/>
            <a:ext cx="3215450" cy="4122372"/>
          </a:xfrm>
          <a:custGeom>
            <a:avLst/>
            <a:gdLst/>
            <a:ahLst/>
            <a:cxnLst/>
            <a:rect l="l" t="t" r="r" b="b"/>
            <a:pathLst>
              <a:path w="3215450" h="4122372">
                <a:moveTo>
                  <a:pt x="0" y="0"/>
                </a:moveTo>
                <a:lnTo>
                  <a:pt x="3215451" y="0"/>
                </a:lnTo>
                <a:lnTo>
                  <a:pt x="3215451" y="4122372"/>
                </a:lnTo>
                <a:lnTo>
                  <a:pt x="0" y="4122372"/>
                </a:lnTo>
                <a:lnTo>
                  <a:pt x="0" y="0"/>
                </a:lnTo>
                <a:close/>
              </a:path>
            </a:pathLst>
          </a:custGeom>
          <a:blipFill>
            <a:blip r:embed="rId6"/>
            <a:stretch>
              <a:fillRect/>
            </a:stretch>
          </a:blipFill>
        </p:spPr>
      </p:sp>
      <p:sp>
        <p:nvSpPr>
          <p:cNvPr id="7" name="Freeform 7"/>
          <p:cNvSpPr/>
          <p:nvPr/>
        </p:nvSpPr>
        <p:spPr>
          <a:xfrm>
            <a:off x="-2521757" y="8467952"/>
            <a:ext cx="5169014" cy="3340475"/>
          </a:xfrm>
          <a:custGeom>
            <a:avLst/>
            <a:gdLst/>
            <a:ahLst/>
            <a:cxnLst/>
            <a:rect l="l" t="t" r="r" b="b"/>
            <a:pathLst>
              <a:path w="5169014" h="3340475">
                <a:moveTo>
                  <a:pt x="0" y="0"/>
                </a:moveTo>
                <a:lnTo>
                  <a:pt x="5169014" y="0"/>
                </a:lnTo>
                <a:lnTo>
                  <a:pt x="5169014" y="3340475"/>
                </a:lnTo>
                <a:lnTo>
                  <a:pt x="0" y="3340475"/>
                </a:lnTo>
                <a:lnTo>
                  <a:pt x="0" y="0"/>
                </a:lnTo>
                <a:close/>
              </a:path>
            </a:pathLst>
          </a:custGeom>
          <a:blipFill>
            <a:blip r:embed="rId7"/>
            <a:stretch>
              <a:fillRect/>
            </a:stretch>
          </a:blipFill>
        </p:spPr>
      </p:sp>
      <p:sp>
        <p:nvSpPr>
          <p:cNvPr id="8" name="Freeform 8"/>
          <p:cNvSpPr/>
          <p:nvPr/>
        </p:nvSpPr>
        <p:spPr>
          <a:xfrm rot="-628687">
            <a:off x="13088953" y="9159445"/>
            <a:ext cx="3920515" cy="3107008"/>
          </a:xfrm>
          <a:custGeom>
            <a:avLst/>
            <a:gdLst/>
            <a:ahLst/>
            <a:cxnLst/>
            <a:rect l="l" t="t" r="r" b="b"/>
            <a:pathLst>
              <a:path w="3920515" h="3107008">
                <a:moveTo>
                  <a:pt x="0" y="0"/>
                </a:moveTo>
                <a:lnTo>
                  <a:pt x="3920515" y="0"/>
                </a:lnTo>
                <a:lnTo>
                  <a:pt x="3920515" y="3107009"/>
                </a:lnTo>
                <a:lnTo>
                  <a:pt x="0" y="3107009"/>
                </a:lnTo>
                <a:lnTo>
                  <a:pt x="0" y="0"/>
                </a:lnTo>
                <a:close/>
              </a:path>
            </a:pathLst>
          </a:custGeom>
          <a:blipFill>
            <a:blip r:embed="rId8"/>
            <a:stretch>
              <a:fillRect/>
            </a:stretch>
          </a:blipFill>
        </p:spPr>
      </p:sp>
      <p:sp>
        <p:nvSpPr>
          <p:cNvPr id="9" name="Freeform 9"/>
          <p:cNvSpPr/>
          <p:nvPr/>
        </p:nvSpPr>
        <p:spPr>
          <a:xfrm rot="-3926957">
            <a:off x="12382569" y="-2353347"/>
            <a:ext cx="3475850" cy="4194087"/>
          </a:xfrm>
          <a:custGeom>
            <a:avLst/>
            <a:gdLst/>
            <a:ahLst/>
            <a:cxnLst/>
            <a:rect l="l" t="t" r="r" b="b"/>
            <a:pathLst>
              <a:path w="3475850" h="4194087">
                <a:moveTo>
                  <a:pt x="0" y="0"/>
                </a:moveTo>
                <a:lnTo>
                  <a:pt x="3475850" y="0"/>
                </a:lnTo>
                <a:lnTo>
                  <a:pt x="3475850" y="4194088"/>
                </a:lnTo>
                <a:lnTo>
                  <a:pt x="0" y="4194088"/>
                </a:lnTo>
                <a:lnTo>
                  <a:pt x="0" y="0"/>
                </a:lnTo>
                <a:close/>
              </a:path>
            </a:pathLst>
          </a:custGeom>
          <a:blipFill>
            <a:blip r:embed="rId9"/>
            <a:stretch>
              <a:fillRect/>
            </a:stretch>
          </a:blipFill>
        </p:spPr>
      </p:sp>
      <p:sp>
        <p:nvSpPr>
          <p:cNvPr id="10" name="Freeform 10"/>
          <p:cNvSpPr/>
          <p:nvPr/>
        </p:nvSpPr>
        <p:spPr>
          <a:xfrm rot="-681300">
            <a:off x="1436562" y="8711311"/>
            <a:ext cx="5880056" cy="5608104"/>
          </a:xfrm>
          <a:custGeom>
            <a:avLst/>
            <a:gdLst/>
            <a:ahLst/>
            <a:cxnLst/>
            <a:rect l="l" t="t" r="r" b="b"/>
            <a:pathLst>
              <a:path w="5880056" h="5608104">
                <a:moveTo>
                  <a:pt x="0" y="0"/>
                </a:moveTo>
                <a:lnTo>
                  <a:pt x="5880056" y="0"/>
                </a:lnTo>
                <a:lnTo>
                  <a:pt x="5880056" y="5608103"/>
                </a:lnTo>
                <a:lnTo>
                  <a:pt x="0" y="5608103"/>
                </a:lnTo>
                <a:lnTo>
                  <a:pt x="0" y="0"/>
                </a:lnTo>
                <a:close/>
              </a:path>
            </a:pathLst>
          </a:custGeom>
          <a:blipFill>
            <a:blip r:embed="rId10"/>
            <a:stretch>
              <a:fillRect/>
            </a:stretch>
          </a:blipFill>
        </p:spPr>
      </p:sp>
      <p:sp>
        <p:nvSpPr>
          <p:cNvPr id="11" name="Freeform 11"/>
          <p:cNvSpPr/>
          <p:nvPr/>
        </p:nvSpPr>
        <p:spPr>
          <a:xfrm>
            <a:off x="23049" y="1559374"/>
            <a:ext cx="10491340" cy="7111116"/>
          </a:xfrm>
          <a:custGeom>
            <a:avLst/>
            <a:gdLst/>
            <a:ahLst/>
            <a:cxnLst/>
            <a:rect l="l" t="t" r="r" b="b"/>
            <a:pathLst>
              <a:path w="10491340" h="7111116">
                <a:moveTo>
                  <a:pt x="0" y="0"/>
                </a:moveTo>
                <a:lnTo>
                  <a:pt x="10491339" y="0"/>
                </a:lnTo>
                <a:lnTo>
                  <a:pt x="10491339" y="7111116"/>
                </a:lnTo>
                <a:lnTo>
                  <a:pt x="0" y="7111116"/>
                </a:lnTo>
                <a:lnTo>
                  <a:pt x="0" y="0"/>
                </a:lnTo>
                <a:close/>
              </a:path>
            </a:pathLst>
          </a:custGeom>
          <a:blipFill>
            <a:blip r:embed="rId11"/>
            <a:stretch>
              <a:fillRect r="-20499"/>
            </a:stretch>
          </a:blipFill>
        </p:spPr>
      </p:sp>
      <p:sp>
        <p:nvSpPr>
          <p:cNvPr id="12" name="TextBox 12"/>
          <p:cNvSpPr txBox="1"/>
          <p:nvPr/>
        </p:nvSpPr>
        <p:spPr>
          <a:xfrm>
            <a:off x="6450504" y="18307"/>
            <a:ext cx="4679459" cy="1149350"/>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Сучасний вигляд церкви</a:t>
            </a:r>
          </a:p>
        </p:txBody>
      </p:sp>
      <p:sp>
        <p:nvSpPr>
          <p:cNvPr id="13" name="TextBox 13"/>
          <p:cNvSpPr txBox="1"/>
          <p:nvPr/>
        </p:nvSpPr>
        <p:spPr>
          <a:xfrm>
            <a:off x="10766468" y="1530799"/>
            <a:ext cx="7101069" cy="7566025"/>
          </a:xfrm>
          <a:prstGeom prst="rect">
            <a:avLst/>
          </a:prstGeom>
        </p:spPr>
        <p:txBody>
          <a:bodyPr lIns="0" tIns="0" rIns="0" bIns="0" rtlCol="0" anchor="t">
            <a:spAutoFit/>
          </a:bodyPr>
          <a:lstStyle/>
          <a:p>
            <a:pPr algn="ctr">
              <a:lnSpc>
                <a:spcPts val="3500"/>
              </a:lnSpc>
            </a:pPr>
            <a:r>
              <a:rPr lang="en-US" sz="3500" spc="70">
                <a:solidFill>
                  <a:srgbClr val="000000"/>
                </a:solidFill>
                <a:latin typeface="Arsenica Antiqua Bold"/>
              </a:rPr>
              <a:t>Радянська влада знищила ганок при вході до костелу, скинула статуї святих з даху. </a:t>
            </a:r>
          </a:p>
          <a:p>
            <a:pPr algn="ctr">
              <a:lnSpc>
                <a:spcPts val="3500"/>
              </a:lnSpc>
            </a:pPr>
            <a:r>
              <a:rPr lang="en-US" sz="3500" spc="70">
                <a:solidFill>
                  <a:srgbClr val="000000"/>
                </a:solidFill>
                <a:latin typeface="Arsenica Antiqua Bold"/>
              </a:rPr>
              <a:t>Приблизно у 1983 році, все, що залишилось в храмі, було вивезено у </a:t>
            </a:r>
          </a:p>
          <a:p>
            <a:pPr algn="ctr">
              <a:lnSpc>
                <a:spcPts val="3500"/>
              </a:lnSpc>
            </a:pPr>
            <a:r>
              <a:rPr lang="en-US" sz="3500" spc="70">
                <a:solidFill>
                  <a:srgbClr val="000000"/>
                </a:solidFill>
                <a:latin typeface="Arsenica Antiqua Bold"/>
              </a:rPr>
              <a:t>село Стриївка (центральна садиба колгоспу”Іскра”). </a:t>
            </a:r>
          </a:p>
          <a:p>
            <a:pPr algn="ctr">
              <a:lnSpc>
                <a:spcPts val="3500"/>
              </a:lnSpc>
            </a:pPr>
            <a:r>
              <a:rPr lang="en-US" sz="3500" spc="70">
                <a:solidFill>
                  <a:srgbClr val="000000"/>
                </a:solidFill>
                <a:latin typeface="Arsenica Antiqua Bold"/>
              </a:rPr>
              <a:t>Жителям вдалося врятувати </a:t>
            </a:r>
          </a:p>
          <a:p>
            <a:pPr algn="ctr">
              <a:lnSpc>
                <a:spcPts val="3500"/>
              </a:lnSpc>
            </a:pPr>
            <a:r>
              <a:rPr lang="en-US" sz="3500" spc="70">
                <a:solidFill>
                  <a:srgbClr val="000000"/>
                </a:solidFill>
                <a:latin typeface="Arsenica Antiqua Bold"/>
              </a:rPr>
              <a:t>Євангліє, кілька ікон, чашу, хоругви.</a:t>
            </a:r>
          </a:p>
          <a:p>
            <a:pPr algn="ctr">
              <a:lnSpc>
                <a:spcPts val="3500"/>
              </a:lnSpc>
            </a:pPr>
            <a:r>
              <a:rPr lang="en-US" sz="3500" spc="70">
                <a:solidFill>
                  <a:srgbClr val="000000"/>
                </a:solidFill>
                <a:latin typeface="Arsenica Antiqua Bold"/>
              </a:rPr>
              <a:t>У 1986 році внутрішній розпис </a:t>
            </a:r>
          </a:p>
          <a:p>
            <a:pPr algn="ctr">
              <a:lnSpc>
                <a:spcPts val="3500"/>
              </a:lnSpc>
            </a:pPr>
            <a:r>
              <a:rPr lang="en-US" sz="3500" spc="70">
                <a:solidFill>
                  <a:srgbClr val="000000"/>
                </a:solidFill>
                <a:latin typeface="Arsenica Antiqua Bold"/>
              </a:rPr>
              <a:t>замальовано, храм перетворено на </a:t>
            </a:r>
          </a:p>
          <a:p>
            <a:pPr algn="ctr">
              <a:lnSpc>
                <a:spcPts val="3500"/>
              </a:lnSpc>
            </a:pPr>
            <a:r>
              <a:rPr lang="en-US" sz="3500" spc="70">
                <a:solidFill>
                  <a:srgbClr val="000000"/>
                </a:solidFill>
                <a:latin typeface="Arsenica Antiqua Bold"/>
              </a:rPr>
              <a:t>шкільний спортзал.</a:t>
            </a:r>
          </a:p>
          <a:p>
            <a:pPr algn="ctr">
              <a:lnSpc>
                <a:spcPts val="3500"/>
              </a:lnSpc>
              <a:spcBef>
                <a:spcPct val="0"/>
              </a:spcBef>
            </a:pP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rot="4585069">
            <a:off x="426871" y="-2769307"/>
            <a:ext cx="2789859" cy="4490718"/>
          </a:xfrm>
          <a:custGeom>
            <a:avLst/>
            <a:gdLst/>
            <a:ahLst/>
            <a:cxnLst/>
            <a:rect l="l" t="t" r="r" b="b"/>
            <a:pathLst>
              <a:path w="2789859" h="4490718">
                <a:moveTo>
                  <a:pt x="0" y="0"/>
                </a:moveTo>
                <a:lnTo>
                  <a:pt x="2789858" y="0"/>
                </a:lnTo>
                <a:lnTo>
                  <a:pt x="2789858" y="4490719"/>
                </a:lnTo>
                <a:lnTo>
                  <a:pt x="0" y="4490719"/>
                </a:lnTo>
                <a:lnTo>
                  <a:pt x="0" y="0"/>
                </a:lnTo>
                <a:close/>
              </a:path>
            </a:pathLst>
          </a:custGeom>
          <a:blipFill>
            <a:blip r:embed="rId3"/>
            <a:stretch>
              <a:fillRect/>
            </a:stretch>
          </a:blipFill>
        </p:spPr>
      </p:sp>
      <p:sp>
        <p:nvSpPr>
          <p:cNvPr id="4" name="Freeform 4"/>
          <p:cNvSpPr/>
          <p:nvPr/>
        </p:nvSpPr>
        <p:spPr>
          <a:xfrm rot="-5400000">
            <a:off x="17557436" y="8244025"/>
            <a:ext cx="3520641" cy="2847318"/>
          </a:xfrm>
          <a:custGeom>
            <a:avLst/>
            <a:gdLst/>
            <a:ahLst/>
            <a:cxnLst/>
            <a:rect l="l" t="t" r="r" b="b"/>
            <a:pathLst>
              <a:path w="3520641" h="2847318">
                <a:moveTo>
                  <a:pt x="0" y="0"/>
                </a:moveTo>
                <a:lnTo>
                  <a:pt x="3520641" y="0"/>
                </a:lnTo>
                <a:lnTo>
                  <a:pt x="3520641" y="2847319"/>
                </a:lnTo>
                <a:lnTo>
                  <a:pt x="0" y="2847319"/>
                </a:lnTo>
                <a:lnTo>
                  <a:pt x="0" y="0"/>
                </a:lnTo>
                <a:close/>
              </a:path>
            </a:pathLst>
          </a:custGeom>
          <a:blipFill>
            <a:blip r:embed="rId4"/>
            <a:stretch>
              <a:fillRect/>
            </a:stretch>
          </a:blipFill>
        </p:spPr>
      </p:sp>
      <p:sp>
        <p:nvSpPr>
          <p:cNvPr id="5" name="Freeform 5"/>
          <p:cNvSpPr/>
          <p:nvPr/>
        </p:nvSpPr>
        <p:spPr>
          <a:xfrm>
            <a:off x="16333110" y="-2710515"/>
            <a:ext cx="3909779" cy="4278828"/>
          </a:xfrm>
          <a:custGeom>
            <a:avLst/>
            <a:gdLst/>
            <a:ahLst/>
            <a:cxnLst/>
            <a:rect l="l" t="t" r="r" b="b"/>
            <a:pathLst>
              <a:path w="3909779" h="4278828">
                <a:moveTo>
                  <a:pt x="0" y="0"/>
                </a:moveTo>
                <a:lnTo>
                  <a:pt x="3909780" y="0"/>
                </a:lnTo>
                <a:lnTo>
                  <a:pt x="3909780" y="4278829"/>
                </a:lnTo>
                <a:lnTo>
                  <a:pt x="0" y="4278829"/>
                </a:lnTo>
                <a:lnTo>
                  <a:pt x="0" y="0"/>
                </a:lnTo>
                <a:close/>
              </a:path>
            </a:pathLst>
          </a:custGeom>
          <a:blipFill>
            <a:blip r:embed="rId5"/>
            <a:stretch>
              <a:fillRect/>
            </a:stretch>
          </a:blipFill>
        </p:spPr>
      </p:sp>
      <p:sp>
        <p:nvSpPr>
          <p:cNvPr id="6" name="Freeform 6"/>
          <p:cNvSpPr/>
          <p:nvPr/>
        </p:nvSpPr>
        <p:spPr>
          <a:xfrm>
            <a:off x="-1544975" y="-1826811"/>
            <a:ext cx="3215450" cy="4122372"/>
          </a:xfrm>
          <a:custGeom>
            <a:avLst/>
            <a:gdLst/>
            <a:ahLst/>
            <a:cxnLst/>
            <a:rect l="l" t="t" r="r" b="b"/>
            <a:pathLst>
              <a:path w="3215450" h="4122372">
                <a:moveTo>
                  <a:pt x="0" y="0"/>
                </a:moveTo>
                <a:lnTo>
                  <a:pt x="3215450" y="0"/>
                </a:lnTo>
                <a:lnTo>
                  <a:pt x="3215450" y="4122372"/>
                </a:lnTo>
                <a:lnTo>
                  <a:pt x="0" y="4122372"/>
                </a:lnTo>
                <a:lnTo>
                  <a:pt x="0" y="0"/>
                </a:lnTo>
                <a:close/>
              </a:path>
            </a:pathLst>
          </a:custGeom>
          <a:blipFill>
            <a:blip r:embed="rId6"/>
            <a:stretch>
              <a:fillRect/>
            </a:stretch>
          </a:blipFill>
        </p:spPr>
      </p:sp>
      <p:sp>
        <p:nvSpPr>
          <p:cNvPr id="7" name="Freeform 7"/>
          <p:cNvSpPr/>
          <p:nvPr/>
        </p:nvSpPr>
        <p:spPr>
          <a:xfrm>
            <a:off x="-3964136" y="9667685"/>
            <a:ext cx="5365898" cy="3340475"/>
          </a:xfrm>
          <a:custGeom>
            <a:avLst/>
            <a:gdLst/>
            <a:ahLst/>
            <a:cxnLst/>
            <a:rect l="l" t="t" r="r" b="b"/>
            <a:pathLst>
              <a:path w="5365898" h="3340475">
                <a:moveTo>
                  <a:pt x="0" y="0"/>
                </a:moveTo>
                <a:lnTo>
                  <a:pt x="5365898" y="0"/>
                </a:lnTo>
                <a:lnTo>
                  <a:pt x="5365898" y="3340475"/>
                </a:lnTo>
                <a:lnTo>
                  <a:pt x="0" y="3340475"/>
                </a:lnTo>
                <a:lnTo>
                  <a:pt x="0" y="0"/>
                </a:lnTo>
                <a:close/>
              </a:path>
            </a:pathLst>
          </a:custGeom>
          <a:blipFill>
            <a:blip r:embed="rId7"/>
            <a:stretch>
              <a:fillRect t="-1904" b="-1904"/>
            </a:stretch>
          </a:blipFill>
        </p:spPr>
      </p:sp>
      <p:sp>
        <p:nvSpPr>
          <p:cNvPr id="8" name="Freeform 8"/>
          <p:cNvSpPr/>
          <p:nvPr/>
        </p:nvSpPr>
        <p:spPr>
          <a:xfrm rot="-628687">
            <a:off x="12878351" y="10312651"/>
            <a:ext cx="3920515" cy="3107008"/>
          </a:xfrm>
          <a:custGeom>
            <a:avLst/>
            <a:gdLst/>
            <a:ahLst/>
            <a:cxnLst/>
            <a:rect l="l" t="t" r="r" b="b"/>
            <a:pathLst>
              <a:path w="3920515" h="3107008">
                <a:moveTo>
                  <a:pt x="0" y="0"/>
                </a:moveTo>
                <a:lnTo>
                  <a:pt x="3920515" y="0"/>
                </a:lnTo>
                <a:lnTo>
                  <a:pt x="3920515" y="3107008"/>
                </a:lnTo>
                <a:lnTo>
                  <a:pt x="0" y="3107008"/>
                </a:lnTo>
                <a:lnTo>
                  <a:pt x="0" y="0"/>
                </a:lnTo>
                <a:close/>
              </a:path>
            </a:pathLst>
          </a:custGeom>
          <a:blipFill>
            <a:blip r:embed="rId8"/>
            <a:stretch>
              <a:fillRect/>
            </a:stretch>
          </a:blipFill>
        </p:spPr>
      </p:sp>
      <p:sp>
        <p:nvSpPr>
          <p:cNvPr id="9" name="Freeform 9"/>
          <p:cNvSpPr/>
          <p:nvPr/>
        </p:nvSpPr>
        <p:spPr>
          <a:xfrm rot="-3926957">
            <a:off x="16934414" y="8458992"/>
            <a:ext cx="3475850" cy="4194087"/>
          </a:xfrm>
          <a:custGeom>
            <a:avLst/>
            <a:gdLst/>
            <a:ahLst/>
            <a:cxnLst/>
            <a:rect l="l" t="t" r="r" b="b"/>
            <a:pathLst>
              <a:path w="3475850" h="4194087">
                <a:moveTo>
                  <a:pt x="0" y="0"/>
                </a:moveTo>
                <a:lnTo>
                  <a:pt x="3475850" y="0"/>
                </a:lnTo>
                <a:lnTo>
                  <a:pt x="3475850" y="4194087"/>
                </a:lnTo>
                <a:lnTo>
                  <a:pt x="0" y="4194087"/>
                </a:lnTo>
                <a:lnTo>
                  <a:pt x="0" y="0"/>
                </a:lnTo>
                <a:close/>
              </a:path>
            </a:pathLst>
          </a:custGeom>
          <a:blipFill>
            <a:blip r:embed="rId9"/>
            <a:stretch>
              <a:fillRect/>
            </a:stretch>
          </a:blipFill>
        </p:spPr>
      </p:sp>
      <p:sp>
        <p:nvSpPr>
          <p:cNvPr id="10" name="Freeform 10"/>
          <p:cNvSpPr/>
          <p:nvPr/>
        </p:nvSpPr>
        <p:spPr>
          <a:xfrm rot="-681300">
            <a:off x="-55624" y="9490662"/>
            <a:ext cx="5880056" cy="5902592"/>
          </a:xfrm>
          <a:custGeom>
            <a:avLst/>
            <a:gdLst/>
            <a:ahLst/>
            <a:cxnLst/>
            <a:rect l="l" t="t" r="r" b="b"/>
            <a:pathLst>
              <a:path w="5880056" h="5902592">
                <a:moveTo>
                  <a:pt x="0" y="0"/>
                </a:moveTo>
                <a:lnTo>
                  <a:pt x="5880056" y="0"/>
                </a:lnTo>
                <a:lnTo>
                  <a:pt x="5880056" y="5902592"/>
                </a:lnTo>
                <a:lnTo>
                  <a:pt x="0" y="5902592"/>
                </a:lnTo>
                <a:lnTo>
                  <a:pt x="0" y="0"/>
                </a:lnTo>
                <a:close/>
              </a:path>
            </a:pathLst>
          </a:custGeom>
          <a:blipFill>
            <a:blip r:embed="rId10"/>
            <a:stretch>
              <a:fillRect l="-2625" r="-2625"/>
            </a:stretch>
          </a:blipFill>
        </p:spPr>
      </p:sp>
      <p:sp>
        <p:nvSpPr>
          <p:cNvPr id="11" name="Freeform 11"/>
          <p:cNvSpPr/>
          <p:nvPr/>
        </p:nvSpPr>
        <p:spPr>
          <a:xfrm>
            <a:off x="8029575" y="234375"/>
            <a:ext cx="5673471" cy="9742967"/>
          </a:xfrm>
          <a:custGeom>
            <a:avLst/>
            <a:gdLst/>
            <a:ahLst/>
            <a:cxnLst/>
            <a:rect l="l" t="t" r="r" b="b"/>
            <a:pathLst>
              <a:path w="5673471" h="9742967">
                <a:moveTo>
                  <a:pt x="0" y="0"/>
                </a:moveTo>
                <a:lnTo>
                  <a:pt x="5673471" y="0"/>
                </a:lnTo>
                <a:lnTo>
                  <a:pt x="5673471" y="9742967"/>
                </a:lnTo>
                <a:lnTo>
                  <a:pt x="0" y="9742967"/>
                </a:lnTo>
                <a:lnTo>
                  <a:pt x="0" y="0"/>
                </a:lnTo>
                <a:close/>
              </a:path>
            </a:pathLst>
          </a:custGeom>
          <a:blipFill>
            <a:blip r:embed="rId11"/>
            <a:stretch>
              <a:fillRect l="-33823" r="-3198" b="-6386"/>
            </a:stretch>
          </a:blipFill>
        </p:spPr>
      </p:sp>
      <p:sp>
        <p:nvSpPr>
          <p:cNvPr id="12" name="TextBox 12"/>
          <p:cNvSpPr txBox="1"/>
          <p:nvPr/>
        </p:nvSpPr>
        <p:spPr>
          <a:xfrm>
            <a:off x="13703046" y="663000"/>
            <a:ext cx="4679459" cy="1149350"/>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Фігура Матері Божої</a:t>
            </a:r>
          </a:p>
        </p:txBody>
      </p:sp>
      <p:sp>
        <p:nvSpPr>
          <p:cNvPr id="13" name="TextBox 13"/>
          <p:cNvSpPr txBox="1"/>
          <p:nvPr/>
        </p:nvSpPr>
        <p:spPr>
          <a:xfrm>
            <a:off x="14015362" y="2257461"/>
            <a:ext cx="4054826" cy="7411085"/>
          </a:xfrm>
          <a:prstGeom prst="rect">
            <a:avLst/>
          </a:prstGeom>
        </p:spPr>
        <p:txBody>
          <a:bodyPr lIns="0" tIns="0" rIns="0" bIns="0" rtlCol="0" anchor="t">
            <a:spAutoFit/>
          </a:bodyPr>
          <a:lstStyle/>
          <a:p>
            <a:pPr algn="ctr">
              <a:lnSpc>
                <a:spcPts val="3400"/>
              </a:lnSpc>
              <a:spcBef>
                <a:spcPct val="0"/>
              </a:spcBef>
            </a:pPr>
            <a:r>
              <a:rPr lang="en-US" sz="3400" spc="68">
                <a:solidFill>
                  <a:srgbClr val="000000"/>
                </a:solidFill>
                <a:latin typeface="Arsenica Antiqua Bold"/>
              </a:rPr>
              <a:t>Була встановлена на честь скасування панщини в 1948 році. Відповлена у 90-х роках минулого століття за кошти громади. Існує легенда, що під час Другої світової війни, тут були захоронені радянські танкісти.</a:t>
            </a:r>
          </a:p>
        </p:txBody>
      </p:sp>
      <p:sp>
        <p:nvSpPr>
          <p:cNvPr id="14" name="Freeform 14"/>
          <p:cNvSpPr/>
          <p:nvPr/>
        </p:nvSpPr>
        <p:spPr>
          <a:xfrm>
            <a:off x="556050" y="3390325"/>
            <a:ext cx="6575113" cy="6896675"/>
          </a:xfrm>
          <a:custGeom>
            <a:avLst/>
            <a:gdLst/>
            <a:ahLst/>
            <a:cxnLst/>
            <a:rect l="l" t="t" r="r" b="b"/>
            <a:pathLst>
              <a:path w="6575113" h="6896675">
                <a:moveTo>
                  <a:pt x="0" y="0"/>
                </a:moveTo>
                <a:lnTo>
                  <a:pt x="6575113" y="0"/>
                </a:lnTo>
                <a:lnTo>
                  <a:pt x="6575113" y="6896675"/>
                </a:lnTo>
                <a:lnTo>
                  <a:pt x="0" y="6896675"/>
                </a:lnTo>
                <a:lnTo>
                  <a:pt x="0" y="0"/>
                </a:lnTo>
                <a:close/>
              </a:path>
            </a:pathLst>
          </a:custGeom>
          <a:blipFill>
            <a:blip r:embed="rId12"/>
            <a:stretch>
              <a:fillRect l="-1186" t="-7808" r="-8929" b="-1644"/>
            </a:stretch>
          </a:blipFill>
        </p:spPr>
      </p:sp>
      <p:sp>
        <p:nvSpPr>
          <p:cNvPr id="15" name="TextBox 15"/>
          <p:cNvSpPr txBox="1"/>
          <p:nvPr/>
        </p:nvSpPr>
        <p:spPr>
          <a:xfrm>
            <a:off x="556050" y="205800"/>
            <a:ext cx="7473525" cy="3184525"/>
          </a:xfrm>
          <a:prstGeom prst="rect">
            <a:avLst/>
          </a:prstGeom>
        </p:spPr>
        <p:txBody>
          <a:bodyPr lIns="0" tIns="0" rIns="0" bIns="0" rtlCol="0" anchor="t">
            <a:spAutoFit/>
          </a:bodyPr>
          <a:lstStyle/>
          <a:p>
            <a:pPr algn="ctr">
              <a:lnSpc>
                <a:spcPts val="3500"/>
              </a:lnSpc>
              <a:spcBef>
                <a:spcPct val="0"/>
              </a:spcBef>
            </a:pPr>
            <a:r>
              <a:rPr lang="en-US" sz="3500" spc="70">
                <a:solidFill>
                  <a:srgbClr val="000000"/>
                </a:solidFill>
                <a:latin typeface="Arsenica Antiqua Bold"/>
              </a:rPr>
              <a:t>Наприкінці 80-их, на хвилі відродження громади сіл іні-</a:t>
            </a:r>
          </a:p>
          <a:p>
            <a:pPr algn="ctr">
              <a:lnSpc>
                <a:spcPts val="3500"/>
              </a:lnSpc>
              <a:spcBef>
                <a:spcPct val="0"/>
              </a:spcBef>
            </a:pPr>
            <a:r>
              <a:rPr lang="en-US" sz="3500" spc="70">
                <a:solidFill>
                  <a:srgbClr val="000000"/>
                </a:solidFill>
                <a:latin typeface="Arsenica Antiqua Bold"/>
              </a:rPr>
              <a:t>ціювали відродження храму.</a:t>
            </a:r>
          </a:p>
          <a:p>
            <a:pPr algn="ctr">
              <a:lnSpc>
                <a:spcPts val="3500"/>
              </a:lnSpc>
              <a:spcBef>
                <a:spcPct val="0"/>
              </a:spcBef>
            </a:pPr>
            <a:r>
              <a:rPr lang="en-US" sz="3500" spc="70">
                <a:solidFill>
                  <a:srgbClr val="000000"/>
                </a:solidFill>
                <a:latin typeface="Arsenica Antiqua Bold"/>
              </a:rPr>
              <a:t>Після ремонту, храм був відкритий у 1990 році. Отець Михайло Бедрій очолив церковну громаду.</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rot="4585069">
            <a:off x="358508" y="-2245359"/>
            <a:ext cx="2789859" cy="4490718"/>
          </a:xfrm>
          <a:custGeom>
            <a:avLst/>
            <a:gdLst/>
            <a:ahLst/>
            <a:cxnLst/>
            <a:rect l="l" t="t" r="r" b="b"/>
            <a:pathLst>
              <a:path w="2789859" h="4490718">
                <a:moveTo>
                  <a:pt x="0" y="0"/>
                </a:moveTo>
                <a:lnTo>
                  <a:pt x="2789859" y="0"/>
                </a:lnTo>
                <a:lnTo>
                  <a:pt x="2789859" y="4490718"/>
                </a:lnTo>
                <a:lnTo>
                  <a:pt x="0" y="4490718"/>
                </a:lnTo>
                <a:lnTo>
                  <a:pt x="0" y="0"/>
                </a:lnTo>
                <a:close/>
              </a:path>
            </a:pathLst>
          </a:custGeom>
          <a:blipFill>
            <a:blip r:embed="rId3"/>
            <a:stretch>
              <a:fillRect/>
            </a:stretch>
          </a:blipFill>
        </p:spPr>
      </p:sp>
      <p:sp>
        <p:nvSpPr>
          <p:cNvPr id="4" name="Freeform 4"/>
          <p:cNvSpPr/>
          <p:nvPr/>
        </p:nvSpPr>
        <p:spPr>
          <a:xfrm rot="-5400000">
            <a:off x="16922639" y="7547303"/>
            <a:ext cx="3520641" cy="2847318"/>
          </a:xfrm>
          <a:custGeom>
            <a:avLst/>
            <a:gdLst/>
            <a:ahLst/>
            <a:cxnLst/>
            <a:rect l="l" t="t" r="r" b="b"/>
            <a:pathLst>
              <a:path w="3520641" h="2847318">
                <a:moveTo>
                  <a:pt x="0" y="0"/>
                </a:moveTo>
                <a:lnTo>
                  <a:pt x="3520641" y="0"/>
                </a:lnTo>
                <a:lnTo>
                  <a:pt x="3520641" y="2847319"/>
                </a:lnTo>
                <a:lnTo>
                  <a:pt x="0" y="2847319"/>
                </a:lnTo>
                <a:lnTo>
                  <a:pt x="0" y="0"/>
                </a:lnTo>
                <a:close/>
              </a:path>
            </a:pathLst>
          </a:custGeom>
          <a:blipFill>
            <a:blip r:embed="rId4"/>
            <a:stretch>
              <a:fillRect/>
            </a:stretch>
          </a:blipFill>
        </p:spPr>
      </p:sp>
      <p:sp>
        <p:nvSpPr>
          <p:cNvPr id="5" name="Freeform 5"/>
          <p:cNvSpPr/>
          <p:nvPr/>
        </p:nvSpPr>
        <p:spPr>
          <a:xfrm>
            <a:off x="16880864" y="-2603047"/>
            <a:ext cx="3909779" cy="4278828"/>
          </a:xfrm>
          <a:custGeom>
            <a:avLst/>
            <a:gdLst/>
            <a:ahLst/>
            <a:cxnLst/>
            <a:rect l="l" t="t" r="r" b="b"/>
            <a:pathLst>
              <a:path w="3909779" h="4278828">
                <a:moveTo>
                  <a:pt x="0" y="0"/>
                </a:moveTo>
                <a:lnTo>
                  <a:pt x="3909780" y="0"/>
                </a:lnTo>
                <a:lnTo>
                  <a:pt x="3909780" y="4278828"/>
                </a:lnTo>
                <a:lnTo>
                  <a:pt x="0" y="4278828"/>
                </a:lnTo>
                <a:lnTo>
                  <a:pt x="0" y="0"/>
                </a:lnTo>
                <a:close/>
              </a:path>
            </a:pathLst>
          </a:custGeom>
          <a:blipFill>
            <a:blip r:embed="rId5"/>
            <a:stretch>
              <a:fillRect/>
            </a:stretch>
          </a:blipFill>
        </p:spPr>
      </p:sp>
      <p:sp>
        <p:nvSpPr>
          <p:cNvPr id="6" name="Freeform 6"/>
          <p:cNvSpPr/>
          <p:nvPr/>
        </p:nvSpPr>
        <p:spPr>
          <a:xfrm>
            <a:off x="-1418795" y="5143500"/>
            <a:ext cx="2360822" cy="4475491"/>
          </a:xfrm>
          <a:custGeom>
            <a:avLst/>
            <a:gdLst/>
            <a:ahLst/>
            <a:cxnLst/>
            <a:rect l="l" t="t" r="r" b="b"/>
            <a:pathLst>
              <a:path w="2360822" h="4475491">
                <a:moveTo>
                  <a:pt x="0" y="0"/>
                </a:moveTo>
                <a:lnTo>
                  <a:pt x="2360822" y="0"/>
                </a:lnTo>
                <a:lnTo>
                  <a:pt x="2360822" y="4475491"/>
                </a:lnTo>
                <a:lnTo>
                  <a:pt x="0" y="4475491"/>
                </a:lnTo>
                <a:lnTo>
                  <a:pt x="0" y="0"/>
                </a:lnTo>
                <a:close/>
              </a:path>
            </a:pathLst>
          </a:custGeom>
          <a:blipFill>
            <a:blip r:embed="rId6"/>
            <a:stretch>
              <a:fillRect/>
            </a:stretch>
          </a:blipFill>
        </p:spPr>
      </p:sp>
      <p:sp>
        <p:nvSpPr>
          <p:cNvPr id="7" name="Freeform 7"/>
          <p:cNvSpPr/>
          <p:nvPr/>
        </p:nvSpPr>
        <p:spPr>
          <a:xfrm>
            <a:off x="-568193" y="-1265163"/>
            <a:ext cx="3215450" cy="4122372"/>
          </a:xfrm>
          <a:custGeom>
            <a:avLst/>
            <a:gdLst/>
            <a:ahLst/>
            <a:cxnLst/>
            <a:rect l="l" t="t" r="r" b="b"/>
            <a:pathLst>
              <a:path w="3215450" h="4122372">
                <a:moveTo>
                  <a:pt x="0" y="0"/>
                </a:moveTo>
                <a:lnTo>
                  <a:pt x="3215450" y="0"/>
                </a:lnTo>
                <a:lnTo>
                  <a:pt x="3215450" y="4122372"/>
                </a:lnTo>
                <a:lnTo>
                  <a:pt x="0" y="4122372"/>
                </a:lnTo>
                <a:lnTo>
                  <a:pt x="0" y="0"/>
                </a:lnTo>
                <a:close/>
              </a:path>
            </a:pathLst>
          </a:custGeom>
          <a:blipFill>
            <a:blip r:embed="rId7"/>
            <a:stretch>
              <a:fillRect/>
            </a:stretch>
          </a:blipFill>
        </p:spPr>
      </p:sp>
      <p:sp>
        <p:nvSpPr>
          <p:cNvPr id="8" name="Freeform 8"/>
          <p:cNvSpPr/>
          <p:nvPr/>
        </p:nvSpPr>
        <p:spPr>
          <a:xfrm>
            <a:off x="-2822891" y="8828858"/>
            <a:ext cx="5169014" cy="3340475"/>
          </a:xfrm>
          <a:custGeom>
            <a:avLst/>
            <a:gdLst/>
            <a:ahLst/>
            <a:cxnLst/>
            <a:rect l="l" t="t" r="r" b="b"/>
            <a:pathLst>
              <a:path w="5169014" h="3340475">
                <a:moveTo>
                  <a:pt x="0" y="0"/>
                </a:moveTo>
                <a:lnTo>
                  <a:pt x="5169014" y="0"/>
                </a:lnTo>
                <a:lnTo>
                  <a:pt x="5169014" y="3340476"/>
                </a:lnTo>
                <a:lnTo>
                  <a:pt x="0" y="3340476"/>
                </a:lnTo>
                <a:lnTo>
                  <a:pt x="0" y="0"/>
                </a:lnTo>
                <a:close/>
              </a:path>
            </a:pathLst>
          </a:custGeom>
          <a:blipFill>
            <a:blip r:embed="rId8"/>
            <a:stretch>
              <a:fillRect/>
            </a:stretch>
          </a:blipFill>
        </p:spPr>
      </p:sp>
      <p:sp>
        <p:nvSpPr>
          <p:cNvPr id="9" name="Freeform 9"/>
          <p:cNvSpPr/>
          <p:nvPr/>
        </p:nvSpPr>
        <p:spPr>
          <a:xfrm rot="-3926957">
            <a:off x="17097829" y="-3620945"/>
            <a:ext cx="3475850" cy="4194087"/>
          </a:xfrm>
          <a:custGeom>
            <a:avLst/>
            <a:gdLst/>
            <a:ahLst/>
            <a:cxnLst/>
            <a:rect l="l" t="t" r="r" b="b"/>
            <a:pathLst>
              <a:path w="3475850" h="4194087">
                <a:moveTo>
                  <a:pt x="0" y="0"/>
                </a:moveTo>
                <a:lnTo>
                  <a:pt x="3475850" y="0"/>
                </a:lnTo>
                <a:lnTo>
                  <a:pt x="3475850" y="4194087"/>
                </a:lnTo>
                <a:lnTo>
                  <a:pt x="0" y="4194087"/>
                </a:lnTo>
                <a:lnTo>
                  <a:pt x="0" y="0"/>
                </a:lnTo>
                <a:close/>
              </a:path>
            </a:pathLst>
          </a:custGeom>
          <a:blipFill>
            <a:blip r:embed="rId9"/>
            <a:stretch>
              <a:fillRect/>
            </a:stretch>
          </a:blipFill>
        </p:spPr>
      </p:sp>
      <p:sp>
        <p:nvSpPr>
          <p:cNvPr id="10" name="Freeform 10"/>
          <p:cNvSpPr/>
          <p:nvPr/>
        </p:nvSpPr>
        <p:spPr>
          <a:xfrm rot="-681300">
            <a:off x="1160291" y="8906326"/>
            <a:ext cx="5880056" cy="5608104"/>
          </a:xfrm>
          <a:custGeom>
            <a:avLst/>
            <a:gdLst/>
            <a:ahLst/>
            <a:cxnLst/>
            <a:rect l="l" t="t" r="r" b="b"/>
            <a:pathLst>
              <a:path w="5880056" h="5608104">
                <a:moveTo>
                  <a:pt x="0" y="0"/>
                </a:moveTo>
                <a:lnTo>
                  <a:pt x="5880056" y="0"/>
                </a:lnTo>
                <a:lnTo>
                  <a:pt x="5880056" y="5608103"/>
                </a:lnTo>
                <a:lnTo>
                  <a:pt x="0" y="5608103"/>
                </a:lnTo>
                <a:lnTo>
                  <a:pt x="0" y="0"/>
                </a:lnTo>
                <a:close/>
              </a:path>
            </a:pathLst>
          </a:custGeom>
          <a:blipFill>
            <a:blip r:embed="rId10"/>
            <a:stretch>
              <a:fillRect/>
            </a:stretch>
          </a:blipFill>
        </p:spPr>
      </p:sp>
      <p:sp>
        <p:nvSpPr>
          <p:cNvPr id="11" name="Freeform 11"/>
          <p:cNvSpPr/>
          <p:nvPr/>
        </p:nvSpPr>
        <p:spPr>
          <a:xfrm>
            <a:off x="10487553" y="277812"/>
            <a:ext cx="6771747" cy="9731375"/>
          </a:xfrm>
          <a:custGeom>
            <a:avLst/>
            <a:gdLst/>
            <a:ahLst/>
            <a:cxnLst/>
            <a:rect l="l" t="t" r="r" b="b"/>
            <a:pathLst>
              <a:path w="6771747" h="9731375">
                <a:moveTo>
                  <a:pt x="0" y="0"/>
                </a:moveTo>
                <a:lnTo>
                  <a:pt x="6771747" y="0"/>
                </a:lnTo>
                <a:lnTo>
                  <a:pt x="6771747" y="9731376"/>
                </a:lnTo>
                <a:lnTo>
                  <a:pt x="0" y="9731376"/>
                </a:lnTo>
                <a:lnTo>
                  <a:pt x="0" y="0"/>
                </a:lnTo>
                <a:close/>
              </a:path>
            </a:pathLst>
          </a:custGeom>
          <a:blipFill>
            <a:blip r:embed="rId11"/>
            <a:stretch>
              <a:fillRect t="-1800" b="-8084"/>
            </a:stretch>
          </a:blipFill>
        </p:spPr>
      </p:sp>
      <p:sp>
        <p:nvSpPr>
          <p:cNvPr id="12" name="TextBox 12"/>
          <p:cNvSpPr txBox="1"/>
          <p:nvPr/>
        </p:nvSpPr>
        <p:spPr>
          <a:xfrm>
            <a:off x="3954814" y="-38100"/>
            <a:ext cx="6044565" cy="1149350"/>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Пам’ятник Богдану Хмельницькому</a:t>
            </a:r>
          </a:p>
        </p:txBody>
      </p:sp>
      <p:sp>
        <p:nvSpPr>
          <p:cNvPr id="13" name="TextBox 13"/>
          <p:cNvSpPr txBox="1"/>
          <p:nvPr/>
        </p:nvSpPr>
        <p:spPr>
          <a:xfrm>
            <a:off x="1640829" y="1843087"/>
            <a:ext cx="8667254" cy="7127875"/>
          </a:xfrm>
          <a:prstGeom prst="rect">
            <a:avLst/>
          </a:prstGeom>
        </p:spPr>
        <p:txBody>
          <a:bodyPr lIns="0" tIns="0" rIns="0" bIns="0" rtlCol="0" anchor="t">
            <a:spAutoFit/>
          </a:bodyPr>
          <a:lstStyle/>
          <a:p>
            <a:pPr algn="ctr">
              <a:lnSpc>
                <a:spcPts val="3500"/>
              </a:lnSpc>
              <a:spcBef>
                <a:spcPct val="0"/>
              </a:spcBef>
            </a:pPr>
            <a:r>
              <a:rPr lang="en-US" sz="3500" spc="70">
                <a:solidFill>
                  <a:srgbClr val="000000"/>
                </a:solidFill>
                <a:latin typeface="Arsenica Antiqua Bold"/>
              </a:rPr>
              <a:t>Пам'ятник Богдану Хмельницькому у Збаражі встановили у 1954 році, архітектор – В. Скочеляс, скульптор – Яків Чайка. Гетьман Війська Запорозького, відомий полководець стоїть на двометровому постаменті.</a:t>
            </a:r>
          </a:p>
          <a:p>
            <a:pPr algn="ctr">
              <a:lnSpc>
                <a:spcPts val="3500"/>
              </a:lnSpc>
              <a:spcBef>
                <a:spcPct val="0"/>
              </a:spcBef>
            </a:pPr>
            <a:r>
              <a:rPr lang="en-US" sz="3500" spc="70">
                <a:solidFill>
                  <a:srgbClr val="000000"/>
                </a:solidFill>
                <a:latin typeface="Arsenica Antiqua Bold"/>
              </a:rPr>
              <a:t>У лівій руці полководець тримає сувій, в якому, як багато хто вважає, знаходиться план розташування армії ворога та схема розташування козацького війська. Пам'ятник Богдану Хмельницькому зроблений з бронзи.</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pic>
        <p:nvPicPr>
          <p:cNvPr id="3" name="Picture 3"/>
          <p:cNvPicPr>
            <a:picLocks noChangeAspect="1"/>
          </p:cNvPicPr>
          <p:nvPr/>
        </p:nvPicPr>
        <p:blipFill>
          <a:blip r:embed="rId3"/>
          <a:stretch>
            <a:fillRect/>
          </a:stretch>
        </p:blipFill>
        <p:spPr>
          <a:xfrm>
            <a:off x="14422717" y="6581989"/>
            <a:ext cx="3702542" cy="3702542"/>
          </a:xfrm>
          <a:prstGeom prst="rect">
            <a:avLst/>
          </a:prstGeom>
        </p:spPr>
      </p:pic>
      <p:sp>
        <p:nvSpPr>
          <p:cNvPr id="4" name="TextBox 4"/>
          <p:cNvSpPr txBox="1"/>
          <p:nvPr/>
        </p:nvSpPr>
        <p:spPr>
          <a:xfrm>
            <a:off x="-433026" y="-38100"/>
            <a:ext cx="9944867" cy="644525"/>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Список використанних джерел:</a:t>
            </a:r>
          </a:p>
        </p:txBody>
      </p:sp>
      <p:sp>
        <p:nvSpPr>
          <p:cNvPr id="5" name="TextBox 5"/>
          <p:cNvSpPr txBox="1"/>
          <p:nvPr/>
        </p:nvSpPr>
        <p:spPr>
          <a:xfrm>
            <a:off x="0" y="1471225"/>
            <a:ext cx="17970659" cy="919480"/>
          </a:xfrm>
          <a:prstGeom prst="rect">
            <a:avLst/>
          </a:prstGeom>
        </p:spPr>
        <p:txBody>
          <a:bodyPr lIns="0" tIns="0" rIns="0" bIns="0" rtlCol="0" anchor="t">
            <a:spAutoFit/>
          </a:bodyPr>
          <a:lstStyle/>
          <a:p>
            <a:pPr algn="ctr">
              <a:lnSpc>
                <a:spcPts val="3200"/>
              </a:lnSpc>
              <a:spcBef>
                <a:spcPct val="0"/>
              </a:spcBef>
            </a:pPr>
            <a:r>
              <a:rPr lang="en-US" sz="3200" spc="64">
                <a:solidFill>
                  <a:srgbClr val="9F0202"/>
                </a:solidFill>
                <a:latin typeface="Arsenica Antiqua Bold"/>
              </a:rPr>
              <a:t>Уніят, В. Кретівці [Текст] / В. Уніят // Тернопільщина. Історія міст і сіл : у 3 т. Т. 2. — Тернопіль, 2014. — С. 277 : фот.</a:t>
            </a:r>
          </a:p>
        </p:txBody>
      </p:sp>
      <p:sp>
        <p:nvSpPr>
          <p:cNvPr id="6" name="TextBox 6"/>
          <p:cNvSpPr txBox="1"/>
          <p:nvPr/>
        </p:nvSpPr>
        <p:spPr>
          <a:xfrm>
            <a:off x="116381" y="2304980"/>
            <a:ext cx="7474893" cy="566419"/>
          </a:xfrm>
          <a:prstGeom prst="rect">
            <a:avLst/>
          </a:prstGeom>
        </p:spPr>
        <p:txBody>
          <a:bodyPr lIns="0" tIns="0" rIns="0" bIns="0" rtlCol="0" anchor="t">
            <a:spAutoFit/>
          </a:bodyPr>
          <a:lstStyle/>
          <a:p>
            <a:pPr>
              <a:lnSpc>
                <a:spcPts val="4480"/>
              </a:lnSpc>
            </a:pPr>
            <a:r>
              <a:rPr lang="en-US" sz="3200" u="sng">
                <a:solidFill>
                  <a:srgbClr val="9F0202"/>
                </a:solidFill>
                <a:latin typeface="Arimo"/>
                <a:hlinkClick r:id="rId4" tooltip="https://irp.te.ua/karta-shlyahiv-tatars-ky-h/"/>
              </a:rPr>
              <a:t>https://irp.te.ua/karta-shlyahiv-tatars-ky-h/</a:t>
            </a:r>
          </a:p>
        </p:txBody>
      </p:sp>
      <p:sp>
        <p:nvSpPr>
          <p:cNvPr id="7" name="TextBox 7"/>
          <p:cNvSpPr txBox="1"/>
          <p:nvPr/>
        </p:nvSpPr>
        <p:spPr>
          <a:xfrm>
            <a:off x="116381" y="3136760"/>
            <a:ext cx="18171619" cy="1128394"/>
          </a:xfrm>
          <a:prstGeom prst="rect">
            <a:avLst/>
          </a:prstGeom>
        </p:spPr>
        <p:txBody>
          <a:bodyPr lIns="0" tIns="0" rIns="0" bIns="0" rtlCol="0" anchor="t">
            <a:spAutoFit/>
          </a:bodyPr>
          <a:lstStyle/>
          <a:p>
            <a:pPr>
              <a:lnSpc>
                <a:spcPts val="4480"/>
              </a:lnSpc>
            </a:pPr>
            <a:r>
              <a:rPr lang="en-US" sz="3200" u="sng">
                <a:solidFill>
                  <a:srgbClr val="9F0202"/>
                </a:solidFill>
                <a:latin typeface="Arimo"/>
                <a:hlinkClick r:id="rId5" tooltip="https://zamky.te.ua/naukova-robota/naukovi-doslidzhennya/korsunskij-polkovnik-nestor-morozenko.-do-pitannya-pohodzhennya-i-viznachennya-miscya-pohovannya"/>
              </a:rPr>
              <a:t>https://zamky.te.ua/naukova-robota/naukovi-doslidzhennya/korsunskij-polkovnik-nestor-morozenko.-do-pitannya-pohodzhennya-i-viznachennya-miscya-pohovannya</a:t>
            </a:r>
          </a:p>
        </p:txBody>
      </p:sp>
      <p:sp>
        <p:nvSpPr>
          <p:cNvPr id="8" name="TextBox 8"/>
          <p:cNvSpPr txBox="1"/>
          <p:nvPr/>
        </p:nvSpPr>
        <p:spPr>
          <a:xfrm>
            <a:off x="0" y="4455654"/>
            <a:ext cx="11698486" cy="566419"/>
          </a:xfrm>
          <a:prstGeom prst="rect">
            <a:avLst/>
          </a:prstGeom>
        </p:spPr>
        <p:txBody>
          <a:bodyPr lIns="0" tIns="0" rIns="0" bIns="0" rtlCol="0" anchor="t">
            <a:spAutoFit/>
          </a:bodyPr>
          <a:lstStyle/>
          <a:p>
            <a:pPr>
              <a:lnSpc>
                <a:spcPts val="4480"/>
              </a:lnSpc>
            </a:pPr>
            <a:r>
              <a:rPr lang="en-US" sz="3200" u="sng">
                <a:solidFill>
                  <a:srgbClr val="9F0202"/>
                </a:solidFill>
                <a:latin typeface="Arimo"/>
                <a:hlinkClick r:id="rId6" tooltip="https://discover.in.ua/people/nestor-morozenko-morozovickij.html"/>
              </a:rPr>
              <a:t>https://discover.in.ua/people/nestor-morozenko-morozovickij.html</a:t>
            </a:r>
          </a:p>
        </p:txBody>
      </p:sp>
      <p:sp>
        <p:nvSpPr>
          <p:cNvPr id="9" name="TextBox 9"/>
          <p:cNvSpPr txBox="1"/>
          <p:nvPr/>
        </p:nvSpPr>
        <p:spPr>
          <a:xfrm>
            <a:off x="0" y="6510799"/>
            <a:ext cx="11766240" cy="3320524"/>
          </a:xfrm>
          <a:prstGeom prst="rect">
            <a:avLst/>
          </a:prstGeom>
        </p:spPr>
        <p:txBody>
          <a:bodyPr lIns="0" tIns="0" rIns="0" bIns="0" rtlCol="0" anchor="t">
            <a:spAutoFit/>
          </a:bodyPr>
          <a:lstStyle/>
          <a:p>
            <a:pPr>
              <a:lnSpc>
                <a:spcPts val="4403"/>
              </a:lnSpc>
            </a:pPr>
            <a:r>
              <a:rPr lang="en-US" sz="3145" u="sng">
                <a:solidFill>
                  <a:srgbClr val="9F0202"/>
                </a:solidFill>
                <a:latin typeface="Arimo"/>
                <a:hlinkClick r:id="rId7" tooltip="https://castlesua.jimdofree.com/%D1%82%D0%B5%D1%80%D0%BD%D0%BE%D0%BF%D1%96%D0%BB%D1%8C%D1%81%D1%8C%D0%BA%D0%B0-%D0%BE%D0%B1%D0%BB%D0%B0%D1%81%D1%82%D1%8C/%D0%B7%D0%B1%D0%B0%D1%80%D0%B0%D0%B6-%D0%B7%D0%B0%D0%BC%D0%BE%D0%BA/"/>
              </a:rPr>
              <a:t>https://castlesua.jimdofree.com/%D1%82%D0%B5%D1%80%D0%BD%D0%BE%D0%BF%D1%96%D0%BB%D1%8C%D1%81%D1%8C%D0%BA%D0%B0-%D0%BE%D0%B1%D0%BB%D0%B0%D1%81%D1%82%D1%8C/%D0%B7%D0%B1%D0%B0%D1%80%D0%B0%D0%B6-%D0%B7%D0%B0%D0%BC%D0%BE%D0%BA/</a:t>
            </a:r>
          </a:p>
        </p:txBody>
      </p:sp>
      <p:sp>
        <p:nvSpPr>
          <p:cNvPr id="10" name="TextBox 10"/>
          <p:cNvSpPr txBox="1"/>
          <p:nvPr/>
        </p:nvSpPr>
        <p:spPr>
          <a:xfrm>
            <a:off x="0" y="5196063"/>
            <a:ext cx="18288000" cy="1128394"/>
          </a:xfrm>
          <a:prstGeom prst="rect">
            <a:avLst/>
          </a:prstGeom>
        </p:spPr>
        <p:txBody>
          <a:bodyPr lIns="0" tIns="0" rIns="0" bIns="0" rtlCol="0" anchor="t">
            <a:spAutoFit/>
          </a:bodyPr>
          <a:lstStyle/>
          <a:p>
            <a:pPr>
              <a:lnSpc>
                <a:spcPts val="4480"/>
              </a:lnSpc>
            </a:pPr>
            <a:r>
              <a:rPr lang="en-US" sz="3200" u="sng">
                <a:solidFill>
                  <a:srgbClr val="9F0202"/>
                </a:solidFill>
                <a:latin typeface="Arimo"/>
                <a:hlinkClick r:id="rId8" tooltip="https://uk.wikipedia.org/wiki/%D0%9A%D1%80%D0%B5%D1%82%D1%96%D0%B2%D1%86%D1%96"/>
              </a:rPr>
              <a:t>https://uk.wikipedia.org/wiki/%D0%9A%D1%80%D0%B5%D1%82%D1%96%D0%B2%D1%86%D1%96</a:t>
            </a:r>
          </a:p>
        </p:txBody>
      </p:sp>
      <p:sp>
        <p:nvSpPr>
          <p:cNvPr id="11" name="TextBox 11"/>
          <p:cNvSpPr txBox="1"/>
          <p:nvPr/>
        </p:nvSpPr>
        <p:spPr>
          <a:xfrm>
            <a:off x="0" y="623245"/>
            <a:ext cx="17970659" cy="919480"/>
          </a:xfrm>
          <a:prstGeom prst="rect">
            <a:avLst/>
          </a:prstGeom>
        </p:spPr>
        <p:txBody>
          <a:bodyPr lIns="0" tIns="0" rIns="0" bIns="0" rtlCol="0" anchor="t">
            <a:spAutoFit/>
          </a:bodyPr>
          <a:lstStyle/>
          <a:p>
            <a:pPr algn="ctr">
              <a:lnSpc>
                <a:spcPts val="3200"/>
              </a:lnSpc>
              <a:spcBef>
                <a:spcPct val="0"/>
              </a:spcBef>
            </a:pPr>
            <a:r>
              <a:rPr lang="en-US" sz="3200" spc="64">
                <a:solidFill>
                  <a:srgbClr val="9F0202"/>
                </a:solidFill>
                <a:latin typeface="Arsenica Antiqua Bold"/>
              </a:rPr>
              <a:t>. Букавин І.Я. Історія Тернопілля. Наш край з найдавніших часів до наших днів/ І.Я. Букавин. – Тернопіль: «Астон»,2004. – 104с</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rot="4585069">
            <a:off x="2701195" y="-2188952"/>
            <a:ext cx="2789859" cy="4490718"/>
          </a:xfrm>
          <a:custGeom>
            <a:avLst/>
            <a:gdLst/>
            <a:ahLst/>
            <a:cxnLst/>
            <a:rect l="l" t="t" r="r" b="b"/>
            <a:pathLst>
              <a:path w="2789859" h="4490718">
                <a:moveTo>
                  <a:pt x="0" y="0"/>
                </a:moveTo>
                <a:lnTo>
                  <a:pt x="2789858" y="0"/>
                </a:lnTo>
                <a:lnTo>
                  <a:pt x="2789858" y="4490718"/>
                </a:lnTo>
                <a:lnTo>
                  <a:pt x="0" y="4490718"/>
                </a:lnTo>
                <a:lnTo>
                  <a:pt x="0" y="0"/>
                </a:lnTo>
                <a:close/>
              </a:path>
            </a:pathLst>
          </a:custGeom>
          <a:blipFill>
            <a:blip r:embed="rId3"/>
            <a:stretch>
              <a:fillRect/>
            </a:stretch>
          </a:blipFill>
        </p:spPr>
      </p:sp>
      <p:sp>
        <p:nvSpPr>
          <p:cNvPr id="4" name="Freeform 4"/>
          <p:cNvSpPr/>
          <p:nvPr/>
        </p:nvSpPr>
        <p:spPr>
          <a:xfrm rot="-5400000">
            <a:off x="16065354" y="8045704"/>
            <a:ext cx="2968450" cy="2654431"/>
          </a:xfrm>
          <a:custGeom>
            <a:avLst/>
            <a:gdLst/>
            <a:ahLst/>
            <a:cxnLst/>
            <a:rect l="l" t="t" r="r" b="b"/>
            <a:pathLst>
              <a:path w="2968450" h="2654431">
                <a:moveTo>
                  <a:pt x="0" y="0"/>
                </a:moveTo>
                <a:lnTo>
                  <a:pt x="2968449" y="0"/>
                </a:lnTo>
                <a:lnTo>
                  <a:pt x="2968449" y="2654431"/>
                </a:lnTo>
                <a:lnTo>
                  <a:pt x="0" y="2654431"/>
                </a:lnTo>
                <a:lnTo>
                  <a:pt x="0" y="0"/>
                </a:lnTo>
                <a:close/>
              </a:path>
            </a:pathLst>
          </a:custGeom>
          <a:blipFill>
            <a:blip r:embed="rId4"/>
            <a:stretch>
              <a:fillRect r="-10567"/>
            </a:stretch>
          </a:blipFill>
        </p:spPr>
      </p:sp>
      <p:sp>
        <p:nvSpPr>
          <p:cNvPr id="5" name="Freeform 5"/>
          <p:cNvSpPr/>
          <p:nvPr/>
        </p:nvSpPr>
        <p:spPr>
          <a:xfrm>
            <a:off x="15644960" y="-2083007"/>
            <a:ext cx="3909779" cy="4022632"/>
          </a:xfrm>
          <a:custGeom>
            <a:avLst/>
            <a:gdLst/>
            <a:ahLst/>
            <a:cxnLst/>
            <a:rect l="l" t="t" r="r" b="b"/>
            <a:pathLst>
              <a:path w="3909779" h="4022632">
                <a:moveTo>
                  <a:pt x="0" y="0"/>
                </a:moveTo>
                <a:lnTo>
                  <a:pt x="3909779" y="0"/>
                </a:lnTo>
                <a:lnTo>
                  <a:pt x="3909779" y="4022632"/>
                </a:lnTo>
                <a:lnTo>
                  <a:pt x="0" y="4022632"/>
                </a:lnTo>
                <a:lnTo>
                  <a:pt x="0" y="0"/>
                </a:lnTo>
                <a:close/>
              </a:path>
            </a:pathLst>
          </a:custGeom>
          <a:blipFill>
            <a:blip r:embed="rId5"/>
            <a:stretch>
              <a:fillRect b="-6368"/>
            </a:stretch>
          </a:blipFill>
        </p:spPr>
      </p:sp>
      <p:sp>
        <p:nvSpPr>
          <p:cNvPr id="6" name="Freeform 6"/>
          <p:cNvSpPr/>
          <p:nvPr/>
        </p:nvSpPr>
        <p:spPr>
          <a:xfrm>
            <a:off x="-1321290" y="5143500"/>
            <a:ext cx="2360822" cy="4475491"/>
          </a:xfrm>
          <a:custGeom>
            <a:avLst/>
            <a:gdLst/>
            <a:ahLst/>
            <a:cxnLst/>
            <a:rect l="l" t="t" r="r" b="b"/>
            <a:pathLst>
              <a:path w="2360822" h="4475491">
                <a:moveTo>
                  <a:pt x="0" y="0"/>
                </a:moveTo>
                <a:lnTo>
                  <a:pt x="2360822" y="0"/>
                </a:lnTo>
                <a:lnTo>
                  <a:pt x="2360822" y="4475491"/>
                </a:lnTo>
                <a:lnTo>
                  <a:pt x="0" y="4475491"/>
                </a:lnTo>
                <a:lnTo>
                  <a:pt x="0" y="0"/>
                </a:lnTo>
                <a:close/>
              </a:path>
            </a:pathLst>
          </a:custGeom>
          <a:blipFill>
            <a:blip r:embed="rId6"/>
            <a:stretch>
              <a:fillRect/>
            </a:stretch>
          </a:blipFill>
        </p:spPr>
      </p:sp>
      <p:sp>
        <p:nvSpPr>
          <p:cNvPr id="7" name="Freeform 7"/>
          <p:cNvSpPr/>
          <p:nvPr/>
        </p:nvSpPr>
        <p:spPr>
          <a:xfrm>
            <a:off x="0" y="-1265163"/>
            <a:ext cx="2647257" cy="3393919"/>
          </a:xfrm>
          <a:custGeom>
            <a:avLst/>
            <a:gdLst/>
            <a:ahLst/>
            <a:cxnLst/>
            <a:rect l="l" t="t" r="r" b="b"/>
            <a:pathLst>
              <a:path w="2647257" h="3393919">
                <a:moveTo>
                  <a:pt x="0" y="0"/>
                </a:moveTo>
                <a:lnTo>
                  <a:pt x="2647257" y="0"/>
                </a:lnTo>
                <a:lnTo>
                  <a:pt x="2647257" y="3393919"/>
                </a:lnTo>
                <a:lnTo>
                  <a:pt x="0" y="3393919"/>
                </a:lnTo>
                <a:lnTo>
                  <a:pt x="0" y="0"/>
                </a:lnTo>
                <a:close/>
              </a:path>
            </a:pathLst>
          </a:custGeom>
          <a:blipFill>
            <a:blip r:embed="rId7" cstate="print"/>
            <a:stretch>
              <a:fillRect/>
            </a:stretch>
          </a:blipFill>
        </p:spPr>
      </p:sp>
      <p:sp>
        <p:nvSpPr>
          <p:cNvPr id="8" name="Freeform 8"/>
          <p:cNvSpPr/>
          <p:nvPr/>
        </p:nvSpPr>
        <p:spPr>
          <a:xfrm>
            <a:off x="-2521757" y="8467952"/>
            <a:ext cx="5169014" cy="3340475"/>
          </a:xfrm>
          <a:custGeom>
            <a:avLst/>
            <a:gdLst/>
            <a:ahLst/>
            <a:cxnLst/>
            <a:rect l="l" t="t" r="r" b="b"/>
            <a:pathLst>
              <a:path w="5169014" h="3340475">
                <a:moveTo>
                  <a:pt x="0" y="0"/>
                </a:moveTo>
                <a:lnTo>
                  <a:pt x="5169014" y="0"/>
                </a:lnTo>
                <a:lnTo>
                  <a:pt x="5169014" y="3340475"/>
                </a:lnTo>
                <a:lnTo>
                  <a:pt x="0" y="3340475"/>
                </a:lnTo>
                <a:lnTo>
                  <a:pt x="0" y="0"/>
                </a:lnTo>
                <a:close/>
              </a:path>
            </a:pathLst>
          </a:custGeom>
          <a:blipFill>
            <a:blip r:embed="rId8"/>
            <a:stretch>
              <a:fillRect/>
            </a:stretch>
          </a:blipFill>
        </p:spPr>
      </p:sp>
      <p:sp>
        <p:nvSpPr>
          <p:cNvPr id="9" name="Freeform 9"/>
          <p:cNvSpPr/>
          <p:nvPr/>
        </p:nvSpPr>
        <p:spPr>
          <a:xfrm rot="-628687">
            <a:off x="13088953" y="9159445"/>
            <a:ext cx="3920515" cy="3107008"/>
          </a:xfrm>
          <a:custGeom>
            <a:avLst/>
            <a:gdLst/>
            <a:ahLst/>
            <a:cxnLst/>
            <a:rect l="l" t="t" r="r" b="b"/>
            <a:pathLst>
              <a:path w="3920515" h="3107008">
                <a:moveTo>
                  <a:pt x="0" y="0"/>
                </a:moveTo>
                <a:lnTo>
                  <a:pt x="3920515" y="0"/>
                </a:lnTo>
                <a:lnTo>
                  <a:pt x="3920515" y="3107009"/>
                </a:lnTo>
                <a:lnTo>
                  <a:pt x="0" y="3107009"/>
                </a:lnTo>
                <a:lnTo>
                  <a:pt x="0" y="0"/>
                </a:lnTo>
                <a:close/>
              </a:path>
            </a:pathLst>
          </a:custGeom>
          <a:blipFill>
            <a:blip r:embed="rId9"/>
            <a:stretch>
              <a:fillRect/>
            </a:stretch>
          </a:blipFill>
        </p:spPr>
      </p:sp>
      <p:sp>
        <p:nvSpPr>
          <p:cNvPr id="10" name="Freeform 10"/>
          <p:cNvSpPr/>
          <p:nvPr/>
        </p:nvSpPr>
        <p:spPr>
          <a:xfrm rot="-3926957">
            <a:off x="12382569" y="-2353347"/>
            <a:ext cx="3475850" cy="4194087"/>
          </a:xfrm>
          <a:custGeom>
            <a:avLst/>
            <a:gdLst/>
            <a:ahLst/>
            <a:cxnLst/>
            <a:rect l="l" t="t" r="r" b="b"/>
            <a:pathLst>
              <a:path w="3475850" h="4194087">
                <a:moveTo>
                  <a:pt x="0" y="0"/>
                </a:moveTo>
                <a:lnTo>
                  <a:pt x="3475850" y="0"/>
                </a:lnTo>
                <a:lnTo>
                  <a:pt x="3475850" y="4194088"/>
                </a:lnTo>
                <a:lnTo>
                  <a:pt x="0" y="4194088"/>
                </a:lnTo>
                <a:lnTo>
                  <a:pt x="0" y="0"/>
                </a:lnTo>
                <a:close/>
              </a:path>
            </a:pathLst>
          </a:custGeom>
          <a:blipFill>
            <a:blip r:embed="rId10"/>
            <a:stretch>
              <a:fillRect/>
            </a:stretch>
          </a:blipFill>
        </p:spPr>
      </p:sp>
      <p:sp>
        <p:nvSpPr>
          <p:cNvPr id="11" name="Freeform 11"/>
          <p:cNvSpPr/>
          <p:nvPr/>
        </p:nvSpPr>
        <p:spPr>
          <a:xfrm rot="-681300">
            <a:off x="1436562" y="8711311"/>
            <a:ext cx="5880056" cy="5608104"/>
          </a:xfrm>
          <a:custGeom>
            <a:avLst/>
            <a:gdLst/>
            <a:ahLst/>
            <a:cxnLst/>
            <a:rect l="l" t="t" r="r" b="b"/>
            <a:pathLst>
              <a:path w="5880056" h="5608104">
                <a:moveTo>
                  <a:pt x="0" y="0"/>
                </a:moveTo>
                <a:lnTo>
                  <a:pt x="5880056" y="0"/>
                </a:lnTo>
                <a:lnTo>
                  <a:pt x="5880056" y="5608103"/>
                </a:lnTo>
                <a:lnTo>
                  <a:pt x="0" y="5608103"/>
                </a:lnTo>
                <a:lnTo>
                  <a:pt x="0" y="0"/>
                </a:lnTo>
                <a:close/>
              </a:path>
            </a:pathLst>
          </a:custGeom>
          <a:blipFill>
            <a:blip r:embed="rId11"/>
            <a:stretch>
              <a:fillRect/>
            </a:stretch>
          </a:blipFill>
        </p:spPr>
      </p:sp>
      <p:sp>
        <p:nvSpPr>
          <p:cNvPr id="12" name="TextBox 12"/>
          <p:cNvSpPr txBox="1"/>
          <p:nvPr/>
        </p:nvSpPr>
        <p:spPr>
          <a:xfrm>
            <a:off x="-7964901" y="-353327"/>
            <a:ext cx="19101749" cy="1149350"/>
          </a:xfrm>
          <a:prstGeom prst="rect">
            <a:avLst/>
          </a:prstGeom>
        </p:spPr>
        <p:txBody>
          <a:bodyPr lIns="0" tIns="0" rIns="0" bIns="0" rtlCol="0" anchor="t">
            <a:spAutoFit/>
          </a:bodyPr>
          <a:lstStyle/>
          <a:p>
            <a:pPr marL="0" lvl="0" indent="0" algn="r">
              <a:lnSpc>
                <a:spcPts val="3999"/>
              </a:lnSpc>
              <a:spcBef>
                <a:spcPct val="0"/>
              </a:spcBef>
            </a:pPr>
            <a:endParaRPr/>
          </a:p>
          <a:p>
            <a:pPr marL="0" lvl="0" indent="0" algn="r">
              <a:lnSpc>
                <a:spcPts val="3999"/>
              </a:lnSpc>
              <a:spcBef>
                <a:spcPct val="0"/>
              </a:spcBef>
            </a:pPr>
            <a:r>
              <a:rPr lang="en-US" sz="3999" u="none" strike="noStrike" spc="79">
                <a:solidFill>
                  <a:srgbClr val="9F0202"/>
                </a:solidFill>
                <a:latin typeface="Arsenica Antiqua Bold"/>
              </a:rPr>
              <a:t>Мета проекту:</a:t>
            </a:r>
          </a:p>
        </p:txBody>
      </p:sp>
      <p:sp>
        <p:nvSpPr>
          <p:cNvPr id="13" name="TextBox 13"/>
          <p:cNvSpPr txBox="1"/>
          <p:nvPr/>
        </p:nvSpPr>
        <p:spPr>
          <a:xfrm>
            <a:off x="-578664" y="1574018"/>
            <a:ext cx="18560661" cy="1431925"/>
          </a:xfrm>
          <a:prstGeom prst="rect">
            <a:avLst/>
          </a:prstGeom>
        </p:spPr>
        <p:txBody>
          <a:bodyPr lIns="0" tIns="0" rIns="0" bIns="0" rtlCol="0" anchor="t">
            <a:spAutoFit/>
          </a:bodyPr>
          <a:lstStyle/>
          <a:p>
            <a:pPr marL="0" lvl="0" indent="0" algn="r">
              <a:lnSpc>
                <a:spcPts val="3500"/>
              </a:lnSpc>
              <a:spcBef>
                <a:spcPct val="0"/>
              </a:spcBef>
            </a:pPr>
            <a:endParaRPr/>
          </a:p>
          <a:p>
            <a:pPr marL="0" lvl="0" indent="0" algn="r">
              <a:lnSpc>
                <a:spcPts val="3500"/>
              </a:lnSpc>
              <a:spcBef>
                <a:spcPct val="0"/>
              </a:spcBef>
            </a:pPr>
            <a:r>
              <a:rPr lang="en-US" sz="3500" u="none" strike="noStrike" spc="70">
                <a:solidFill>
                  <a:srgbClr val="1A1A1A"/>
                </a:solidFill>
                <a:latin typeface="Arsenica Antiqua Bold"/>
              </a:rPr>
              <a:t>   - Донести до учнів гімназії та жителів громади,що любити рідник край та знати його історію не тільки важливо,а й необхідно.</a:t>
            </a:r>
          </a:p>
        </p:txBody>
      </p:sp>
      <p:sp>
        <p:nvSpPr>
          <p:cNvPr id="14" name="TextBox 14"/>
          <p:cNvSpPr txBox="1"/>
          <p:nvPr/>
        </p:nvSpPr>
        <p:spPr>
          <a:xfrm>
            <a:off x="-195561" y="3272643"/>
            <a:ext cx="18177558" cy="993775"/>
          </a:xfrm>
          <a:prstGeom prst="rect">
            <a:avLst/>
          </a:prstGeom>
        </p:spPr>
        <p:txBody>
          <a:bodyPr lIns="0" tIns="0" rIns="0" bIns="0" rtlCol="0" anchor="t">
            <a:spAutoFit/>
          </a:bodyPr>
          <a:lstStyle/>
          <a:p>
            <a:pPr marL="0" lvl="0" indent="0" algn="r">
              <a:lnSpc>
                <a:spcPts val="3500"/>
              </a:lnSpc>
              <a:spcBef>
                <a:spcPct val="0"/>
              </a:spcBef>
            </a:pPr>
            <a:r>
              <a:rPr lang="en-US" sz="3500" u="none" strike="noStrike" spc="70">
                <a:solidFill>
                  <a:srgbClr val="1A1A1A"/>
                </a:solidFill>
                <a:latin typeface="Arsenica Antiqua Bold"/>
              </a:rPr>
              <a:t>- Формувати свідомого громадянина,патріота рідної землі з особливим світоглядом і способом мислення.</a:t>
            </a:r>
          </a:p>
        </p:txBody>
      </p:sp>
      <p:sp>
        <p:nvSpPr>
          <p:cNvPr id="15" name="TextBox 15"/>
          <p:cNvSpPr txBox="1"/>
          <p:nvPr/>
        </p:nvSpPr>
        <p:spPr>
          <a:xfrm>
            <a:off x="942027" y="4533118"/>
            <a:ext cx="17039970" cy="993775"/>
          </a:xfrm>
          <a:prstGeom prst="rect">
            <a:avLst/>
          </a:prstGeom>
        </p:spPr>
        <p:txBody>
          <a:bodyPr lIns="0" tIns="0" rIns="0" bIns="0" rtlCol="0" anchor="t">
            <a:spAutoFit/>
          </a:bodyPr>
          <a:lstStyle/>
          <a:p>
            <a:pPr marL="0" lvl="0" indent="0" algn="r">
              <a:lnSpc>
                <a:spcPts val="3500"/>
              </a:lnSpc>
              <a:spcBef>
                <a:spcPct val="0"/>
              </a:spcBef>
            </a:pPr>
            <a:r>
              <a:rPr lang="en-US" sz="3500" u="none" strike="noStrike" spc="70">
                <a:solidFill>
                  <a:srgbClr val="1A1A1A"/>
                </a:solidFill>
                <a:latin typeface="Arsenica Antiqua Bold"/>
              </a:rPr>
              <a:t>- Розвивати вміння знаходити необхідну інформацію,аналізувати та систематизувати її.</a:t>
            </a:r>
          </a:p>
        </p:txBody>
      </p:sp>
      <p:sp>
        <p:nvSpPr>
          <p:cNvPr id="16" name="TextBox 16"/>
          <p:cNvSpPr txBox="1"/>
          <p:nvPr/>
        </p:nvSpPr>
        <p:spPr>
          <a:xfrm>
            <a:off x="-5903122" y="5784068"/>
            <a:ext cx="17039970" cy="644525"/>
          </a:xfrm>
          <a:prstGeom prst="rect">
            <a:avLst/>
          </a:prstGeom>
        </p:spPr>
        <p:txBody>
          <a:bodyPr lIns="0" tIns="0" rIns="0" bIns="0" rtlCol="0" anchor="t">
            <a:spAutoFit/>
          </a:bodyPr>
          <a:lstStyle/>
          <a:p>
            <a:pPr marL="0" lvl="0" indent="0" algn="r">
              <a:lnSpc>
                <a:spcPts val="3999"/>
              </a:lnSpc>
              <a:spcBef>
                <a:spcPct val="0"/>
              </a:spcBef>
            </a:pPr>
            <a:r>
              <a:rPr lang="en-US" sz="3999" u="none" strike="noStrike" spc="79">
                <a:solidFill>
                  <a:srgbClr val="9F0202"/>
                </a:solidFill>
                <a:latin typeface="Arsenica Antiqua Bold"/>
              </a:rPr>
              <a:t> Завдання:</a:t>
            </a:r>
          </a:p>
        </p:txBody>
      </p:sp>
      <p:sp>
        <p:nvSpPr>
          <p:cNvPr id="17" name="TextBox 17"/>
          <p:cNvSpPr txBox="1"/>
          <p:nvPr/>
        </p:nvSpPr>
        <p:spPr>
          <a:xfrm>
            <a:off x="942027" y="6647469"/>
            <a:ext cx="17039970" cy="993775"/>
          </a:xfrm>
          <a:prstGeom prst="rect">
            <a:avLst/>
          </a:prstGeom>
        </p:spPr>
        <p:txBody>
          <a:bodyPr lIns="0" tIns="0" rIns="0" bIns="0" rtlCol="0" anchor="t">
            <a:spAutoFit/>
          </a:bodyPr>
          <a:lstStyle/>
          <a:p>
            <a:pPr marL="0" lvl="0" indent="0" algn="r">
              <a:lnSpc>
                <a:spcPts val="3500"/>
              </a:lnSpc>
              <a:spcBef>
                <a:spcPct val="0"/>
              </a:spcBef>
            </a:pPr>
            <a:r>
              <a:rPr lang="en-US" sz="3500" u="none" strike="noStrike" spc="70">
                <a:solidFill>
                  <a:srgbClr val="1A1A1A"/>
                </a:solidFill>
                <a:latin typeface="Arsenica Antiqua Bold"/>
              </a:rPr>
              <a:t> Створити екскурсійний маршрут селами Кретівці-Грицівці та їх околицями та описати.</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rot="-10800000">
            <a:off x="15029316" y="-906884"/>
            <a:ext cx="5613106" cy="2827602"/>
          </a:xfrm>
          <a:custGeom>
            <a:avLst/>
            <a:gdLst/>
            <a:ahLst/>
            <a:cxnLst/>
            <a:rect l="l" t="t" r="r" b="b"/>
            <a:pathLst>
              <a:path w="5613106" h="2827602">
                <a:moveTo>
                  <a:pt x="0" y="0"/>
                </a:moveTo>
                <a:lnTo>
                  <a:pt x="5613107" y="0"/>
                </a:lnTo>
                <a:lnTo>
                  <a:pt x="5613107" y="2827603"/>
                </a:lnTo>
                <a:lnTo>
                  <a:pt x="0" y="2827603"/>
                </a:lnTo>
                <a:lnTo>
                  <a:pt x="0" y="0"/>
                </a:lnTo>
                <a:close/>
              </a:path>
            </a:pathLst>
          </a:custGeom>
          <a:blipFill>
            <a:blip r:embed="rId3" cstate="print"/>
            <a:stretch>
              <a:fillRect/>
            </a:stretch>
          </a:blipFill>
        </p:spPr>
      </p:sp>
      <p:sp>
        <p:nvSpPr>
          <p:cNvPr id="4" name="Freeform 4"/>
          <p:cNvSpPr/>
          <p:nvPr/>
        </p:nvSpPr>
        <p:spPr>
          <a:xfrm>
            <a:off x="18135333" y="8886634"/>
            <a:ext cx="4609302" cy="6561283"/>
          </a:xfrm>
          <a:custGeom>
            <a:avLst/>
            <a:gdLst/>
            <a:ahLst/>
            <a:cxnLst/>
            <a:rect l="l" t="t" r="r" b="b"/>
            <a:pathLst>
              <a:path w="4609302" h="6561283">
                <a:moveTo>
                  <a:pt x="0" y="0"/>
                </a:moveTo>
                <a:lnTo>
                  <a:pt x="4609302" y="0"/>
                </a:lnTo>
                <a:lnTo>
                  <a:pt x="4609302" y="6561283"/>
                </a:lnTo>
                <a:lnTo>
                  <a:pt x="0" y="6561283"/>
                </a:lnTo>
                <a:lnTo>
                  <a:pt x="0" y="0"/>
                </a:lnTo>
                <a:close/>
              </a:path>
            </a:pathLst>
          </a:custGeom>
          <a:blipFill>
            <a:blip r:embed="rId4"/>
            <a:stretch>
              <a:fillRect/>
            </a:stretch>
          </a:blipFill>
        </p:spPr>
      </p:sp>
      <p:sp>
        <p:nvSpPr>
          <p:cNvPr id="5" name="Freeform 5"/>
          <p:cNvSpPr/>
          <p:nvPr/>
        </p:nvSpPr>
        <p:spPr>
          <a:xfrm>
            <a:off x="208903" y="0"/>
            <a:ext cx="11775884" cy="9258300"/>
          </a:xfrm>
          <a:custGeom>
            <a:avLst/>
            <a:gdLst/>
            <a:ahLst/>
            <a:cxnLst/>
            <a:rect l="l" t="t" r="r" b="b"/>
            <a:pathLst>
              <a:path w="11775884" h="9258300">
                <a:moveTo>
                  <a:pt x="0" y="0"/>
                </a:moveTo>
                <a:lnTo>
                  <a:pt x="11775884" y="0"/>
                </a:lnTo>
                <a:lnTo>
                  <a:pt x="11775884" y="9258300"/>
                </a:lnTo>
                <a:lnTo>
                  <a:pt x="0" y="9258300"/>
                </a:lnTo>
                <a:lnTo>
                  <a:pt x="0" y="0"/>
                </a:lnTo>
                <a:close/>
              </a:path>
            </a:pathLst>
          </a:custGeom>
          <a:blipFill>
            <a:blip r:embed="rId5"/>
            <a:stretch>
              <a:fillRect l="-33416" t="-12597" r="-3593" b="-23094"/>
            </a:stretch>
          </a:blipFill>
        </p:spPr>
      </p:sp>
      <p:sp>
        <p:nvSpPr>
          <p:cNvPr id="6" name="TextBox 6"/>
          <p:cNvSpPr txBox="1"/>
          <p:nvPr/>
        </p:nvSpPr>
        <p:spPr>
          <a:xfrm>
            <a:off x="12399991" y="2251727"/>
            <a:ext cx="5258652" cy="5393726"/>
          </a:xfrm>
          <a:prstGeom prst="rect">
            <a:avLst/>
          </a:prstGeom>
        </p:spPr>
        <p:txBody>
          <a:bodyPr lIns="0" tIns="0" rIns="0" bIns="0" rtlCol="0" anchor="t">
            <a:spAutoFit/>
          </a:bodyPr>
          <a:lstStyle/>
          <a:p>
            <a:pPr marL="0" lvl="0" indent="0">
              <a:lnSpc>
                <a:spcPts val="4601"/>
              </a:lnSpc>
              <a:spcBef>
                <a:spcPct val="0"/>
              </a:spcBef>
            </a:pPr>
            <a:r>
              <a:rPr lang="en-US" sz="4601" u="none" strike="noStrike" spc="92">
                <a:solidFill>
                  <a:srgbClr val="1A1A1A"/>
                </a:solidFill>
                <a:latin typeface="Arsenica Antiqua Bold"/>
              </a:rPr>
              <a:t>Створення екскурсійного маршруту на Google-карті з позначенням історичних,архітектурних та природніх пам’яток.</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a:off x="-105223" y="-927971"/>
            <a:ext cx="4127989" cy="4122372"/>
          </a:xfrm>
          <a:custGeom>
            <a:avLst/>
            <a:gdLst/>
            <a:ahLst/>
            <a:cxnLst/>
            <a:rect l="l" t="t" r="r" b="b"/>
            <a:pathLst>
              <a:path w="4127989" h="4122372">
                <a:moveTo>
                  <a:pt x="0" y="0"/>
                </a:moveTo>
                <a:lnTo>
                  <a:pt x="4127989" y="0"/>
                </a:lnTo>
                <a:lnTo>
                  <a:pt x="4127989" y="4122372"/>
                </a:lnTo>
                <a:lnTo>
                  <a:pt x="0" y="4122372"/>
                </a:lnTo>
                <a:lnTo>
                  <a:pt x="0" y="0"/>
                </a:lnTo>
                <a:close/>
              </a:path>
            </a:pathLst>
          </a:custGeom>
          <a:blipFill>
            <a:blip r:embed="rId3"/>
            <a:stretch>
              <a:fillRect t="-14189" b="-14189"/>
            </a:stretch>
          </a:blipFill>
        </p:spPr>
      </p:sp>
      <p:sp>
        <p:nvSpPr>
          <p:cNvPr id="4" name="Freeform 4"/>
          <p:cNvSpPr/>
          <p:nvPr/>
        </p:nvSpPr>
        <p:spPr>
          <a:xfrm rot="-681300">
            <a:off x="-1510047" y="7120550"/>
            <a:ext cx="5880056" cy="5608104"/>
          </a:xfrm>
          <a:custGeom>
            <a:avLst/>
            <a:gdLst/>
            <a:ahLst/>
            <a:cxnLst/>
            <a:rect l="l" t="t" r="r" b="b"/>
            <a:pathLst>
              <a:path w="5880056" h="5608104">
                <a:moveTo>
                  <a:pt x="0" y="0"/>
                </a:moveTo>
                <a:lnTo>
                  <a:pt x="5880057" y="0"/>
                </a:lnTo>
                <a:lnTo>
                  <a:pt x="5880057" y="5608103"/>
                </a:lnTo>
                <a:lnTo>
                  <a:pt x="0" y="5608103"/>
                </a:lnTo>
                <a:lnTo>
                  <a:pt x="0" y="0"/>
                </a:lnTo>
                <a:close/>
              </a:path>
            </a:pathLst>
          </a:custGeom>
          <a:blipFill>
            <a:blip r:embed="rId4"/>
            <a:stretch>
              <a:fillRect/>
            </a:stretch>
          </a:blipFill>
        </p:spPr>
      </p:sp>
      <p:sp>
        <p:nvSpPr>
          <p:cNvPr id="5" name="Freeform 5"/>
          <p:cNvSpPr/>
          <p:nvPr/>
        </p:nvSpPr>
        <p:spPr>
          <a:xfrm rot="-628687">
            <a:off x="13088953" y="9159445"/>
            <a:ext cx="3920515" cy="3107008"/>
          </a:xfrm>
          <a:custGeom>
            <a:avLst/>
            <a:gdLst/>
            <a:ahLst/>
            <a:cxnLst/>
            <a:rect l="l" t="t" r="r" b="b"/>
            <a:pathLst>
              <a:path w="3920515" h="3107008">
                <a:moveTo>
                  <a:pt x="0" y="0"/>
                </a:moveTo>
                <a:lnTo>
                  <a:pt x="3920515" y="0"/>
                </a:lnTo>
                <a:lnTo>
                  <a:pt x="3920515" y="3107009"/>
                </a:lnTo>
                <a:lnTo>
                  <a:pt x="0" y="3107009"/>
                </a:lnTo>
                <a:lnTo>
                  <a:pt x="0" y="0"/>
                </a:lnTo>
                <a:close/>
              </a:path>
            </a:pathLst>
          </a:custGeom>
          <a:blipFill>
            <a:blip r:embed="rId5"/>
            <a:stretch>
              <a:fillRect/>
            </a:stretch>
          </a:blipFill>
        </p:spPr>
      </p:sp>
      <p:sp>
        <p:nvSpPr>
          <p:cNvPr id="6" name="Freeform 6"/>
          <p:cNvSpPr/>
          <p:nvPr/>
        </p:nvSpPr>
        <p:spPr>
          <a:xfrm rot="-5400000">
            <a:off x="15692815" y="7673165"/>
            <a:ext cx="3520641" cy="2847318"/>
          </a:xfrm>
          <a:custGeom>
            <a:avLst/>
            <a:gdLst/>
            <a:ahLst/>
            <a:cxnLst/>
            <a:rect l="l" t="t" r="r" b="b"/>
            <a:pathLst>
              <a:path w="3520641" h="2847318">
                <a:moveTo>
                  <a:pt x="0" y="0"/>
                </a:moveTo>
                <a:lnTo>
                  <a:pt x="3520641" y="0"/>
                </a:lnTo>
                <a:lnTo>
                  <a:pt x="3520641" y="2847318"/>
                </a:lnTo>
                <a:lnTo>
                  <a:pt x="0" y="2847318"/>
                </a:lnTo>
                <a:lnTo>
                  <a:pt x="0" y="0"/>
                </a:lnTo>
                <a:close/>
              </a:path>
            </a:pathLst>
          </a:custGeom>
          <a:blipFill>
            <a:blip r:embed="rId6"/>
            <a:stretch>
              <a:fillRect/>
            </a:stretch>
          </a:blipFill>
        </p:spPr>
      </p:sp>
      <p:sp>
        <p:nvSpPr>
          <p:cNvPr id="7" name="TextBox 7"/>
          <p:cNvSpPr txBox="1"/>
          <p:nvPr/>
        </p:nvSpPr>
        <p:spPr>
          <a:xfrm>
            <a:off x="-4686330" y="467318"/>
            <a:ext cx="19101749" cy="644525"/>
          </a:xfrm>
          <a:prstGeom prst="rect">
            <a:avLst/>
          </a:prstGeom>
        </p:spPr>
        <p:txBody>
          <a:bodyPr lIns="0" tIns="0" rIns="0" bIns="0" rtlCol="0" anchor="t">
            <a:spAutoFit/>
          </a:bodyPr>
          <a:lstStyle/>
          <a:p>
            <a:pPr marL="0" lvl="0" indent="0" algn="r">
              <a:lnSpc>
                <a:spcPts val="3999"/>
              </a:lnSpc>
              <a:spcBef>
                <a:spcPct val="0"/>
              </a:spcBef>
            </a:pPr>
            <a:r>
              <a:rPr lang="en-US" sz="3999" u="none" strike="noStrike" spc="79">
                <a:solidFill>
                  <a:srgbClr val="9F0202"/>
                </a:solidFill>
                <a:latin typeface="Arsenica Antiqua Bold"/>
              </a:rPr>
              <a:t>Етапи реалізації проекту:</a:t>
            </a:r>
          </a:p>
        </p:txBody>
      </p:sp>
      <p:sp>
        <p:nvSpPr>
          <p:cNvPr id="8" name="TextBox 8"/>
          <p:cNvSpPr txBox="1"/>
          <p:nvPr/>
        </p:nvSpPr>
        <p:spPr>
          <a:xfrm>
            <a:off x="-8239526" y="841115"/>
            <a:ext cx="24522788" cy="555625"/>
          </a:xfrm>
          <a:prstGeom prst="rect">
            <a:avLst/>
          </a:prstGeom>
        </p:spPr>
        <p:txBody>
          <a:bodyPr lIns="0" tIns="0" rIns="0" bIns="0" rtlCol="0" anchor="t">
            <a:spAutoFit/>
          </a:bodyPr>
          <a:lstStyle/>
          <a:p>
            <a:pPr marL="0" lvl="0" indent="0" algn="just">
              <a:lnSpc>
                <a:spcPts val="3500"/>
              </a:lnSpc>
              <a:spcBef>
                <a:spcPct val="0"/>
              </a:spcBef>
            </a:pPr>
            <a:r>
              <a:rPr lang="en-US" sz="3500" u="none" strike="noStrike" spc="70">
                <a:solidFill>
                  <a:srgbClr val="1A1A1A"/>
                </a:solidFill>
                <a:latin typeface="Arsenica Antiqua Bold"/>
              </a:rPr>
              <a:t>1.Підготовчо-організаційний.</a:t>
            </a:r>
          </a:p>
        </p:txBody>
      </p:sp>
      <p:sp>
        <p:nvSpPr>
          <p:cNvPr id="9" name="TextBox 9"/>
          <p:cNvSpPr txBox="1"/>
          <p:nvPr/>
        </p:nvSpPr>
        <p:spPr>
          <a:xfrm>
            <a:off x="2171101" y="3957394"/>
            <a:ext cx="14299753" cy="1431925"/>
          </a:xfrm>
          <a:prstGeom prst="rect">
            <a:avLst/>
          </a:prstGeom>
        </p:spPr>
        <p:txBody>
          <a:bodyPr lIns="0" tIns="0" rIns="0" bIns="0" rtlCol="0" anchor="t">
            <a:spAutoFit/>
          </a:bodyPr>
          <a:lstStyle/>
          <a:p>
            <a:pPr marL="0" lvl="0" indent="0" algn="just">
              <a:lnSpc>
                <a:spcPts val="3500"/>
              </a:lnSpc>
              <a:spcBef>
                <a:spcPct val="0"/>
              </a:spcBef>
            </a:pPr>
            <a:r>
              <a:rPr lang="en-US" sz="3500" u="none" strike="noStrike" spc="70">
                <a:solidFill>
                  <a:srgbClr val="000000"/>
                </a:solidFill>
                <a:latin typeface="Arsenica Antiqua Bold"/>
              </a:rPr>
              <a:t>- Збираємо цікаву інформацію про архітектурні споруди,природні об’єкти, історичні пам’ятки Кретівець і Грицівець та їх околиць.  </a:t>
            </a:r>
          </a:p>
        </p:txBody>
      </p:sp>
      <p:sp>
        <p:nvSpPr>
          <p:cNvPr id="10" name="TextBox 10"/>
          <p:cNvSpPr txBox="1"/>
          <p:nvPr/>
        </p:nvSpPr>
        <p:spPr>
          <a:xfrm>
            <a:off x="-8238628" y="3628543"/>
            <a:ext cx="24522788" cy="555625"/>
          </a:xfrm>
          <a:prstGeom prst="rect">
            <a:avLst/>
          </a:prstGeom>
        </p:spPr>
        <p:txBody>
          <a:bodyPr lIns="0" tIns="0" rIns="0" bIns="0" rtlCol="0" anchor="t">
            <a:spAutoFit/>
          </a:bodyPr>
          <a:lstStyle/>
          <a:p>
            <a:pPr marL="0" lvl="0" indent="0" algn="just">
              <a:lnSpc>
                <a:spcPts val="3500"/>
              </a:lnSpc>
              <a:spcBef>
                <a:spcPct val="0"/>
              </a:spcBef>
            </a:pPr>
            <a:r>
              <a:rPr lang="en-US" sz="3500" u="none" strike="noStrike" spc="70">
                <a:solidFill>
                  <a:srgbClr val="1A1A1A"/>
                </a:solidFill>
                <a:latin typeface="Arsenica Antiqua Bold"/>
              </a:rPr>
              <a:t>2.Організаційно-виконавчий.</a:t>
            </a:r>
          </a:p>
        </p:txBody>
      </p:sp>
      <p:sp>
        <p:nvSpPr>
          <p:cNvPr id="11" name="TextBox 11"/>
          <p:cNvSpPr txBox="1"/>
          <p:nvPr/>
        </p:nvSpPr>
        <p:spPr>
          <a:xfrm>
            <a:off x="2171101" y="6085406"/>
            <a:ext cx="13945799" cy="993775"/>
          </a:xfrm>
          <a:prstGeom prst="rect">
            <a:avLst/>
          </a:prstGeom>
        </p:spPr>
        <p:txBody>
          <a:bodyPr lIns="0" tIns="0" rIns="0" bIns="0" rtlCol="0" anchor="t">
            <a:spAutoFit/>
          </a:bodyPr>
          <a:lstStyle/>
          <a:p>
            <a:pPr marL="0" lvl="0" indent="0" algn="just">
              <a:lnSpc>
                <a:spcPts val="3500"/>
              </a:lnSpc>
              <a:spcBef>
                <a:spcPct val="0"/>
              </a:spcBef>
            </a:pPr>
            <a:r>
              <a:rPr lang="en-US" sz="3500" u="none" strike="noStrike" spc="70">
                <a:solidFill>
                  <a:srgbClr val="000000"/>
                </a:solidFill>
                <a:latin typeface="Arsenica Antiqua Bold"/>
              </a:rPr>
              <a:t>- Створюємо презентацію,використовуючи зібраний матеріал,відповідно до плану.  </a:t>
            </a:r>
          </a:p>
        </p:txBody>
      </p:sp>
      <p:sp>
        <p:nvSpPr>
          <p:cNvPr id="12" name="TextBox 12"/>
          <p:cNvSpPr txBox="1"/>
          <p:nvPr/>
        </p:nvSpPr>
        <p:spPr>
          <a:xfrm>
            <a:off x="-7824543" y="6040956"/>
            <a:ext cx="24522788" cy="555625"/>
          </a:xfrm>
          <a:prstGeom prst="rect">
            <a:avLst/>
          </a:prstGeom>
        </p:spPr>
        <p:txBody>
          <a:bodyPr lIns="0" tIns="0" rIns="0" bIns="0" rtlCol="0" anchor="t">
            <a:spAutoFit/>
          </a:bodyPr>
          <a:lstStyle/>
          <a:p>
            <a:pPr marL="0" lvl="0" indent="0" algn="just">
              <a:lnSpc>
                <a:spcPts val="3500"/>
              </a:lnSpc>
              <a:spcBef>
                <a:spcPct val="0"/>
              </a:spcBef>
            </a:pPr>
            <a:r>
              <a:rPr lang="en-US" sz="3500" u="none" strike="noStrike" spc="70">
                <a:solidFill>
                  <a:srgbClr val="1A1A1A"/>
                </a:solidFill>
                <a:latin typeface="Arsenica Antiqua Bold"/>
              </a:rPr>
              <a:t>3.Підсумковий.</a:t>
            </a:r>
          </a:p>
        </p:txBody>
      </p:sp>
      <p:sp>
        <p:nvSpPr>
          <p:cNvPr id="13" name="TextBox 13"/>
          <p:cNvSpPr txBox="1"/>
          <p:nvPr/>
        </p:nvSpPr>
        <p:spPr>
          <a:xfrm>
            <a:off x="2377390" y="7486168"/>
            <a:ext cx="13867742" cy="993775"/>
          </a:xfrm>
          <a:prstGeom prst="rect">
            <a:avLst/>
          </a:prstGeom>
        </p:spPr>
        <p:txBody>
          <a:bodyPr lIns="0" tIns="0" rIns="0" bIns="0" rtlCol="0" anchor="t">
            <a:spAutoFit/>
          </a:bodyPr>
          <a:lstStyle/>
          <a:p>
            <a:pPr marL="0" lvl="0" indent="0" algn="just">
              <a:lnSpc>
                <a:spcPts val="3500"/>
              </a:lnSpc>
              <a:spcBef>
                <a:spcPct val="0"/>
              </a:spcBef>
            </a:pPr>
            <a:r>
              <a:rPr lang="en-US" sz="3500" u="none" strike="noStrike" spc="70">
                <a:solidFill>
                  <a:srgbClr val="000000"/>
                </a:solidFill>
                <a:latin typeface="Arsenica Antiqua Bold"/>
              </a:rPr>
              <a:t>- Опубліковуємо у соцмережах-на сайті школи та в особистих блогах.  </a:t>
            </a:r>
          </a:p>
        </p:txBody>
      </p:sp>
      <p:sp>
        <p:nvSpPr>
          <p:cNvPr id="14" name="Freeform 14"/>
          <p:cNvSpPr/>
          <p:nvPr/>
        </p:nvSpPr>
        <p:spPr>
          <a:xfrm>
            <a:off x="8113468" y="8297254"/>
            <a:ext cx="4305847" cy="2985916"/>
          </a:xfrm>
          <a:custGeom>
            <a:avLst/>
            <a:gdLst/>
            <a:ahLst/>
            <a:cxnLst/>
            <a:rect l="l" t="t" r="r" b="b"/>
            <a:pathLst>
              <a:path w="4305847" h="2985916">
                <a:moveTo>
                  <a:pt x="0" y="0"/>
                </a:moveTo>
                <a:lnTo>
                  <a:pt x="4305847" y="0"/>
                </a:lnTo>
                <a:lnTo>
                  <a:pt x="4305847" y="2985917"/>
                </a:lnTo>
                <a:lnTo>
                  <a:pt x="0" y="2985917"/>
                </a:lnTo>
                <a:lnTo>
                  <a:pt x="0" y="0"/>
                </a:lnTo>
                <a:close/>
              </a:path>
            </a:pathLst>
          </a:custGeom>
          <a:blipFill>
            <a:blip r:embed="rId7"/>
            <a:stretch>
              <a:fillRect t="-4527" b="-4527"/>
            </a:stretch>
          </a:blipFill>
        </p:spPr>
      </p:sp>
      <p:sp>
        <p:nvSpPr>
          <p:cNvPr id="15" name="Freeform 15"/>
          <p:cNvSpPr/>
          <p:nvPr/>
        </p:nvSpPr>
        <p:spPr>
          <a:xfrm>
            <a:off x="2881427" y="8305196"/>
            <a:ext cx="5415951" cy="2205820"/>
          </a:xfrm>
          <a:custGeom>
            <a:avLst/>
            <a:gdLst/>
            <a:ahLst/>
            <a:cxnLst/>
            <a:rect l="l" t="t" r="r" b="b"/>
            <a:pathLst>
              <a:path w="5415951" h="2205820">
                <a:moveTo>
                  <a:pt x="0" y="0"/>
                </a:moveTo>
                <a:lnTo>
                  <a:pt x="5415951" y="0"/>
                </a:lnTo>
                <a:lnTo>
                  <a:pt x="5415951" y="2205820"/>
                </a:lnTo>
                <a:lnTo>
                  <a:pt x="0" y="2205820"/>
                </a:lnTo>
                <a:lnTo>
                  <a:pt x="0" y="0"/>
                </a:lnTo>
                <a:close/>
              </a:path>
            </a:pathLst>
          </a:custGeom>
          <a:blipFill>
            <a:blip r:embed="rId8" cstate="print"/>
            <a:stretch>
              <a:fillRect t="-11842" b="-11842"/>
            </a:stretch>
          </a:blipFill>
        </p:spPr>
      </p:sp>
      <p:sp>
        <p:nvSpPr>
          <p:cNvPr id="16" name="Freeform 16"/>
          <p:cNvSpPr/>
          <p:nvPr/>
        </p:nvSpPr>
        <p:spPr>
          <a:xfrm>
            <a:off x="-2870595" y="8256497"/>
            <a:ext cx="4125143" cy="3336209"/>
          </a:xfrm>
          <a:custGeom>
            <a:avLst/>
            <a:gdLst/>
            <a:ahLst/>
            <a:cxnLst/>
            <a:rect l="l" t="t" r="r" b="b"/>
            <a:pathLst>
              <a:path w="4125143" h="3336209">
                <a:moveTo>
                  <a:pt x="0" y="0"/>
                </a:moveTo>
                <a:lnTo>
                  <a:pt x="4125143" y="0"/>
                </a:lnTo>
                <a:lnTo>
                  <a:pt x="4125143" y="3336209"/>
                </a:lnTo>
                <a:lnTo>
                  <a:pt x="0" y="3336209"/>
                </a:lnTo>
                <a:lnTo>
                  <a:pt x="0" y="0"/>
                </a:lnTo>
                <a:close/>
              </a:path>
            </a:pathLst>
          </a:custGeom>
          <a:blipFill>
            <a:blip r:embed="rId6"/>
            <a:stretch>
              <a:fillRect/>
            </a:stretch>
          </a:blipFill>
        </p:spPr>
      </p:sp>
      <p:sp>
        <p:nvSpPr>
          <p:cNvPr id="17" name="TextBox 17"/>
          <p:cNvSpPr txBox="1"/>
          <p:nvPr/>
        </p:nvSpPr>
        <p:spPr>
          <a:xfrm>
            <a:off x="1704307" y="1702817"/>
            <a:ext cx="16583693" cy="1869760"/>
          </a:xfrm>
          <a:prstGeom prst="rect">
            <a:avLst/>
          </a:prstGeom>
        </p:spPr>
        <p:txBody>
          <a:bodyPr lIns="0" tIns="0" rIns="0" bIns="0" rtlCol="0" anchor="t">
            <a:spAutoFit/>
          </a:bodyPr>
          <a:lstStyle/>
          <a:p>
            <a:pPr algn="ctr">
              <a:lnSpc>
                <a:spcPts val="3487"/>
              </a:lnSpc>
              <a:spcBef>
                <a:spcPct val="0"/>
              </a:spcBef>
            </a:pPr>
            <a:r>
              <a:rPr lang="en-US" sz="3487" spc="69">
                <a:solidFill>
                  <a:srgbClr val="000000"/>
                </a:solidFill>
                <a:latin typeface="Arsenica Antiqua Bold"/>
              </a:rPr>
              <a:t>Вибір теми проекту: перша письмова згадка про Кретівці належить до 1649, коли козаки взяли в облогу Збараж і біля села стояло козацьке військо, а Морозенко за переказами був похоронений між Кретівцями і Луб'янками</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rot="4585069">
            <a:off x="2701195" y="-2188952"/>
            <a:ext cx="2789859" cy="4490718"/>
          </a:xfrm>
          <a:custGeom>
            <a:avLst/>
            <a:gdLst/>
            <a:ahLst/>
            <a:cxnLst/>
            <a:rect l="l" t="t" r="r" b="b"/>
            <a:pathLst>
              <a:path w="2789859" h="4490718">
                <a:moveTo>
                  <a:pt x="0" y="0"/>
                </a:moveTo>
                <a:lnTo>
                  <a:pt x="2789858" y="0"/>
                </a:lnTo>
                <a:lnTo>
                  <a:pt x="2789858" y="4490718"/>
                </a:lnTo>
                <a:lnTo>
                  <a:pt x="0" y="4490718"/>
                </a:lnTo>
                <a:lnTo>
                  <a:pt x="0" y="0"/>
                </a:lnTo>
                <a:close/>
              </a:path>
            </a:pathLst>
          </a:custGeom>
          <a:blipFill>
            <a:blip r:embed="rId3"/>
            <a:stretch>
              <a:fillRect/>
            </a:stretch>
          </a:blipFill>
        </p:spPr>
      </p:sp>
      <p:sp>
        <p:nvSpPr>
          <p:cNvPr id="4" name="Freeform 4"/>
          <p:cNvSpPr/>
          <p:nvPr/>
        </p:nvSpPr>
        <p:spPr>
          <a:xfrm rot="-5400000">
            <a:off x="15692815" y="7673165"/>
            <a:ext cx="3520641" cy="2847318"/>
          </a:xfrm>
          <a:custGeom>
            <a:avLst/>
            <a:gdLst/>
            <a:ahLst/>
            <a:cxnLst/>
            <a:rect l="l" t="t" r="r" b="b"/>
            <a:pathLst>
              <a:path w="3520641" h="2847318">
                <a:moveTo>
                  <a:pt x="0" y="0"/>
                </a:moveTo>
                <a:lnTo>
                  <a:pt x="3520641" y="0"/>
                </a:lnTo>
                <a:lnTo>
                  <a:pt x="3520641" y="2847318"/>
                </a:lnTo>
                <a:lnTo>
                  <a:pt x="0" y="2847318"/>
                </a:lnTo>
                <a:lnTo>
                  <a:pt x="0" y="0"/>
                </a:lnTo>
                <a:close/>
              </a:path>
            </a:pathLst>
          </a:custGeom>
          <a:blipFill>
            <a:blip r:embed="rId4"/>
            <a:stretch>
              <a:fillRect/>
            </a:stretch>
          </a:blipFill>
        </p:spPr>
      </p:sp>
      <p:sp>
        <p:nvSpPr>
          <p:cNvPr id="5" name="Freeform 5"/>
          <p:cNvSpPr/>
          <p:nvPr/>
        </p:nvSpPr>
        <p:spPr>
          <a:xfrm>
            <a:off x="15644960" y="-2083007"/>
            <a:ext cx="3909779" cy="4278828"/>
          </a:xfrm>
          <a:custGeom>
            <a:avLst/>
            <a:gdLst/>
            <a:ahLst/>
            <a:cxnLst/>
            <a:rect l="l" t="t" r="r" b="b"/>
            <a:pathLst>
              <a:path w="3909779" h="4278828">
                <a:moveTo>
                  <a:pt x="0" y="0"/>
                </a:moveTo>
                <a:lnTo>
                  <a:pt x="3909779" y="0"/>
                </a:lnTo>
                <a:lnTo>
                  <a:pt x="3909779" y="4278828"/>
                </a:lnTo>
                <a:lnTo>
                  <a:pt x="0" y="4278828"/>
                </a:lnTo>
                <a:lnTo>
                  <a:pt x="0" y="0"/>
                </a:lnTo>
                <a:close/>
              </a:path>
            </a:pathLst>
          </a:custGeom>
          <a:blipFill>
            <a:blip r:embed="rId5"/>
            <a:stretch>
              <a:fillRect/>
            </a:stretch>
          </a:blipFill>
        </p:spPr>
      </p:sp>
      <p:sp>
        <p:nvSpPr>
          <p:cNvPr id="6" name="Freeform 6"/>
          <p:cNvSpPr/>
          <p:nvPr/>
        </p:nvSpPr>
        <p:spPr>
          <a:xfrm>
            <a:off x="-1321290" y="5143500"/>
            <a:ext cx="2360822" cy="4475491"/>
          </a:xfrm>
          <a:custGeom>
            <a:avLst/>
            <a:gdLst/>
            <a:ahLst/>
            <a:cxnLst/>
            <a:rect l="l" t="t" r="r" b="b"/>
            <a:pathLst>
              <a:path w="2360822" h="4475491">
                <a:moveTo>
                  <a:pt x="0" y="0"/>
                </a:moveTo>
                <a:lnTo>
                  <a:pt x="2360822" y="0"/>
                </a:lnTo>
                <a:lnTo>
                  <a:pt x="2360822" y="4475491"/>
                </a:lnTo>
                <a:lnTo>
                  <a:pt x="0" y="4475491"/>
                </a:lnTo>
                <a:lnTo>
                  <a:pt x="0" y="0"/>
                </a:lnTo>
                <a:close/>
              </a:path>
            </a:pathLst>
          </a:custGeom>
          <a:blipFill>
            <a:blip r:embed="rId6"/>
            <a:stretch>
              <a:fillRect/>
            </a:stretch>
          </a:blipFill>
        </p:spPr>
      </p:sp>
      <p:sp>
        <p:nvSpPr>
          <p:cNvPr id="7" name="Freeform 7"/>
          <p:cNvSpPr/>
          <p:nvPr/>
        </p:nvSpPr>
        <p:spPr>
          <a:xfrm>
            <a:off x="-814297" y="-1778888"/>
            <a:ext cx="3215450" cy="4122372"/>
          </a:xfrm>
          <a:custGeom>
            <a:avLst/>
            <a:gdLst/>
            <a:ahLst/>
            <a:cxnLst/>
            <a:rect l="l" t="t" r="r" b="b"/>
            <a:pathLst>
              <a:path w="3215450" h="4122372">
                <a:moveTo>
                  <a:pt x="0" y="0"/>
                </a:moveTo>
                <a:lnTo>
                  <a:pt x="3215450" y="0"/>
                </a:lnTo>
                <a:lnTo>
                  <a:pt x="3215450" y="4122372"/>
                </a:lnTo>
                <a:lnTo>
                  <a:pt x="0" y="4122372"/>
                </a:lnTo>
                <a:lnTo>
                  <a:pt x="0" y="0"/>
                </a:lnTo>
                <a:close/>
              </a:path>
            </a:pathLst>
          </a:custGeom>
          <a:blipFill>
            <a:blip r:embed="rId7"/>
            <a:stretch>
              <a:fillRect/>
            </a:stretch>
          </a:blipFill>
        </p:spPr>
      </p:sp>
      <p:sp>
        <p:nvSpPr>
          <p:cNvPr id="8" name="Freeform 8"/>
          <p:cNvSpPr/>
          <p:nvPr/>
        </p:nvSpPr>
        <p:spPr>
          <a:xfrm>
            <a:off x="-2521757" y="8467952"/>
            <a:ext cx="5169014" cy="3340475"/>
          </a:xfrm>
          <a:custGeom>
            <a:avLst/>
            <a:gdLst/>
            <a:ahLst/>
            <a:cxnLst/>
            <a:rect l="l" t="t" r="r" b="b"/>
            <a:pathLst>
              <a:path w="5169014" h="3340475">
                <a:moveTo>
                  <a:pt x="0" y="0"/>
                </a:moveTo>
                <a:lnTo>
                  <a:pt x="5169014" y="0"/>
                </a:lnTo>
                <a:lnTo>
                  <a:pt x="5169014" y="3340475"/>
                </a:lnTo>
                <a:lnTo>
                  <a:pt x="0" y="3340475"/>
                </a:lnTo>
                <a:lnTo>
                  <a:pt x="0" y="0"/>
                </a:lnTo>
                <a:close/>
              </a:path>
            </a:pathLst>
          </a:custGeom>
          <a:blipFill>
            <a:blip r:embed="rId8"/>
            <a:stretch>
              <a:fillRect/>
            </a:stretch>
          </a:blipFill>
        </p:spPr>
      </p:sp>
      <p:sp>
        <p:nvSpPr>
          <p:cNvPr id="9" name="Freeform 9"/>
          <p:cNvSpPr/>
          <p:nvPr/>
        </p:nvSpPr>
        <p:spPr>
          <a:xfrm rot="-628687">
            <a:off x="13088953" y="9159445"/>
            <a:ext cx="3920515" cy="3107008"/>
          </a:xfrm>
          <a:custGeom>
            <a:avLst/>
            <a:gdLst/>
            <a:ahLst/>
            <a:cxnLst/>
            <a:rect l="l" t="t" r="r" b="b"/>
            <a:pathLst>
              <a:path w="3920515" h="3107008">
                <a:moveTo>
                  <a:pt x="0" y="0"/>
                </a:moveTo>
                <a:lnTo>
                  <a:pt x="3920515" y="0"/>
                </a:lnTo>
                <a:lnTo>
                  <a:pt x="3920515" y="3107009"/>
                </a:lnTo>
                <a:lnTo>
                  <a:pt x="0" y="3107009"/>
                </a:lnTo>
                <a:lnTo>
                  <a:pt x="0" y="0"/>
                </a:lnTo>
                <a:close/>
              </a:path>
            </a:pathLst>
          </a:custGeom>
          <a:blipFill>
            <a:blip r:embed="rId9"/>
            <a:stretch>
              <a:fillRect/>
            </a:stretch>
          </a:blipFill>
        </p:spPr>
      </p:sp>
      <p:sp>
        <p:nvSpPr>
          <p:cNvPr id="10" name="Freeform 10"/>
          <p:cNvSpPr/>
          <p:nvPr/>
        </p:nvSpPr>
        <p:spPr>
          <a:xfrm rot="-3926957">
            <a:off x="12382569" y="-2353347"/>
            <a:ext cx="3475850" cy="4194087"/>
          </a:xfrm>
          <a:custGeom>
            <a:avLst/>
            <a:gdLst/>
            <a:ahLst/>
            <a:cxnLst/>
            <a:rect l="l" t="t" r="r" b="b"/>
            <a:pathLst>
              <a:path w="3475850" h="4194087">
                <a:moveTo>
                  <a:pt x="0" y="0"/>
                </a:moveTo>
                <a:lnTo>
                  <a:pt x="3475850" y="0"/>
                </a:lnTo>
                <a:lnTo>
                  <a:pt x="3475850" y="4194088"/>
                </a:lnTo>
                <a:lnTo>
                  <a:pt x="0" y="4194088"/>
                </a:lnTo>
                <a:lnTo>
                  <a:pt x="0" y="0"/>
                </a:lnTo>
                <a:close/>
              </a:path>
            </a:pathLst>
          </a:custGeom>
          <a:blipFill>
            <a:blip r:embed="rId10"/>
            <a:stretch>
              <a:fillRect/>
            </a:stretch>
          </a:blipFill>
        </p:spPr>
      </p:sp>
      <p:sp>
        <p:nvSpPr>
          <p:cNvPr id="11" name="Freeform 11"/>
          <p:cNvSpPr/>
          <p:nvPr/>
        </p:nvSpPr>
        <p:spPr>
          <a:xfrm rot="-681300">
            <a:off x="1436562" y="8711311"/>
            <a:ext cx="5880056" cy="5608104"/>
          </a:xfrm>
          <a:custGeom>
            <a:avLst/>
            <a:gdLst/>
            <a:ahLst/>
            <a:cxnLst/>
            <a:rect l="l" t="t" r="r" b="b"/>
            <a:pathLst>
              <a:path w="5880056" h="5608104">
                <a:moveTo>
                  <a:pt x="0" y="0"/>
                </a:moveTo>
                <a:lnTo>
                  <a:pt x="5880056" y="0"/>
                </a:lnTo>
                <a:lnTo>
                  <a:pt x="5880056" y="5608103"/>
                </a:lnTo>
                <a:lnTo>
                  <a:pt x="0" y="5608103"/>
                </a:lnTo>
                <a:lnTo>
                  <a:pt x="0" y="0"/>
                </a:lnTo>
                <a:close/>
              </a:path>
            </a:pathLst>
          </a:custGeom>
          <a:blipFill>
            <a:blip r:embed="rId11"/>
            <a:stretch>
              <a:fillRect/>
            </a:stretch>
          </a:blipFill>
        </p:spPr>
      </p:sp>
      <p:sp>
        <p:nvSpPr>
          <p:cNvPr id="12" name="Freeform 12"/>
          <p:cNvSpPr/>
          <p:nvPr/>
        </p:nvSpPr>
        <p:spPr>
          <a:xfrm>
            <a:off x="353353" y="282298"/>
            <a:ext cx="6404257" cy="8546561"/>
          </a:xfrm>
          <a:custGeom>
            <a:avLst/>
            <a:gdLst/>
            <a:ahLst/>
            <a:cxnLst/>
            <a:rect l="l" t="t" r="r" b="b"/>
            <a:pathLst>
              <a:path w="6404257" h="8546561">
                <a:moveTo>
                  <a:pt x="0" y="0"/>
                </a:moveTo>
                <a:lnTo>
                  <a:pt x="6404257" y="0"/>
                </a:lnTo>
                <a:lnTo>
                  <a:pt x="6404257" y="8546560"/>
                </a:lnTo>
                <a:lnTo>
                  <a:pt x="0" y="8546560"/>
                </a:lnTo>
                <a:lnTo>
                  <a:pt x="0" y="0"/>
                </a:lnTo>
                <a:close/>
              </a:path>
            </a:pathLst>
          </a:custGeom>
          <a:blipFill>
            <a:blip r:embed="rId12"/>
            <a:stretch>
              <a:fillRect l="-289" r="-10912" b="-6604"/>
            </a:stretch>
          </a:blipFill>
        </p:spPr>
      </p:sp>
      <p:sp>
        <p:nvSpPr>
          <p:cNvPr id="13" name="TextBox 13"/>
          <p:cNvSpPr txBox="1"/>
          <p:nvPr/>
        </p:nvSpPr>
        <p:spPr>
          <a:xfrm>
            <a:off x="6757610" y="2999741"/>
            <a:ext cx="10989475" cy="5187601"/>
          </a:xfrm>
          <a:prstGeom prst="rect">
            <a:avLst/>
          </a:prstGeom>
        </p:spPr>
        <p:txBody>
          <a:bodyPr lIns="0" tIns="0" rIns="0" bIns="0" rtlCol="0" anchor="t">
            <a:spAutoFit/>
          </a:bodyPr>
          <a:lstStyle/>
          <a:p>
            <a:pPr marL="0" lvl="0" indent="0" algn="r">
              <a:lnSpc>
                <a:spcPts val="3986"/>
              </a:lnSpc>
              <a:spcBef>
                <a:spcPct val="0"/>
              </a:spcBef>
            </a:pPr>
            <a:r>
              <a:rPr lang="en-US" sz="3986" spc="79">
                <a:solidFill>
                  <a:srgbClr val="1A1A1A"/>
                </a:solidFill>
                <a:latin typeface="Arsenica Antiqua Bold"/>
              </a:rPr>
              <a:t>Нестор Морозенко (Станіслав Морозовицький) - (н/в - 1649р.), за походженням з галицько-подільського шляхетного роду.Навчався у Краківському і Падуанському університетах, полковник реєстрового козацького війська.В 1645-1649 роках - полковник корсунський.В бою під Збаражем.Герой народної української пісні “Ой Морозе,Морозенку”. </a:t>
            </a:r>
          </a:p>
        </p:txBody>
      </p:sp>
      <p:sp>
        <p:nvSpPr>
          <p:cNvPr id="14" name="TextBox 14"/>
          <p:cNvSpPr txBox="1"/>
          <p:nvPr/>
        </p:nvSpPr>
        <p:spPr>
          <a:xfrm>
            <a:off x="10278905" y="1295100"/>
            <a:ext cx="5120432" cy="644525"/>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Нестор Морозенко</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rot="-681300">
            <a:off x="-1122198" y="9214457"/>
            <a:ext cx="5023587" cy="4791246"/>
          </a:xfrm>
          <a:custGeom>
            <a:avLst/>
            <a:gdLst/>
            <a:ahLst/>
            <a:cxnLst/>
            <a:rect l="l" t="t" r="r" b="b"/>
            <a:pathLst>
              <a:path w="5023587" h="4791246">
                <a:moveTo>
                  <a:pt x="0" y="0"/>
                </a:moveTo>
                <a:lnTo>
                  <a:pt x="5023587" y="0"/>
                </a:lnTo>
                <a:lnTo>
                  <a:pt x="5023587" y="4791247"/>
                </a:lnTo>
                <a:lnTo>
                  <a:pt x="0" y="4791247"/>
                </a:lnTo>
                <a:lnTo>
                  <a:pt x="0" y="0"/>
                </a:lnTo>
                <a:close/>
              </a:path>
            </a:pathLst>
          </a:custGeom>
          <a:blipFill>
            <a:blip r:embed="rId3"/>
            <a:stretch>
              <a:fillRect/>
            </a:stretch>
          </a:blipFill>
        </p:spPr>
      </p:sp>
      <p:sp>
        <p:nvSpPr>
          <p:cNvPr id="4" name="Freeform 4"/>
          <p:cNvSpPr/>
          <p:nvPr/>
        </p:nvSpPr>
        <p:spPr>
          <a:xfrm>
            <a:off x="9144000" y="2656121"/>
            <a:ext cx="8627181" cy="4654567"/>
          </a:xfrm>
          <a:custGeom>
            <a:avLst/>
            <a:gdLst/>
            <a:ahLst/>
            <a:cxnLst/>
            <a:rect l="l" t="t" r="r" b="b"/>
            <a:pathLst>
              <a:path w="8627181" h="4654567">
                <a:moveTo>
                  <a:pt x="0" y="0"/>
                </a:moveTo>
                <a:lnTo>
                  <a:pt x="8627181" y="0"/>
                </a:lnTo>
                <a:lnTo>
                  <a:pt x="8627181" y="4654567"/>
                </a:lnTo>
                <a:lnTo>
                  <a:pt x="0" y="4654567"/>
                </a:lnTo>
                <a:lnTo>
                  <a:pt x="0" y="0"/>
                </a:lnTo>
                <a:close/>
              </a:path>
            </a:pathLst>
          </a:custGeom>
          <a:blipFill>
            <a:blip r:embed="rId4"/>
            <a:stretch>
              <a:fillRect l="-24538" t="-48610" r="-5990" b="-32219"/>
            </a:stretch>
          </a:blipFill>
        </p:spPr>
      </p:sp>
      <p:sp>
        <p:nvSpPr>
          <p:cNvPr id="5" name="TextBox 5"/>
          <p:cNvSpPr txBox="1"/>
          <p:nvPr/>
        </p:nvSpPr>
        <p:spPr>
          <a:xfrm>
            <a:off x="-403414" y="1853305"/>
            <a:ext cx="9031492" cy="9756775"/>
          </a:xfrm>
          <a:prstGeom prst="rect">
            <a:avLst/>
          </a:prstGeom>
        </p:spPr>
        <p:txBody>
          <a:bodyPr lIns="0" tIns="0" rIns="0" bIns="0" rtlCol="0" anchor="t">
            <a:spAutoFit/>
          </a:bodyPr>
          <a:lstStyle/>
          <a:p>
            <a:pPr algn="r">
              <a:lnSpc>
                <a:spcPts val="3500"/>
              </a:lnSpc>
            </a:pPr>
            <a:r>
              <a:rPr lang="en-US" sz="3500" spc="70">
                <a:solidFill>
                  <a:srgbClr val="1A1A1A"/>
                </a:solidFill>
                <a:latin typeface="Arsenica Antiqua Bold"/>
              </a:rPr>
              <a:t>Історія Збаразького замку розпочалася в Італії. Проект замку, на замовлення Кшиштофа Збаразького (Krzysztof Zbaraski) (1580-1627), був розроблений Вінценцо Скамоцці (Vincenzo Scamozzi) (1548-1616), італійським архітектором. Та в процесі будівництва, план замку було змінено, з метою зміцнення обороноздатності твердині. Значні зміни до проекту вніс, за замовленням Юрія Збаразького, Генріх ван Пеен (Henryk van Peene) (автор палацу </a:t>
            </a:r>
          </a:p>
          <a:p>
            <a:pPr algn="r">
              <a:lnSpc>
                <a:spcPts val="3500"/>
              </a:lnSpc>
            </a:pPr>
            <a:r>
              <a:rPr lang="en-US" sz="3500" spc="70">
                <a:solidFill>
                  <a:srgbClr val="1A1A1A"/>
                </a:solidFill>
                <a:latin typeface="Arsenica Antiqua Bold"/>
              </a:rPr>
              <a:t>Збаразьких в Кракові).</a:t>
            </a:r>
          </a:p>
          <a:p>
            <a:pPr algn="r">
              <a:lnSpc>
                <a:spcPts val="3500"/>
              </a:lnSpc>
            </a:pPr>
            <a:endParaRPr/>
          </a:p>
          <a:p>
            <a:pPr algn="r">
              <a:lnSpc>
                <a:spcPts val="3500"/>
              </a:lnSpc>
            </a:pPr>
            <a:r>
              <a:rPr lang="en-US" sz="3500" spc="70">
                <a:solidFill>
                  <a:srgbClr val="1A1A1A"/>
                </a:solidFill>
                <a:latin typeface="Arsenica Antiqua Bold"/>
              </a:rPr>
              <a:t> </a:t>
            </a:r>
          </a:p>
          <a:p>
            <a:pPr algn="r">
              <a:lnSpc>
                <a:spcPts val="3500"/>
              </a:lnSpc>
            </a:pPr>
            <a:endParaRPr/>
          </a:p>
          <a:p>
            <a:pPr algn="r">
              <a:lnSpc>
                <a:spcPts val="3500"/>
              </a:lnSpc>
            </a:pPr>
            <a:r>
              <a:rPr lang="en-US" sz="3500" spc="70">
                <a:solidFill>
                  <a:srgbClr val="1A1A1A"/>
                </a:solidFill>
                <a:latin typeface="Arsenica Antiqua Bold"/>
              </a:rPr>
              <a:t> </a:t>
            </a:r>
          </a:p>
          <a:p>
            <a:pPr algn="r">
              <a:lnSpc>
                <a:spcPts val="3500"/>
              </a:lnSpc>
            </a:pPr>
            <a:endParaRPr/>
          </a:p>
          <a:p>
            <a:pPr marL="0" lvl="0" indent="0" algn="r">
              <a:lnSpc>
                <a:spcPts val="3500"/>
              </a:lnSpc>
              <a:spcBef>
                <a:spcPct val="0"/>
              </a:spcBef>
            </a:pPr>
            <a:endParaRPr/>
          </a:p>
        </p:txBody>
      </p:sp>
      <p:sp>
        <p:nvSpPr>
          <p:cNvPr id="6" name="Freeform 6"/>
          <p:cNvSpPr/>
          <p:nvPr/>
        </p:nvSpPr>
        <p:spPr>
          <a:xfrm rot="-10800000">
            <a:off x="-3564062" y="-796564"/>
            <a:ext cx="5613106" cy="2827602"/>
          </a:xfrm>
          <a:custGeom>
            <a:avLst/>
            <a:gdLst/>
            <a:ahLst/>
            <a:cxnLst/>
            <a:rect l="l" t="t" r="r" b="b"/>
            <a:pathLst>
              <a:path w="5613106" h="2827602">
                <a:moveTo>
                  <a:pt x="0" y="0"/>
                </a:moveTo>
                <a:lnTo>
                  <a:pt x="5613107" y="0"/>
                </a:lnTo>
                <a:lnTo>
                  <a:pt x="5613107" y="2827603"/>
                </a:lnTo>
                <a:lnTo>
                  <a:pt x="0" y="2827603"/>
                </a:lnTo>
                <a:lnTo>
                  <a:pt x="0" y="0"/>
                </a:lnTo>
                <a:close/>
              </a:path>
            </a:pathLst>
          </a:custGeom>
          <a:blipFill>
            <a:blip r:embed="rId5" cstate="print"/>
            <a:stretch>
              <a:fillRect/>
            </a:stretch>
          </a:blipFill>
        </p:spPr>
      </p:sp>
      <p:sp>
        <p:nvSpPr>
          <p:cNvPr id="7" name="Freeform 7"/>
          <p:cNvSpPr/>
          <p:nvPr/>
        </p:nvSpPr>
        <p:spPr>
          <a:xfrm rot="-3926957">
            <a:off x="17033510" y="6449715"/>
            <a:ext cx="3995596" cy="6235294"/>
          </a:xfrm>
          <a:custGeom>
            <a:avLst/>
            <a:gdLst/>
            <a:ahLst/>
            <a:cxnLst/>
            <a:rect l="l" t="t" r="r" b="b"/>
            <a:pathLst>
              <a:path w="3995596" h="6235294">
                <a:moveTo>
                  <a:pt x="0" y="0"/>
                </a:moveTo>
                <a:lnTo>
                  <a:pt x="3995596" y="0"/>
                </a:lnTo>
                <a:lnTo>
                  <a:pt x="3995596" y="6235294"/>
                </a:lnTo>
                <a:lnTo>
                  <a:pt x="0" y="6235294"/>
                </a:lnTo>
                <a:lnTo>
                  <a:pt x="0" y="0"/>
                </a:lnTo>
                <a:close/>
              </a:path>
            </a:pathLst>
          </a:custGeom>
          <a:blipFill>
            <a:blip r:embed="rId6"/>
            <a:stretch>
              <a:fillRect l="-21168" r="-8160"/>
            </a:stretch>
          </a:blipFill>
        </p:spPr>
      </p:sp>
      <p:sp>
        <p:nvSpPr>
          <p:cNvPr id="8" name="TextBox 8"/>
          <p:cNvSpPr txBox="1"/>
          <p:nvPr/>
        </p:nvSpPr>
        <p:spPr>
          <a:xfrm>
            <a:off x="1190028" y="181590"/>
            <a:ext cx="4801493" cy="1149350"/>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Збаразький замок</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grpSp>
        <p:nvGrpSpPr>
          <p:cNvPr id="3" name="Group 3"/>
          <p:cNvGrpSpPr/>
          <p:nvPr/>
        </p:nvGrpSpPr>
        <p:grpSpPr>
          <a:xfrm>
            <a:off x="0" y="5884791"/>
            <a:ext cx="9784783" cy="4402209"/>
            <a:chOff x="0" y="0"/>
            <a:chExt cx="3051620" cy="1372935"/>
          </a:xfrm>
        </p:grpSpPr>
        <p:sp>
          <p:nvSpPr>
            <p:cNvPr id="4" name="Freeform 4"/>
            <p:cNvSpPr/>
            <p:nvPr/>
          </p:nvSpPr>
          <p:spPr>
            <a:xfrm>
              <a:off x="0" y="0"/>
              <a:ext cx="3051620" cy="1372935"/>
            </a:xfrm>
            <a:custGeom>
              <a:avLst/>
              <a:gdLst/>
              <a:ahLst/>
              <a:cxnLst/>
              <a:rect l="l" t="t" r="r" b="b"/>
              <a:pathLst>
                <a:path w="3051620" h="1372935">
                  <a:moveTo>
                    <a:pt x="11868" y="0"/>
                  </a:moveTo>
                  <a:lnTo>
                    <a:pt x="3039752" y="0"/>
                  </a:lnTo>
                  <a:cubicBezTo>
                    <a:pt x="3046306" y="0"/>
                    <a:pt x="3051620" y="5314"/>
                    <a:pt x="3051620" y="11868"/>
                  </a:cubicBezTo>
                  <a:lnTo>
                    <a:pt x="3051620" y="1361067"/>
                  </a:lnTo>
                  <a:cubicBezTo>
                    <a:pt x="3051620" y="1367621"/>
                    <a:pt x="3046306" y="1372935"/>
                    <a:pt x="3039752" y="1372935"/>
                  </a:cubicBezTo>
                  <a:lnTo>
                    <a:pt x="11868" y="1372935"/>
                  </a:lnTo>
                  <a:cubicBezTo>
                    <a:pt x="5314" y="1372935"/>
                    <a:pt x="0" y="1367621"/>
                    <a:pt x="0" y="1361067"/>
                  </a:cubicBezTo>
                  <a:lnTo>
                    <a:pt x="0" y="11868"/>
                  </a:lnTo>
                  <a:cubicBezTo>
                    <a:pt x="0" y="5314"/>
                    <a:pt x="5314" y="0"/>
                    <a:pt x="11868" y="0"/>
                  </a:cubicBezTo>
                  <a:close/>
                </a:path>
              </a:pathLst>
            </a:custGeom>
            <a:solidFill>
              <a:srgbClr val="9B9B87"/>
            </a:solidFill>
            <a:ln w="9525" cap="sq">
              <a:solidFill>
                <a:srgbClr val="FFFFFF"/>
              </a:solidFill>
              <a:prstDash val="solid"/>
              <a:miter/>
            </a:ln>
          </p:spPr>
        </p:sp>
        <p:sp>
          <p:nvSpPr>
            <p:cNvPr id="5" name="TextBox 5"/>
            <p:cNvSpPr txBox="1"/>
            <p:nvPr/>
          </p:nvSpPr>
          <p:spPr>
            <a:xfrm>
              <a:off x="0" y="-38100"/>
              <a:ext cx="3051620" cy="141103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0" y="0"/>
            <a:ext cx="9784783" cy="5884791"/>
          </a:xfrm>
          <a:custGeom>
            <a:avLst/>
            <a:gdLst/>
            <a:ahLst/>
            <a:cxnLst/>
            <a:rect l="l" t="t" r="r" b="b"/>
            <a:pathLst>
              <a:path w="9784783" h="5884791">
                <a:moveTo>
                  <a:pt x="0" y="0"/>
                </a:moveTo>
                <a:lnTo>
                  <a:pt x="9784783" y="0"/>
                </a:lnTo>
                <a:lnTo>
                  <a:pt x="9784783" y="5884791"/>
                </a:lnTo>
                <a:lnTo>
                  <a:pt x="0" y="5884791"/>
                </a:lnTo>
                <a:lnTo>
                  <a:pt x="0" y="0"/>
                </a:lnTo>
                <a:close/>
              </a:path>
            </a:pathLst>
          </a:custGeom>
          <a:blipFill>
            <a:blip r:embed="rId3"/>
            <a:stretch>
              <a:fillRect l="-2907" t="-2852" b="-2852"/>
            </a:stretch>
          </a:blipFill>
        </p:spPr>
      </p:sp>
      <p:sp>
        <p:nvSpPr>
          <p:cNvPr id="7" name="Freeform 7"/>
          <p:cNvSpPr/>
          <p:nvPr/>
        </p:nvSpPr>
        <p:spPr>
          <a:xfrm>
            <a:off x="9563964" y="-1976133"/>
            <a:ext cx="3537328" cy="3004833"/>
          </a:xfrm>
          <a:custGeom>
            <a:avLst/>
            <a:gdLst/>
            <a:ahLst/>
            <a:cxnLst/>
            <a:rect l="l" t="t" r="r" b="b"/>
            <a:pathLst>
              <a:path w="3537328" h="3004833">
                <a:moveTo>
                  <a:pt x="0" y="0"/>
                </a:moveTo>
                <a:lnTo>
                  <a:pt x="3537327" y="0"/>
                </a:lnTo>
                <a:lnTo>
                  <a:pt x="3537327" y="3004833"/>
                </a:lnTo>
                <a:lnTo>
                  <a:pt x="0" y="3004833"/>
                </a:lnTo>
                <a:lnTo>
                  <a:pt x="0" y="0"/>
                </a:lnTo>
                <a:close/>
              </a:path>
            </a:pathLst>
          </a:custGeom>
          <a:blipFill>
            <a:blip r:embed="rId4"/>
            <a:stretch>
              <a:fillRect t="-8345" b="-8345"/>
            </a:stretch>
          </a:blipFill>
        </p:spPr>
      </p:sp>
      <p:sp>
        <p:nvSpPr>
          <p:cNvPr id="8" name="Freeform 8"/>
          <p:cNvSpPr/>
          <p:nvPr/>
        </p:nvSpPr>
        <p:spPr>
          <a:xfrm>
            <a:off x="9784783" y="3702514"/>
            <a:ext cx="3820270" cy="6584486"/>
          </a:xfrm>
          <a:custGeom>
            <a:avLst/>
            <a:gdLst/>
            <a:ahLst/>
            <a:cxnLst/>
            <a:rect l="l" t="t" r="r" b="b"/>
            <a:pathLst>
              <a:path w="3820270" h="6584486">
                <a:moveTo>
                  <a:pt x="0" y="0"/>
                </a:moveTo>
                <a:lnTo>
                  <a:pt x="3820269" y="0"/>
                </a:lnTo>
                <a:lnTo>
                  <a:pt x="3820269" y="6584486"/>
                </a:lnTo>
                <a:lnTo>
                  <a:pt x="0" y="6584486"/>
                </a:lnTo>
                <a:lnTo>
                  <a:pt x="0" y="0"/>
                </a:lnTo>
                <a:close/>
              </a:path>
            </a:pathLst>
          </a:custGeom>
          <a:blipFill>
            <a:blip r:embed="rId5"/>
            <a:stretch>
              <a:fillRect l="-15276" t="-14082" r="-32195"/>
            </a:stretch>
          </a:blipFill>
        </p:spPr>
      </p:sp>
      <p:sp>
        <p:nvSpPr>
          <p:cNvPr id="9" name="Freeform 9"/>
          <p:cNvSpPr/>
          <p:nvPr/>
        </p:nvSpPr>
        <p:spPr>
          <a:xfrm>
            <a:off x="13605052" y="555552"/>
            <a:ext cx="5286354" cy="7048472"/>
          </a:xfrm>
          <a:custGeom>
            <a:avLst/>
            <a:gdLst/>
            <a:ahLst/>
            <a:cxnLst/>
            <a:rect l="l" t="t" r="r" b="b"/>
            <a:pathLst>
              <a:path w="5286354" h="7048472">
                <a:moveTo>
                  <a:pt x="0" y="0"/>
                </a:moveTo>
                <a:lnTo>
                  <a:pt x="5286354" y="0"/>
                </a:lnTo>
                <a:lnTo>
                  <a:pt x="5286354" y="7048472"/>
                </a:lnTo>
                <a:lnTo>
                  <a:pt x="0" y="7048472"/>
                </a:lnTo>
                <a:lnTo>
                  <a:pt x="0" y="0"/>
                </a:lnTo>
                <a:close/>
              </a:path>
            </a:pathLst>
          </a:custGeom>
          <a:blipFill>
            <a:blip r:embed="rId6"/>
            <a:stretch>
              <a:fillRect/>
            </a:stretch>
          </a:blipFill>
        </p:spPr>
      </p:sp>
      <p:sp>
        <p:nvSpPr>
          <p:cNvPr id="10" name="TextBox 10"/>
          <p:cNvSpPr txBox="1"/>
          <p:nvPr/>
        </p:nvSpPr>
        <p:spPr>
          <a:xfrm>
            <a:off x="9408551" y="1985744"/>
            <a:ext cx="4572733" cy="1149350"/>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Татарський шлях</a:t>
            </a:r>
          </a:p>
        </p:txBody>
      </p:sp>
      <p:sp>
        <p:nvSpPr>
          <p:cNvPr id="11" name="TextBox 11"/>
          <p:cNvSpPr txBox="1"/>
          <p:nvPr/>
        </p:nvSpPr>
        <p:spPr>
          <a:xfrm>
            <a:off x="0" y="6330660"/>
            <a:ext cx="9784783" cy="3622675"/>
          </a:xfrm>
          <a:prstGeom prst="rect">
            <a:avLst/>
          </a:prstGeom>
        </p:spPr>
        <p:txBody>
          <a:bodyPr lIns="0" tIns="0" rIns="0" bIns="0" rtlCol="0" anchor="t">
            <a:spAutoFit/>
          </a:bodyPr>
          <a:lstStyle/>
          <a:p>
            <a:pPr algn="ctr">
              <a:lnSpc>
                <a:spcPts val="3500"/>
              </a:lnSpc>
              <a:spcBef>
                <a:spcPct val="0"/>
              </a:spcBef>
            </a:pPr>
            <a:r>
              <a:rPr lang="en-US" sz="3500" spc="70">
                <a:solidFill>
                  <a:srgbClr val="000000"/>
                </a:solidFill>
                <a:latin typeface="Arsenica Antiqua Bold"/>
              </a:rPr>
              <a:t>За селом, в напрямку Луб'янок, пролягає дорога, яку називають Татарським шляхом. З карти татарських шляхів можна зробити висновок, що ,можливо, ця дорога була частиною Чорного шляху, яким турки і татари здійснювали набіги і брали ясир.</a:t>
            </a:r>
          </a:p>
        </p:txBody>
      </p:sp>
      <p:sp>
        <p:nvSpPr>
          <p:cNvPr id="12" name="Freeform 12"/>
          <p:cNvSpPr/>
          <p:nvPr/>
        </p:nvSpPr>
        <p:spPr>
          <a:xfrm>
            <a:off x="15006057" y="7854183"/>
            <a:ext cx="1820524" cy="2495529"/>
          </a:xfrm>
          <a:custGeom>
            <a:avLst/>
            <a:gdLst/>
            <a:ahLst/>
            <a:cxnLst/>
            <a:rect l="l" t="t" r="r" b="b"/>
            <a:pathLst>
              <a:path w="1820524" h="2495529">
                <a:moveTo>
                  <a:pt x="0" y="0"/>
                </a:moveTo>
                <a:lnTo>
                  <a:pt x="1820524" y="0"/>
                </a:lnTo>
                <a:lnTo>
                  <a:pt x="1820524" y="2495530"/>
                </a:lnTo>
                <a:lnTo>
                  <a:pt x="0" y="2495530"/>
                </a:lnTo>
                <a:lnTo>
                  <a:pt x="0" y="0"/>
                </a:lnTo>
                <a:close/>
              </a:path>
            </a:pathLst>
          </a:custGeom>
          <a:blipFill>
            <a:blip r:embed="rId7"/>
            <a:stretch>
              <a:fillRect/>
            </a:stretch>
          </a:blipFill>
        </p:spPr>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grpSp>
        <p:nvGrpSpPr>
          <p:cNvPr id="3" name="Group 3"/>
          <p:cNvGrpSpPr/>
          <p:nvPr/>
        </p:nvGrpSpPr>
        <p:grpSpPr>
          <a:xfrm>
            <a:off x="-299358" y="2735104"/>
            <a:ext cx="18848108" cy="7808285"/>
            <a:chOff x="0" y="0"/>
            <a:chExt cx="25130810" cy="10411047"/>
          </a:xfrm>
        </p:grpSpPr>
        <p:sp>
          <p:nvSpPr>
            <p:cNvPr id="4" name="Freeform 4"/>
            <p:cNvSpPr/>
            <p:nvPr/>
          </p:nvSpPr>
          <p:spPr>
            <a:xfrm flipH="1">
              <a:off x="20316388" y="52112"/>
              <a:ext cx="4814422" cy="10358935"/>
            </a:xfrm>
            <a:custGeom>
              <a:avLst/>
              <a:gdLst/>
              <a:ahLst/>
              <a:cxnLst/>
              <a:rect l="l" t="t" r="r" b="b"/>
              <a:pathLst>
                <a:path w="4814422" h="10358935">
                  <a:moveTo>
                    <a:pt x="4814422" y="0"/>
                  </a:moveTo>
                  <a:lnTo>
                    <a:pt x="0" y="0"/>
                  </a:lnTo>
                  <a:lnTo>
                    <a:pt x="0" y="10358935"/>
                  </a:lnTo>
                  <a:lnTo>
                    <a:pt x="4814422" y="10358935"/>
                  </a:lnTo>
                  <a:lnTo>
                    <a:pt x="4814422" y="0"/>
                  </a:lnTo>
                  <a:close/>
                </a:path>
              </a:pathLst>
            </a:custGeom>
            <a:blipFill>
              <a:blip r:embed="rId3"/>
              <a:stretch>
                <a:fillRect t="-18275" r="-340429" b="-18275"/>
              </a:stretch>
            </a:blipFill>
          </p:spPr>
        </p:sp>
        <p:sp>
          <p:nvSpPr>
            <p:cNvPr id="5" name="Freeform 5"/>
            <p:cNvSpPr/>
            <p:nvPr/>
          </p:nvSpPr>
          <p:spPr>
            <a:xfrm flipH="1">
              <a:off x="0" y="0"/>
              <a:ext cx="21204123" cy="10358935"/>
            </a:xfrm>
            <a:custGeom>
              <a:avLst/>
              <a:gdLst/>
              <a:ahLst/>
              <a:cxnLst/>
              <a:rect l="l" t="t" r="r" b="b"/>
              <a:pathLst>
                <a:path w="21204123" h="10358935">
                  <a:moveTo>
                    <a:pt x="21204123" y="0"/>
                  </a:moveTo>
                  <a:lnTo>
                    <a:pt x="0" y="0"/>
                  </a:lnTo>
                  <a:lnTo>
                    <a:pt x="0" y="10358935"/>
                  </a:lnTo>
                  <a:lnTo>
                    <a:pt x="21204123" y="10358935"/>
                  </a:lnTo>
                  <a:lnTo>
                    <a:pt x="21204123" y="0"/>
                  </a:lnTo>
                  <a:close/>
                </a:path>
              </a:pathLst>
            </a:custGeom>
            <a:blipFill>
              <a:blip r:embed="rId3"/>
              <a:stretch>
                <a:fillRect t="-18275" b="-18275"/>
              </a:stretch>
            </a:blipFill>
          </p:spPr>
        </p:sp>
      </p:grpSp>
      <p:sp>
        <p:nvSpPr>
          <p:cNvPr id="6" name="Freeform 6"/>
          <p:cNvSpPr/>
          <p:nvPr/>
        </p:nvSpPr>
        <p:spPr>
          <a:xfrm rot="-68087">
            <a:off x="303804" y="2743421"/>
            <a:ext cx="848479" cy="864692"/>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cstate="print"/>
            <a:stretch>
              <a:fillRect/>
            </a:stretch>
          </a:blipFill>
        </p:spPr>
      </p:sp>
      <p:sp>
        <p:nvSpPr>
          <p:cNvPr id="7" name="Freeform 7"/>
          <p:cNvSpPr/>
          <p:nvPr/>
        </p:nvSpPr>
        <p:spPr>
          <a:xfrm rot="-68087">
            <a:off x="303804" y="9266617"/>
            <a:ext cx="848479" cy="864692"/>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cstate="print"/>
            <a:stretch>
              <a:fillRect/>
            </a:stretch>
          </a:blipFill>
        </p:spPr>
      </p:sp>
      <p:sp>
        <p:nvSpPr>
          <p:cNvPr id="8" name="Freeform 8"/>
          <p:cNvSpPr/>
          <p:nvPr/>
        </p:nvSpPr>
        <p:spPr>
          <a:xfrm rot="-68087">
            <a:off x="16835060" y="9266617"/>
            <a:ext cx="848479"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4" cstate="print"/>
            <a:stretch>
              <a:fillRect/>
            </a:stretch>
          </a:blipFill>
        </p:spPr>
      </p:sp>
      <p:sp>
        <p:nvSpPr>
          <p:cNvPr id="9" name="Freeform 9"/>
          <p:cNvSpPr/>
          <p:nvPr/>
        </p:nvSpPr>
        <p:spPr>
          <a:xfrm rot="-68087">
            <a:off x="16835060" y="2743421"/>
            <a:ext cx="848479"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4" cstate="print"/>
            <a:stretch>
              <a:fillRect/>
            </a:stretch>
          </a:blipFill>
        </p:spPr>
      </p:sp>
      <p:sp>
        <p:nvSpPr>
          <p:cNvPr id="10" name="Freeform 10"/>
          <p:cNvSpPr/>
          <p:nvPr/>
        </p:nvSpPr>
        <p:spPr>
          <a:xfrm>
            <a:off x="9888661" y="1287452"/>
            <a:ext cx="6937920" cy="8411511"/>
          </a:xfrm>
          <a:custGeom>
            <a:avLst/>
            <a:gdLst/>
            <a:ahLst/>
            <a:cxnLst/>
            <a:rect l="l" t="t" r="r" b="b"/>
            <a:pathLst>
              <a:path w="6937920" h="8411511">
                <a:moveTo>
                  <a:pt x="0" y="0"/>
                </a:moveTo>
                <a:lnTo>
                  <a:pt x="6937920" y="0"/>
                </a:lnTo>
                <a:lnTo>
                  <a:pt x="6937920" y="8411511"/>
                </a:lnTo>
                <a:lnTo>
                  <a:pt x="0" y="8411511"/>
                </a:lnTo>
                <a:lnTo>
                  <a:pt x="0" y="0"/>
                </a:lnTo>
                <a:close/>
              </a:path>
            </a:pathLst>
          </a:custGeom>
          <a:blipFill>
            <a:blip r:embed="rId5"/>
            <a:stretch>
              <a:fillRect l="-1007" t="-5582" b="-5500"/>
            </a:stretch>
          </a:blipFill>
        </p:spPr>
      </p:sp>
      <p:sp>
        <p:nvSpPr>
          <p:cNvPr id="11" name="TextBox 11"/>
          <p:cNvSpPr txBox="1"/>
          <p:nvPr/>
        </p:nvSpPr>
        <p:spPr>
          <a:xfrm>
            <a:off x="1028700" y="384175"/>
            <a:ext cx="11377612" cy="644525"/>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Пам'ятник Солдату Другої Світової війни</a:t>
            </a:r>
          </a:p>
        </p:txBody>
      </p:sp>
      <p:sp>
        <p:nvSpPr>
          <p:cNvPr id="12" name="TextBox 12"/>
          <p:cNvSpPr txBox="1"/>
          <p:nvPr/>
        </p:nvSpPr>
        <p:spPr>
          <a:xfrm>
            <a:off x="295325" y="1854019"/>
            <a:ext cx="9201859" cy="7724792"/>
          </a:xfrm>
          <a:prstGeom prst="rect">
            <a:avLst/>
          </a:prstGeom>
        </p:spPr>
        <p:txBody>
          <a:bodyPr lIns="0" tIns="0" rIns="0" bIns="0" rtlCol="0" anchor="t">
            <a:spAutoFit/>
          </a:bodyPr>
          <a:lstStyle/>
          <a:p>
            <a:pPr algn="ctr">
              <a:lnSpc>
                <a:spcPts val="3794"/>
              </a:lnSpc>
              <a:spcBef>
                <a:spcPct val="0"/>
              </a:spcBef>
            </a:pPr>
            <a:r>
              <a:rPr lang="en-US" sz="3794" spc="75">
                <a:solidFill>
                  <a:srgbClr val="000000"/>
                </a:solidFill>
                <a:latin typeface="Arsenica Antiqua Bold"/>
              </a:rPr>
              <a:t>За свідченнями місцевих жителів(Ференца Г.),</a:t>
            </a:r>
          </a:p>
          <a:p>
            <a:pPr algn="ctr">
              <a:lnSpc>
                <a:spcPts val="3794"/>
              </a:lnSpc>
              <a:spcBef>
                <a:spcPct val="0"/>
              </a:spcBef>
            </a:pPr>
            <a:r>
              <a:rPr lang="en-US" sz="3794" spc="75">
                <a:solidFill>
                  <a:srgbClr val="000000"/>
                </a:solidFill>
                <a:latin typeface="Arsenica Antiqua Bold"/>
              </a:rPr>
              <a:t> тут похоронений польський хлопець,уроджинець Кретівець ..., який у 1944 році вступив у ряди "Совіцької армії" разом з братом в Луб'янках, але ,з невідомих причин, радянський солдат застрелив його, а брат таємно похоронив на цвинтарі у Кретівцях.</a:t>
            </a:r>
          </a:p>
          <a:p>
            <a:pPr algn="ctr">
              <a:lnSpc>
                <a:spcPts val="3794"/>
              </a:lnSpc>
              <a:spcBef>
                <a:spcPct val="0"/>
              </a:spcBef>
            </a:pPr>
            <a:r>
              <a:rPr lang="en-US" sz="3794" spc="75">
                <a:solidFill>
                  <a:srgbClr val="000000"/>
                </a:solidFill>
                <a:latin typeface="Arsenica Antiqua Bold"/>
              </a:rPr>
              <a:t>Щороку учні гімназії прибирають могилу та приносять квіти</a:t>
            </a:r>
          </a:p>
          <a:p>
            <a:pPr algn="ctr">
              <a:lnSpc>
                <a:spcPts val="3794"/>
              </a:lnSpc>
              <a:spcBef>
                <a:spcPct val="0"/>
              </a:spcBef>
            </a:pPr>
            <a:endParaRPr/>
          </a:p>
          <a:p>
            <a:pPr algn="ctr">
              <a:lnSpc>
                <a:spcPts val="3794"/>
              </a:lnSpc>
              <a:spcBef>
                <a:spcPct val="0"/>
              </a:spcBef>
            </a:pPr>
            <a:endParaRPr/>
          </a:p>
          <a:p>
            <a:pPr algn="ctr">
              <a:lnSpc>
                <a:spcPts val="3794"/>
              </a:lnSpc>
              <a:spcBef>
                <a:spcPct val="0"/>
              </a:spcBef>
            </a:pP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sp>
      <p:sp>
        <p:nvSpPr>
          <p:cNvPr id="3" name="Freeform 3"/>
          <p:cNvSpPr/>
          <p:nvPr/>
        </p:nvSpPr>
        <p:spPr>
          <a:xfrm rot="4585069">
            <a:off x="2701195" y="-2188952"/>
            <a:ext cx="2789859" cy="4490718"/>
          </a:xfrm>
          <a:custGeom>
            <a:avLst/>
            <a:gdLst/>
            <a:ahLst/>
            <a:cxnLst/>
            <a:rect l="l" t="t" r="r" b="b"/>
            <a:pathLst>
              <a:path w="2789859" h="4490718">
                <a:moveTo>
                  <a:pt x="0" y="0"/>
                </a:moveTo>
                <a:lnTo>
                  <a:pt x="2789858" y="0"/>
                </a:lnTo>
                <a:lnTo>
                  <a:pt x="2789858" y="4490718"/>
                </a:lnTo>
                <a:lnTo>
                  <a:pt x="0" y="4490718"/>
                </a:lnTo>
                <a:lnTo>
                  <a:pt x="0" y="0"/>
                </a:lnTo>
                <a:close/>
              </a:path>
            </a:pathLst>
          </a:custGeom>
          <a:blipFill>
            <a:blip r:embed="rId3"/>
            <a:stretch>
              <a:fillRect/>
            </a:stretch>
          </a:blipFill>
        </p:spPr>
      </p:sp>
      <p:sp>
        <p:nvSpPr>
          <p:cNvPr id="4" name="Freeform 4"/>
          <p:cNvSpPr/>
          <p:nvPr/>
        </p:nvSpPr>
        <p:spPr>
          <a:xfrm rot="-5400000">
            <a:off x="15692815" y="7673165"/>
            <a:ext cx="3520641" cy="2847318"/>
          </a:xfrm>
          <a:custGeom>
            <a:avLst/>
            <a:gdLst/>
            <a:ahLst/>
            <a:cxnLst/>
            <a:rect l="l" t="t" r="r" b="b"/>
            <a:pathLst>
              <a:path w="3520641" h="2847318">
                <a:moveTo>
                  <a:pt x="0" y="0"/>
                </a:moveTo>
                <a:lnTo>
                  <a:pt x="3520641" y="0"/>
                </a:lnTo>
                <a:lnTo>
                  <a:pt x="3520641" y="2847318"/>
                </a:lnTo>
                <a:lnTo>
                  <a:pt x="0" y="2847318"/>
                </a:lnTo>
                <a:lnTo>
                  <a:pt x="0" y="0"/>
                </a:lnTo>
                <a:close/>
              </a:path>
            </a:pathLst>
          </a:custGeom>
          <a:blipFill>
            <a:blip r:embed="rId4"/>
            <a:stretch>
              <a:fillRect/>
            </a:stretch>
          </a:blipFill>
        </p:spPr>
      </p:sp>
      <p:sp>
        <p:nvSpPr>
          <p:cNvPr id="5" name="Freeform 5"/>
          <p:cNvSpPr/>
          <p:nvPr/>
        </p:nvSpPr>
        <p:spPr>
          <a:xfrm>
            <a:off x="15644960" y="-2083007"/>
            <a:ext cx="3909779" cy="4278828"/>
          </a:xfrm>
          <a:custGeom>
            <a:avLst/>
            <a:gdLst/>
            <a:ahLst/>
            <a:cxnLst/>
            <a:rect l="l" t="t" r="r" b="b"/>
            <a:pathLst>
              <a:path w="3909779" h="4278828">
                <a:moveTo>
                  <a:pt x="0" y="0"/>
                </a:moveTo>
                <a:lnTo>
                  <a:pt x="3909779" y="0"/>
                </a:lnTo>
                <a:lnTo>
                  <a:pt x="3909779" y="4278828"/>
                </a:lnTo>
                <a:lnTo>
                  <a:pt x="0" y="4278828"/>
                </a:lnTo>
                <a:lnTo>
                  <a:pt x="0" y="0"/>
                </a:lnTo>
                <a:close/>
              </a:path>
            </a:pathLst>
          </a:custGeom>
          <a:blipFill>
            <a:blip r:embed="rId5"/>
            <a:stretch>
              <a:fillRect/>
            </a:stretch>
          </a:blipFill>
        </p:spPr>
      </p:sp>
      <p:sp>
        <p:nvSpPr>
          <p:cNvPr id="6" name="Freeform 6"/>
          <p:cNvSpPr/>
          <p:nvPr/>
        </p:nvSpPr>
        <p:spPr>
          <a:xfrm>
            <a:off x="-1321290" y="5143500"/>
            <a:ext cx="2360822" cy="4475491"/>
          </a:xfrm>
          <a:custGeom>
            <a:avLst/>
            <a:gdLst/>
            <a:ahLst/>
            <a:cxnLst/>
            <a:rect l="l" t="t" r="r" b="b"/>
            <a:pathLst>
              <a:path w="2360822" h="4475491">
                <a:moveTo>
                  <a:pt x="0" y="0"/>
                </a:moveTo>
                <a:lnTo>
                  <a:pt x="2360822" y="0"/>
                </a:lnTo>
                <a:lnTo>
                  <a:pt x="2360822" y="4475491"/>
                </a:lnTo>
                <a:lnTo>
                  <a:pt x="0" y="4475491"/>
                </a:lnTo>
                <a:lnTo>
                  <a:pt x="0" y="0"/>
                </a:lnTo>
                <a:close/>
              </a:path>
            </a:pathLst>
          </a:custGeom>
          <a:blipFill>
            <a:blip r:embed="rId6"/>
            <a:stretch>
              <a:fillRect/>
            </a:stretch>
          </a:blipFill>
        </p:spPr>
      </p:sp>
      <p:sp>
        <p:nvSpPr>
          <p:cNvPr id="7" name="Freeform 7"/>
          <p:cNvSpPr/>
          <p:nvPr/>
        </p:nvSpPr>
        <p:spPr>
          <a:xfrm>
            <a:off x="-568193" y="-1265163"/>
            <a:ext cx="3215450" cy="4122372"/>
          </a:xfrm>
          <a:custGeom>
            <a:avLst/>
            <a:gdLst/>
            <a:ahLst/>
            <a:cxnLst/>
            <a:rect l="l" t="t" r="r" b="b"/>
            <a:pathLst>
              <a:path w="3215450" h="4122372">
                <a:moveTo>
                  <a:pt x="0" y="0"/>
                </a:moveTo>
                <a:lnTo>
                  <a:pt x="3215450" y="0"/>
                </a:lnTo>
                <a:lnTo>
                  <a:pt x="3215450" y="4122372"/>
                </a:lnTo>
                <a:lnTo>
                  <a:pt x="0" y="4122372"/>
                </a:lnTo>
                <a:lnTo>
                  <a:pt x="0" y="0"/>
                </a:lnTo>
                <a:close/>
              </a:path>
            </a:pathLst>
          </a:custGeom>
          <a:blipFill>
            <a:blip r:embed="rId7"/>
            <a:stretch>
              <a:fillRect/>
            </a:stretch>
          </a:blipFill>
        </p:spPr>
      </p:sp>
      <p:sp>
        <p:nvSpPr>
          <p:cNvPr id="8" name="Freeform 8"/>
          <p:cNvSpPr/>
          <p:nvPr/>
        </p:nvSpPr>
        <p:spPr>
          <a:xfrm>
            <a:off x="-2521757" y="8467952"/>
            <a:ext cx="5169014" cy="3340475"/>
          </a:xfrm>
          <a:custGeom>
            <a:avLst/>
            <a:gdLst/>
            <a:ahLst/>
            <a:cxnLst/>
            <a:rect l="l" t="t" r="r" b="b"/>
            <a:pathLst>
              <a:path w="5169014" h="3340475">
                <a:moveTo>
                  <a:pt x="0" y="0"/>
                </a:moveTo>
                <a:lnTo>
                  <a:pt x="5169014" y="0"/>
                </a:lnTo>
                <a:lnTo>
                  <a:pt x="5169014" y="3340475"/>
                </a:lnTo>
                <a:lnTo>
                  <a:pt x="0" y="3340475"/>
                </a:lnTo>
                <a:lnTo>
                  <a:pt x="0" y="0"/>
                </a:lnTo>
                <a:close/>
              </a:path>
            </a:pathLst>
          </a:custGeom>
          <a:blipFill>
            <a:blip r:embed="rId8"/>
            <a:stretch>
              <a:fillRect/>
            </a:stretch>
          </a:blipFill>
        </p:spPr>
      </p:sp>
      <p:sp>
        <p:nvSpPr>
          <p:cNvPr id="9" name="Freeform 9"/>
          <p:cNvSpPr/>
          <p:nvPr/>
        </p:nvSpPr>
        <p:spPr>
          <a:xfrm rot="-628687">
            <a:off x="13088953" y="9159445"/>
            <a:ext cx="3920515" cy="3107008"/>
          </a:xfrm>
          <a:custGeom>
            <a:avLst/>
            <a:gdLst/>
            <a:ahLst/>
            <a:cxnLst/>
            <a:rect l="l" t="t" r="r" b="b"/>
            <a:pathLst>
              <a:path w="3920515" h="3107008">
                <a:moveTo>
                  <a:pt x="0" y="0"/>
                </a:moveTo>
                <a:lnTo>
                  <a:pt x="3920515" y="0"/>
                </a:lnTo>
                <a:lnTo>
                  <a:pt x="3920515" y="3107009"/>
                </a:lnTo>
                <a:lnTo>
                  <a:pt x="0" y="3107009"/>
                </a:lnTo>
                <a:lnTo>
                  <a:pt x="0" y="0"/>
                </a:lnTo>
                <a:close/>
              </a:path>
            </a:pathLst>
          </a:custGeom>
          <a:blipFill>
            <a:blip r:embed="rId9"/>
            <a:stretch>
              <a:fillRect/>
            </a:stretch>
          </a:blipFill>
        </p:spPr>
      </p:sp>
      <p:sp>
        <p:nvSpPr>
          <p:cNvPr id="10" name="Freeform 10"/>
          <p:cNvSpPr/>
          <p:nvPr/>
        </p:nvSpPr>
        <p:spPr>
          <a:xfrm rot="-3926957">
            <a:off x="12382569" y="-2353347"/>
            <a:ext cx="3475850" cy="4194087"/>
          </a:xfrm>
          <a:custGeom>
            <a:avLst/>
            <a:gdLst/>
            <a:ahLst/>
            <a:cxnLst/>
            <a:rect l="l" t="t" r="r" b="b"/>
            <a:pathLst>
              <a:path w="3475850" h="4194087">
                <a:moveTo>
                  <a:pt x="0" y="0"/>
                </a:moveTo>
                <a:lnTo>
                  <a:pt x="3475850" y="0"/>
                </a:lnTo>
                <a:lnTo>
                  <a:pt x="3475850" y="4194088"/>
                </a:lnTo>
                <a:lnTo>
                  <a:pt x="0" y="4194088"/>
                </a:lnTo>
                <a:lnTo>
                  <a:pt x="0" y="0"/>
                </a:lnTo>
                <a:close/>
              </a:path>
            </a:pathLst>
          </a:custGeom>
          <a:blipFill>
            <a:blip r:embed="rId10"/>
            <a:stretch>
              <a:fillRect/>
            </a:stretch>
          </a:blipFill>
        </p:spPr>
      </p:sp>
      <p:sp>
        <p:nvSpPr>
          <p:cNvPr id="11" name="Freeform 11"/>
          <p:cNvSpPr/>
          <p:nvPr/>
        </p:nvSpPr>
        <p:spPr>
          <a:xfrm rot="-681300">
            <a:off x="1436562" y="8711311"/>
            <a:ext cx="5880056" cy="5608104"/>
          </a:xfrm>
          <a:custGeom>
            <a:avLst/>
            <a:gdLst/>
            <a:ahLst/>
            <a:cxnLst/>
            <a:rect l="l" t="t" r="r" b="b"/>
            <a:pathLst>
              <a:path w="5880056" h="5608104">
                <a:moveTo>
                  <a:pt x="0" y="0"/>
                </a:moveTo>
                <a:lnTo>
                  <a:pt x="5880056" y="0"/>
                </a:lnTo>
                <a:lnTo>
                  <a:pt x="5880056" y="5608103"/>
                </a:lnTo>
                <a:lnTo>
                  <a:pt x="0" y="5608103"/>
                </a:lnTo>
                <a:lnTo>
                  <a:pt x="0" y="0"/>
                </a:lnTo>
                <a:close/>
              </a:path>
            </a:pathLst>
          </a:custGeom>
          <a:blipFill>
            <a:blip r:embed="rId11"/>
            <a:stretch>
              <a:fillRect/>
            </a:stretch>
          </a:blipFill>
        </p:spPr>
      </p:sp>
      <p:sp>
        <p:nvSpPr>
          <p:cNvPr id="12" name="TextBox 12"/>
          <p:cNvSpPr txBox="1"/>
          <p:nvPr/>
        </p:nvSpPr>
        <p:spPr>
          <a:xfrm>
            <a:off x="2459941" y="1715750"/>
            <a:ext cx="5746897" cy="7127875"/>
          </a:xfrm>
          <a:prstGeom prst="rect">
            <a:avLst/>
          </a:prstGeom>
        </p:spPr>
        <p:txBody>
          <a:bodyPr lIns="0" tIns="0" rIns="0" bIns="0" rtlCol="0" anchor="t">
            <a:spAutoFit/>
          </a:bodyPr>
          <a:lstStyle/>
          <a:p>
            <a:pPr algn="ctr">
              <a:lnSpc>
                <a:spcPts val="3500"/>
              </a:lnSpc>
              <a:spcBef>
                <a:spcPct val="0"/>
              </a:spcBef>
            </a:pPr>
            <a:r>
              <a:rPr lang="en-US" sz="3500" spc="70">
                <a:solidFill>
                  <a:srgbClr val="000000"/>
                </a:solidFill>
                <a:latin typeface="Arsenica Antiqua Bold"/>
              </a:rPr>
              <a:t>Кретівська липа - ботанічна пам’ятка природи місцевого значення в Україні.Розташована на території Тернопільського району Тернопільської області, в межах старого кладовища та пасовища села Кретівці. За легендою саме під нею відпочивали козаки коли йшли на село Стриївку</a:t>
            </a:r>
          </a:p>
        </p:txBody>
      </p:sp>
      <p:sp>
        <p:nvSpPr>
          <p:cNvPr id="13" name="Freeform 13"/>
          <p:cNvSpPr/>
          <p:nvPr/>
        </p:nvSpPr>
        <p:spPr>
          <a:xfrm rot="4869173">
            <a:off x="319204" y="2992542"/>
            <a:ext cx="1245647" cy="1134671"/>
          </a:xfrm>
          <a:custGeom>
            <a:avLst/>
            <a:gdLst/>
            <a:ahLst/>
            <a:cxnLst/>
            <a:rect l="l" t="t" r="r" b="b"/>
            <a:pathLst>
              <a:path w="1245647" h="1134671">
                <a:moveTo>
                  <a:pt x="0" y="0"/>
                </a:moveTo>
                <a:lnTo>
                  <a:pt x="1245646" y="0"/>
                </a:lnTo>
                <a:lnTo>
                  <a:pt x="1245646" y="1134671"/>
                </a:lnTo>
                <a:lnTo>
                  <a:pt x="0" y="1134671"/>
                </a:lnTo>
                <a:lnTo>
                  <a:pt x="0" y="0"/>
                </a:lnTo>
                <a:close/>
              </a:path>
            </a:pathLst>
          </a:custGeom>
          <a:blipFill>
            <a:blip r:embed="rId12" cstate="print">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9124434" y="1028700"/>
            <a:ext cx="7282769" cy="9258300"/>
          </a:xfrm>
          <a:custGeom>
            <a:avLst/>
            <a:gdLst/>
            <a:ahLst/>
            <a:cxnLst/>
            <a:rect l="l" t="t" r="r" b="b"/>
            <a:pathLst>
              <a:path w="7282769" h="9258300">
                <a:moveTo>
                  <a:pt x="0" y="0"/>
                </a:moveTo>
                <a:lnTo>
                  <a:pt x="7282770" y="0"/>
                </a:lnTo>
                <a:lnTo>
                  <a:pt x="7282770" y="9258300"/>
                </a:lnTo>
                <a:lnTo>
                  <a:pt x="0" y="9258300"/>
                </a:lnTo>
                <a:lnTo>
                  <a:pt x="0" y="0"/>
                </a:lnTo>
                <a:close/>
              </a:path>
            </a:pathLst>
          </a:custGeom>
          <a:blipFill>
            <a:blip r:embed="rId14"/>
            <a:stretch>
              <a:fillRect t="-3502" b="-1380"/>
            </a:stretch>
          </a:blipFill>
        </p:spPr>
      </p:sp>
      <p:sp>
        <p:nvSpPr>
          <p:cNvPr id="15" name="TextBox 15"/>
          <p:cNvSpPr txBox="1"/>
          <p:nvPr/>
        </p:nvSpPr>
        <p:spPr>
          <a:xfrm>
            <a:off x="6769300" y="151498"/>
            <a:ext cx="4558605" cy="644525"/>
          </a:xfrm>
          <a:prstGeom prst="rect">
            <a:avLst/>
          </a:prstGeom>
        </p:spPr>
        <p:txBody>
          <a:bodyPr lIns="0" tIns="0" rIns="0" bIns="0" rtlCol="0" anchor="t">
            <a:spAutoFit/>
          </a:bodyPr>
          <a:lstStyle/>
          <a:p>
            <a:pPr algn="ctr">
              <a:lnSpc>
                <a:spcPts val="3999"/>
              </a:lnSpc>
              <a:spcBef>
                <a:spcPct val="0"/>
              </a:spcBef>
            </a:pPr>
            <a:r>
              <a:rPr lang="en-US" sz="3999" spc="79">
                <a:solidFill>
                  <a:srgbClr val="9F0202"/>
                </a:solidFill>
                <a:latin typeface="Arsenica Antiqua Bold"/>
              </a:rPr>
              <a:t>Кретівська липа</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1031</Words>
  <Application>Microsoft Office PowerPoint</Application>
  <PresentationFormat>Произвольный</PresentationFormat>
  <Paragraphs>90</Paragraphs>
  <Slides>16</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16</vt:i4>
      </vt:variant>
    </vt:vector>
  </HeadingPairs>
  <TitlesOfParts>
    <vt:vector size="21" baseType="lpstr">
      <vt:lpstr>Arial</vt:lpstr>
      <vt:lpstr>Arsenica Antiqua Bold</vt:lpstr>
      <vt:lpstr>Calibri</vt:lpstr>
      <vt:lpstr>Arimo</vt: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Екскурсія</dc:title>
  <cp:lastModifiedBy>User</cp:lastModifiedBy>
  <cp:revision>4</cp:revision>
  <dcterms:created xsi:type="dcterms:W3CDTF">2006-08-16T00:00:00Z</dcterms:created>
  <dcterms:modified xsi:type="dcterms:W3CDTF">2024-04-14T14:48:29Z</dcterms:modified>
  <dc:identifier>DAGBi9ewk9s</dc:identifier>
</cp:coreProperties>
</file>