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79" r:id="rId4"/>
    <p:sldId id="280" r:id="rId5"/>
    <p:sldId id="289" r:id="rId6"/>
    <p:sldId id="290" r:id="rId7"/>
    <p:sldId id="283" r:id="rId8"/>
    <p:sldId id="291" r:id="rId9"/>
    <p:sldId id="284" r:id="rId10"/>
    <p:sldId id="292" r:id="rId11"/>
    <p:sldId id="293" r:id="rId12"/>
    <p:sldId id="294" r:id="rId13"/>
    <p:sldId id="272" r:id="rId14"/>
    <p:sldId id="288" r:id="rId15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FFCC99"/>
    <a:srgbClr val="FFB481"/>
    <a:srgbClr val="FF9933"/>
    <a:srgbClr val="0000FF"/>
    <a:srgbClr val="FFA54B"/>
    <a:srgbClr val="CCFF99"/>
    <a:srgbClr val="D9B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020" y="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731FD80-D16C-488B-96C0-36041304E9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5782E9-7819-4799-9D9B-043C719D4A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BEE2DA-051D-416D-A6D7-2142B40F9050}" type="datetimeFigureOut">
              <a:rPr lang="uk-UA"/>
              <a:pPr>
                <a:defRPr/>
              </a:pPr>
              <a:t>07.04.2024</a:t>
            </a:fld>
            <a:endParaRPr lang="uk-UA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E309E7CC-B0FC-4736-9E84-3460F6FF3F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4BBAB12A-D612-4BE7-AAA8-611380E04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78379B-14DD-4EBB-8726-F7B9AAFF24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4DA00D-6EF8-4850-823B-A73BC99F0D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1D0C48-4A2C-4397-83D6-E34D252345A1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06B0AC-6862-4B7F-94BE-CCCE82F695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388BCC-ABFE-44C2-9998-DCB3236879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4D70AB-72A2-4AE8-8B36-CD10AFBE01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CD7621-D52C-4137-8A66-D4B0F94D800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9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815E39-8128-4008-A63F-FEF2034E49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7349A2-6B1E-4AE6-8E49-DF99699959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D7B3DE-C0F4-4AA6-9ED0-651F8B489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E478F-3030-4DC5-88B4-D0CBCDB4584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72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574F54-526D-470D-AE1E-B5035AB08D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8454E0-39F5-4E8E-A273-6116505136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E27ED2-CC34-48D2-BD36-7B9CDC4CC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87D57-989E-46D8-A309-43C710FD4AE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77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4AAD21-2DB2-4B93-AF4C-388D8BE183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677288-63DC-45D8-9B20-88E120B584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19C9D3-E945-4F7A-B560-69495E637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BD289-D3BC-4ADD-8C70-BDDBE9CFF3E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4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D9AD46-3E64-4572-90A1-33AB68E8BB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56F65D-E192-44CC-85A4-B28AADB3A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0B6642-9E5B-400C-BC25-7771C69891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C21B3-278A-44A0-96EE-946D334CD12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87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556200-0778-4B68-BDC6-8E265EDB59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E14959-BEC3-4981-89EC-FE7FCC4D3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2D555E-87A9-4CA4-AD73-3EA240B413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1AF58-F910-4096-A5C6-5C2661CE88A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31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0492B99-2753-4D1B-9C56-02D8BE7BD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87B6F0-22FD-4ED9-B0A2-8580DD04B4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57D2AC-8D2B-4E36-9CE0-2880534EE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68EB9-96CE-4644-889F-2AD654D214A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33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98B72E-F245-476C-A954-0AC13FBBA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627A09-FDFA-4336-9CF8-423940E2AE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A26218-5C15-4D79-AA03-AE67BDCB8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986C3-D160-455B-96D8-6A5DB0B6F33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25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D68CBF3-D733-46E5-8240-4A3B1DA549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AB2EAB6-52D2-4E28-B6F2-3A8BC02B05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4E3D8A-0DF1-4733-B375-DD2AE6AE6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F1326-D918-4FB1-9218-C157D0C87D2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00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7CD1AA-DFFB-451B-B215-E6984610F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818D04-DE60-418A-8396-4BBF5113F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4D91BC-0B0E-4742-856F-109DFA8084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30A98-9111-412C-B9C6-C90C8D12F60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91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95A85D-2F7A-4115-9250-21FA329C66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FC667C-59DD-4D10-BC7F-DAECDD810C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B2FED4-2960-4FB0-9784-C6EFFEF835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5CE9D-5653-4CD7-AA37-33D60553F46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81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1AE7C0C-E380-4B6D-A2DD-CCD29CCB0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uk-UA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2896678-D278-4DE0-814B-C86563C3D7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uk-UA"/>
              <a:t>单击此处编辑母版文本样式</a:t>
            </a:r>
          </a:p>
          <a:p>
            <a:pPr lvl="1"/>
            <a:r>
              <a:rPr lang="zh-CN" altLang="uk-UA"/>
              <a:t>第二级</a:t>
            </a:r>
          </a:p>
          <a:p>
            <a:pPr lvl="2"/>
            <a:r>
              <a:rPr lang="zh-CN" altLang="uk-UA"/>
              <a:t>第三级</a:t>
            </a:r>
          </a:p>
          <a:p>
            <a:pPr lvl="3"/>
            <a:r>
              <a:rPr lang="zh-CN" altLang="uk-UA"/>
              <a:t>第四级</a:t>
            </a:r>
          </a:p>
          <a:p>
            <a:pPr lvl="4"/>
            <a:r>
              <a:rPr lang="zh-CN" altLang="uk-UA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E16DF0F-CAA2-484D-BFFD-7920C0577E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93F6684-70C9-40B4-821D-EB61636300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D968FD7-6734-43A6-93A8-F2423B5DC4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2DF8A8C-D242-4CC8-AAC3-C0447D1C6CB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:\Users\User\OneDrive\21.jpg">
            <a:extLst>
              <a:ext uri="{FF2B5EF4-FFF2-40B4-BE49-F238E27FC236}">
                <a16:creationId xmlns:a16="http://schemas.microsoft.com/office/drawing/2014/main" id="{E5B48731-60B3-48F6-AD54-F1FBFAC40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A3C787A-2CAD-47AB-9E99-D5F8BB98B4E9}"/>
              </a:ext>
            </a:extLst>
          </p:cNvPr>
          <p:cNvSpPr txBox="1">
            <a:spLocks/>
          </p:cNvSpPr>
          <p:nvPr/>
        </p:nvSpPr>
        <p:spPr bwMode="auto">
          <a:xfrm>
            <a:off x="0" y="260350"/>
            <a:ext cx="91440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b="1" kern="0" dirty="0">
                <a:latin typeface="Times New Roman" pitchFamily="18" charset="0"/>
                <a:ea typeface="+mj-ea"/>
                <a:cs typeface="Times New Roman" pitchFamily="18" charset="0"/>
              </a:rPr>
              <a:t>ЦЕНТР НАУКОВО-ТЕХНІЧНОЇ, ДИТЯЧОЇ ТА ЮНАЦЬКОЇ ТВОРЧОСТІ</a:t>
            </a:r>
          </a:p>
          <a:p>
            <a:pPr algn="ctr">
              <a:defRPr/>
            </a:pPr>
            <a:r>
              <a:rPr lang="uk-UA" b="1" kern="0" dirty="0">
                <a:latin typeface="Times New Roman" pitchFamily="18" charset="0"/>
                <a:ea typeface="+mj-ea"/>
                <a:cs typeface="Times New Roman" pitchFamily="18" charset="0"/>
              </a:rPr>
              <a:t>РАХІВСЬКОЇ МІСЬКОЇ РАДИ</a:t>
            </a:r>
          </a:p>
          <a:p>
            <a:pPr algn="ctr">
              <a:defRPr/>
            </a:pPr>
            <a:endParaRPr lang="uk-UA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Всеукраїнський інтерактивний конкурс «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МАН-Юніор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Дослідник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Номінація «Еколог-Юніор, 2024 р».</a:t>
            </a:r>
            <a:endParaRPr lang="uk-UA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uk-UA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endParaRPr lang="uk-UA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BA26A0-D397-4539-B1DD-B4EF55223716}"/>
              </a:ext>
            </a:extLst>
          </p:cNvPr>
          <p:cNvSpPr txBox="1">
            <a:spLocks/>
          </p:cNvSpPr>
          <p:nvPr/>
        </p:nvSpPr>
        <p:spPr>
          <a:xfrm>
            <a:off x="0" y="1916113"/>
            <a:ext cx="9144000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9pPr>
          </a:lstStyle>
          <a:p>
            <a:pPr>
              <a:defRPr/>
            </a:pP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uk-UA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 проекту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BBA11B2-91EA-48A3-B518-F088F40695C8}"/>
              </a:ext>
            </a:extLst>
          </p:cNvPr>
          <p:cNvSpPr txBox="1">
            <a:spLocks/>
          </p:cNvSpPr>
          <p:nvPr/>
        </p:nvSpPr>
        <p:spPr>
          <a:xfrm>
            <a:off x="0" y="2276475"/>
            <a:ext cx="8788400" cy="6238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uk-UA" sz="1800" b="1" kern="0" dirty="0">
                <a:latin typeface="Times New Roman" pitchFamily="18" charset="0"/>
                <a:cs typeface="Times New Roman" pitchFamily="18" charset="0"/>
              </a:rPr>
              <a:t>“ПРИЧИНИ ВИМИРАННЯ ХВОЙНИХ ЛІСІВ У МАСШТАБНИХ  ПЛОЩАХ”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AB45B0-B100-4AF7-A2D0-2C3AB29C1721}"/>
              </a:ext>
            </a:extLst>
          </p:cNvPr>
          <p:cNvSpPr txBox="1">
            <a:spLocks/>
          </p:cNvSpPr>
          <p:nvPr/>
        </p:nvSpPr>
        <p:spPr bwMode="auto">
          <a:xfrm>
            <a:off x="4643438" y="2997200"/>
            <a:ext cx="4310062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Автор проекту:</a:t>
            </a:r>
          </a:p>
          <a:p>
            <a:pPr algn="r">
              <a:defRPr/>
            </a:pP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Михайлюк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Діана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Вікторівна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вихованка гуртка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“Юні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екологи”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ЦНТДЮТ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Рахівської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міської ради </a:t>
            </a:r>
          </a:p>
          <a:p>
            <a:pPr algn="r">
              <a:defRPr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Керівник гуртків:</a:t>
            </a:r>
          </a:p>
          <a:p>
            <a:pPr algn="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ЦНТДЮТ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Рахівської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міської ради</a:t>
            </a:r>
          </a:p>
          <a:p>
            <a:pPr algn="r">
              <a:defRPr/>
            </a:pP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Шмиг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Василь Васильович. </a:t>
            </a:r>
          </a:p>
          <a:p>
            <a:pPr algn="r">
              <a:defRPr/>
            </a:pPr>
            <a:br>
              <a:rPr lang="uk-UA" b="1" kern="0" dirty="0">
                <a:solidFill>
                  <a:srgbClr val="6633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400" b="1" kern="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D7A11B-3557-449C-8449-A5E9489D7C5E}"/>
              </a:ext>
            </a:extLst>
          </p:cNvPr>
          <p:cNvSpPr txBox="1">
            <a:spLocks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uk-UA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Рахів – 2024 р.</a:t>
            </a:r>
          </a:p>
          <a:p>
            <a:pPr algn="ctr">
              <a:defRPr/>
            </a:pPr>
            <a:br>
              <a:rPr lang="uk-UA" b="1" kern="0" dirty="0">
                <a:solidFill>
                  <a:srgbClr val="6633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400" b="1" kern="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6" name="Picture 7">
            <a:extLst>
              <a:ext uri="{FF2B5EF4-FFF2-40B4-BE49-F238E27FC236}">
                <a16:creationId xmlns:a16="http://schemas.microsoft.com/office/drawing/2014/main" id="{FEC605EF-F192-42A1-B068-48316121D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4175125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7">
            <a:extLst>
              <a:ext uri="{FF2B5EF4-FFF2-40B4-BE49-F238E27FC236}">
                <a16:creationId xmlns:a16="http://schemas.microsoft.com/office/drawing/2014/main" id="{21ECB06A-C55C-450A-AE4F-6817A38E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91BAC63C-15B8-4E21-BC26-1F029D6955DA}"/>
              </a:ext>
            </a:extLst>
          </p:cNvPr>
          <p:cNvSpPr/>
          <p:nvPr/>
        </p:nvSpPr>
        <p:spPr>
          <a:xfrm>
            <a:off x="251520" y="260648"/>
            <a:ext cx="5544616" cy="6408712"/>
          </a:xfrm>
          <a:prstGeom prst="roundRect">
            <a:avLst/>
          </a:prstGeom>
          <a:solidFill>
            <a:srgbClr val="00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1270" name="Заголовок 1">
            <a:extLst>
              <a:ext uri="{FF2B5EF4-FFF2-40B4-BE49-F238E27FC236}">
                <a16:creationId xmlns:a16="http://schemas.microsoft.com/office/drawing/2014/main" id="{CB18110C-BA71-466D-A2AA-FC293BD95D9E}"/>
              </a:ext>
            </a:extLst>
          </p:cNvPr>
          <p:cNvSpPr txBox="1">
            <a:spLocks/>
          </p:cNvSpPr>
          <p:nvPr/>
        </p:nvSpPr>
        <p:spPr bwMode="auto">
          <a:xfrm>
            <a:off x="395288" y="476250"/>
            <a:ext cx="5256212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uk-UA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За  результатами  досліджень  проведенні з 2021 по 2023  роки, на  схилах  урочища  Процеса, головною  причиною  вимирання  смереки європейської, стало  значне  підвищення  температури  повітря. </a:t>
            </a:r>
          </a:p>
          <a:p>
            <a:pPr algn="just"/>
            <a:endParaRPr lang="uk-UA" alt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Це  призвело  до  розмноження  комах-фітофаг  у кореневій  системі.  </a:t>
            </a:r>
          </a:p>
          <a:p>
            <a:pPr algn="just"/>
            <a:endParaRPr lang="uk-UA" alt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Лише  на  одні  площі 1га із  180 штук  хвойних дерев  пораженою комахами-фітофаг стало 75 шт. </a:t>
            </a:r>
          </a:p>
          <a:p>
            <a:pPr algn="just"/>
            <a:endParaRPr lang="uk-UA" alt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Така  причина  пояснюється  тим,  що  біологічна  стійкість  ялини  карпатської  була  досить  низькою  через  неправильне  її  відновлення   на  лісо-зрубній  площі, яке відбувалося  в  1947-1948 рр.</a:t>
            </a:r>
            <a:endParaRPr lang="uk-UA" altLang="ru-RU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310" name="Picture 46">
            <a:extLst>
              <a:ext uri="{FF2B5EF4-FFF2-40B4-BE49-F238E27FC236}">
                <a16:creationId xmlns:a16="http://schemas.microsoft.com/office/drawing/2014/main" id="{B1164194-3180-4C44-BCD8-310F21D53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620713"/>
            <a:ext cx="2930525" cy="25209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1312" name="Picture 48" descr="Комахи-фітофаги - Київське обласне та по м. Києву управління лісового та  мисливського господарства">
            <a:extLst>
              <a:ext uri="{FF2B5EF4-FFF2-40B4-BE49-F238E27FC236}">
                <a16:creationId xmlns:a16="http://schemas.microsoft.com/office/drawing/2014/main" id="{C022F1B4-68AB-49E4-9B70-2BB4E9A97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3789363"/>
            <a:ext cx="2952750" cy="221456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>
            <a:extLst>
              <a:ext uri="{FF2B5EF4-FFF2-40B4-BE49-F238E27FC236}">
                <a16:creationId xmlns:a16="http://schemas.microsoft.com/office/drawing/2014/main" id="{97BC9F8F-2BFD-45CB-9BA4-AEC07330D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2095DC9-CF62-4970-9FE9-A8327C4B81B5}"/>
              </a:ext>
            </a:extLst>
          </p:cNvPr>
          <p:cNvSpPr/>
          <p:nvPr/>
        </p:nvSpPr>
        <p:spPr>
          <a:xfrm>
            <a:off x="251520" y="260648"/>
            <a:ext cx="5760640" cy="6408712"/>
          </a:xfrm>
          <a:prstGeom prst="roundRect">
            <a:avLst/>
          </a:prstGeom>
          <a:solidFill>
            <a:srgbClr val="00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2294" name="Заголовок 1">
            <a:extLst>
              <a:ext uri="{FF2B5EF4-FFF2-40B4-BE49-F238E27FC236}">
                <a16:creationId xmlns:a16="http://schemas.microsoft.com/office/drawing/2014/main" id="{EC810231-706B-4A46-AA60-CAD1D3EF064A}"/>
              </a:ext>
            </a:extLst>
          </p:cNvPr>
          <p:cNvSpPr txBox="1">
            <a:spLocks/>
          </p:cNvSpPr>
          <p:nvPr/>
        </p:nvSpPr>
        <p:spPr bwMode="auto">
          <a:xfrm>
            <a:off x="395288" y="476250"/>
            <a:ext cx="540067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altLang="ru-RU" sz="21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ослаблих, помірно уражених смерекових деревостанах,</a:t>
            </a:r>
            <a:r>
              <a:rPr lang="uk-UA" altLang="ru-R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здійснити  вибіркові санітарні рубки з одночасним сприянням природному поновленню деревних порід. </a:t>
            </a:r>
          </a:p>
          <a:p>
            <a:pPr algn="just"/>
            <a:endParaRPr lang="uk-UA" alt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На  місці  невеликих  прогалявинах  рубках  створюють нові  під-наметові  культури або  засівають  насінням  бука,  ялиці,  явора та частково берези  й граба. </a:t>
            </a:r>
          </a:p>
          <a:p>
            <a:pPr algn="just"/>
            <a:r>
              <a:rPr lang="uk-UA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На  південних  експозиціях  гір  збільшують  кількість  бука, берези  та  граба; на  північних  експозиціях – явора,  ясеня та  ялиці.  </a:t>
            </a:r>
          </a:p>
          <a:p>
            <a:pPr algn="just"/>
            <a:endParaRPr lang="uk-UA" alt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Такий  лісовий  масив  є  менш  вразливим  до  дій  кореневих патогенів, небезпечних  шкідників  та  різних  хвороб. </a:t>
            </a:r>
          </a:p>
          <a:p>
            <a:pPr algn="just"/>
            <a:endParaRPr lang="uk-UA" altLang="ru-RU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5" name="Picture 2" descr="Чернігівська ОДА">
            <a:extLst>
              <a:ext uri="{FF2B5EF4-FFF2-40B4-BE49-F238E27FC236}">
                <a16:creationId xmlns:a16="http://schemas.microsoft.com/office/drawing/2014/main" id="{774B1606-A190-47C5-8C79-3A1D9DD4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12875"/>
            <a:ext cx="2808288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7">
            <a:extLst>
              <a:ext uri="{FF2B5EF4-FFF2-40B4-BE49-F238E27FC236}">
                <a16:creationId xmlns:a16="http://schemas.microsoft.com/office/drawing/2014/main" id="{61E70064-8F0E-49E9-AF61-DFE36B1D5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880EBD9-C140-451A-B4B3-BEC867B16A25}"/>
              </a:ext>
            </a:extLst>
          </p:cNvPr>
          <p:cNvSpPr/>
          <p:nvPr/>
        </p:nvSpPr>
        <p:spPr>
          <a:xfrm>
            <a:off x="251520" y="332656"/>
            <a:ext cx="8568952" cy="3240360"/>
          </a:xfrm>
          <a:prstGeom prst="roundRect">
            <a:avLst/>
          </a:prstGeom>
          <a:solidFill>
            <a:srgbClr val="00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3318" name="Заголовок 1">
            <a:extLst>
              <a:ext uri="{FF2B5EF4-FFF2-40B4-BE49-F238E27FC236}">
                <a16:creationId xmlns:a16="http://schemas.microsoft.com/office/drawing/2014/main" id="{2CDBEFF1-7130-449E-9C9E-71AF65DBF84E}"/>
              </a:ext>
            </a:extLst>
          </p:cNvPr>
          <p:cNvSpPr txBox="1">
            <a:spLocks/>
          </p:cNvSpPr>
          <p:nvPr/>
        </p:nvSpPr>
        <p:spPr bwMode="auto">
          <a:xfrm>
            <a:off x="395288" y="620713"/>
            <a:ext cx="81375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uk-UA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  суцільних   санітарних  рубок  смерекових   лісів,  площі  яких  сягають  понад 3 га,  відтворюють  мішані  ліси,  які  є  найбільш стійкими  проти  вітровалів,  небезпечних  шкідників  та хвороб.     </a:t>
            </a:r>
          </a:p>
          <a:p>
            <a:pPr algn="just"/>
            <a:endParaRPr lang="uk-UA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Правильний  підбір  головних  деревних  порід  та  правильне  відтворення  нових  лісових  масивів вказані  в  додатку</a:t>
            </a:r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86986E51-9704-480E-8FF1-56C3B74BB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789363"/>
            <a:ext cx="4525963" cy="280828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69872FA0-B38F-4956-8075-AF7E7B3B6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789363"/>
            <a:ext cx="3743325" cy="280828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>
            <a:extLst>
              <a:ext uri="{FF2B5EF4-FFF2-40B4-BE49-F238E27FC236}">
                <a16:creationId xmlns:a16="http://schemas.microsoft.com/office/drawing/2014/main" id="{7020DD2A-92A2-4FFA-A819-00B6F576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A8F2F78-2D80-4AC7-9117-C85744908340}"/>
              </a:ext>
            </a:extLst>
          </p:cNvPr>
          <p:cNvSpPr/>
          <p:nvPr/>
        </p:nvSpPr>
        <p:spPr>
          <a:xfrm>
            <a:off x="323528" y="332656"/>
            <a:ext cx="8640960" cy="4248472"/>
          </a:xfrm>
          <a:prstGeom prst="roundRect">
            <a:avLst/>
          </a:prstGeom>
          <a:solidFill>
            <a:srgbClr val="00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4342" name="Заголовок 1">
            <a:extLst>
              <a:ext uri="{FF2B5EF4-FFF2-40B4-BE49-F238E27FC236}">
                <a16:creationId xmlns:a16="http://schemas.microsoft.com/office/drawing/2014/main" id="{167F161B-DFA6-464E-96E6-8EC0DBA852CF}"/>
              </a:ext>
            </a:extLst>
          </p:cNvPr>
          <p:cNvSpPr txBox="1">
            <a:spLocks/>
          </p:cNvSpPr>
          <p:nvPr/>
        </p:nvSpPr>
        <p:spPr bwMode="auto">
          <a:xfrm>
            <a:off x="468313" y="404813"/>
            <a:ext cx="842486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endParaRPr lang="uk-UA" altLang="ru-RU" sz="2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altLang="ru-R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</a:p>
          <a:p>
            <a:pPr algn="just"/>
            <a:r>
              <a:rPr lang="uk-UA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Отже, щоб  запобігти  в    подальшому  масштабні  висихання  смерекових лісів  необхідно  здійснити  ряд  лісогосподарських  заходів  та  методи  боротьби  із  небезпечними  шкідниками  й  хворобами.  Для  цього,  необхідно  провести  санітарні  та вибіркові рубки,  які проводяться в певні періоди року з певними вимогами.  На  лісо-зрубних  площах  створюють  нові  лісові  масиви мішаного  типу.  Деревні  породи  висаджують  в  шахматному  порядку, при  цьому  використовуючи  як листяні  так  хвойні.   </a:t>
            </a:r>
          </a:p>
        </p:txBody>
      </p:sp>
      <p:pic>
        <p:nvPicPr>
          <p:cNvPr id="14343" name="Picture 7">
            <a:extLst>
              <a:ext uri="{FF2B5EF4-FFF2-40B4-BE49-F238E27FC236}">
                <a16:creationId xmlns:a16="http://schemas.microsoft.com/office/drawing/2014/main" id="{2E41BA2E-33B1-416C-B4FF-A25B33FC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81525"/>
            <a:ext cx="27178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D7B20D7B-BC04-45AF-A854-8D59A0996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81525"/>
            <a:ext cx="270668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>
            <a:extLst>
              <a:ext uri="{FF2B5EF4-FFF2-40B4-BE49-F238E27FC236}">
                <a16:creationId xmlns:a16="http://schemas.microsoft.com/office/drawing/2014/main" id="{DECF4477-ACA5-4694-B9BA-72ECD6432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81525"/>
            <a:ext cx="26876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7">
            <a:extLst>
              <a:ext uri="{FF2B5EF4-FFF2-40B4-BE49-F238E27FC236}">
                <a16:creationId xmlns:a16="http://schemas.microsoft.com/office/drawing/2014/main" id="{46B4DA9D-13D0-4174-9AA9-CA19C2032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>
            <a:extLst>
              <a:ext uri="{FF2B5EF4-FFF2-40B4-BE49-F238E27FC236}">
                <a16:creationId xmlns:a16="http://schemas.microsoft.com/office/drawing/2014/main" id="{2C043FD4-272B-4FEB-8289-53B0017AF0C8}"/>
              </a:ext>
            </a:extLst>
          </p:cNvPr>
          <p:cNvSpPr txBox="1">
            <a:spLocks/>
          </p:cNvSpPr>
          <p:nvPr/>
        </p:nvSpPr>
        <p:spPr bwMode="auto">
          <a:xfrm>
            <a:off x="179388" y="404813"/>
            <a:ext cx="87852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ru-RU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</a:p>
          <a:p>
            <a:pPr algn="ctr"/>
            <a:endParaRPr lang="uk-UA" altLang="ru-RU" sz="2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ходу природних процесів та взаємозв'язків в екосистемах заповідника. Лі-топис природи. Карпатський біосферний заповідник / за ред. проф. акад. НАУ Ф.Д. Гамора. – Рахів, 2009. – Т. 32 : 2004-2008. – 431 с.</a:t>
            </a:r>
          </a:p>
          <a:p>
            <a:endParaRPr lang="uk-UA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Гаврусевич А.М. Підвищення вітростійкості деревостанів у високогірному пасмі ялинових лісів Українських Карпат / А.М. Гаврусевич, А.П. Іванюк, І.Ф. Калуцький //Науковий вісник НЛТУ України : зб. наук.-техн. праць. – Львів : НЛТУ України, 2007. – Вип.17.7. – 55 с.</a:t>
            </a:r>
          </a:p>
          <a:p>
            <a:endParaRPr lang="uk-UA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Парпан В.І. Вирощування лісових культур в умовах Карпат : вчора, сьогодні, завтра/ В.І. Парпан, А.М. Гаврусевич, Р.І. Бродович // Науковий вісник НАУ : Лісові культури. – К.:Вид-во НАУ, 2004. – Вип. 70. – 133 с.</a:t>
            </a:r>
          </a:p>
          <a:p>
            <a:pPr algn="just"/>
            <a:endParaRPr lang="uk-UA" altLang="ru-RU" sz="2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7">
            <a:extLst>
              <a:ext uri="{FF2B5EF4-FFF2-40B4-BE49-F238E27FC236}">
                <a16:creationId xmlns:a16="http://schemas.microsoft.com/office/drawing/2014/main" id="{030D2A9E-BD71-48C7-B157-769F41E5A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C52F97CE-E337-4FFB-AAEE-7D4AA496880D}"/>
              </a:ext>
            </a:extLst>
          </p:cNvPr>
          <p:cNvSpPr/>
          <p:nvPr/>
        </p:nvSpPr>
        <p:spPr>
          <a:xfrm>
            <a:off x="251520" y="1052736"/>
            <a:ext cx="3024336" cy="720080"/>
          </a:xfrm>
          <a:prstGeom prst="roundRect">
            <a:avLst/>
          </a:prstGeom>
          <a:solidFill>
            <a:srgbClr val="00FF99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3078" name="Заголовок 1">
            <a:extLst>
              <a:ext uri="{FF2B5EF4-FFF2-40B4-BE49-F238E27FC236}">
                <a16:creationId xmlns:a16="http://schemas.microsoft.com/office/drawing/2014/main" id="{B08D7CCB-8FE0-44F2-A535-EED500D7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981075"/>
            <a:ext cx="2952750" cy="720725"/>
          </a:xfrm>
        </p:spPr>
        <p:txBody>
          <a:bodyPr/>
          <a:lstStyle/>
          <a:p>
            <a:r>
              <a:rPr lang="uk-UA" altLang="uk-UA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 дослідження: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AD2FFE2-831F-443C-851B-70EAABB5A767}"/>
              </a:ext>
            </a:extLst>
          </p:cNvPr>
          <p:cNvSpPr/>
          <p:nvPr/>
        </p:nvSpPr>
        <p:spPr>
          <a:xfrm>
            <a:off x="3563888" y="620688"/>
            <a:ext cx="5328592" cy="1944216"/>
          </a:xfrm>
          <a:prstGeom prst="roundRect">
            <a:avLst/>
          </a:prstGeom>
          <a:solidFill>
            <a:srgbClr val="00FF99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3082" name="Заголовок 1">
            <a:extLst>
              <a:ext uri="{FF2B5EF4-FFF2-40B4-BE49-F238E27FC236}">
                <a16:creationId xmlns:a16="http://schemas.microsoft.com/office/drawing/2014/main" id="{3E739469-E373-49D4-8B8D-19F8C5D48867}"/>
              </a:ext>
            </a:extLst>
          </p:cNvPr>
          <p:cNvSpPr txBox="1">
            <a:spLocks/>
          </p:cNvSpPr>
          <p:nvPr/>
        </p:nvSpPr>
        <p:spPr bwMode="auto">
          <a:xfrm>
            <a:off x="3635375" y="620713"/>
            <a:ext cx="51149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 у  детальному дослідженні  та  виявленні основних причин захворювання і масовому  висиханні  смереки європейської на території Мармароського масиву.   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C0E8E2F9-2D92-4C6D-8606-48ED79130067}"/>
              </a:ext>
            </a:extLst>
          </p:cNvPr>
          <p:cNvSpPr/>
          <p:nvPr/>
        </p:nvSpPr>
        <p:spPr>
          <a:xfrm>
            <a:off x="179512" y="3645024"/>
            <a:ext cx="2952328" cy="720080"/>
          </a:xfrm>
          <a:prstGeom prst="round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C082A16-41F7-4097-9AB8-FA5BC86D2D23}"/>
              </a:ext>
            </a:extLst>
          </p:cNvPr>
          <p:cNvSpPr txBox="1">
            <a:spLocks/>
          </p:cNvSpPr>
          <p:nvPr/>
        </p:nvSpPr>
        <p:spPr bwMode="auto">
          <a:xfrm>
            <a:off x="179388" y="3644900"/>
            <a:ext cx="2952750" cy="649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9pPr>
          </a:lstStyle>
          <a:p>
            <a:pPr>
              <a:defRPr/>
            </a:pPr>
            <a:r>
              <a:rPr lang="uk-UA" altLang="uk-UA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 завдання: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B14218E0-C65C-4904-8982-0829764BD327}"/>
              </a:ext>
            </a:extLst>
          </p:cNvPr>
          <p:cNvSpPr/>
          <p:nvPr/>
        </p:nvSpPr>
        <p:spPr>
          <a:xfrm>
            <a:off x="3419872" y="2708920"/>
            <a:ext cx="5472607" cy="3888432"/>
          </a:xfrm>
          <a:prstGeom prst="roundRect">
            <a:avLst/>
          </a:prstGeom>
          <a:solidFill>
            <a:srgbClr val="00FF99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3090" name="Заголовок 1">
            <a:extLst>
              <a:ext uri="{FF2B5EF4-FFF2-40B4-BE49-F238E27FC236}">
                <a16:creationId xmlns:a16="http://schemas.microsoft.com/office/drawing/2014/main" id="{BEA2CAB3-1AC5-4871-A7F7-3749F7A2A8F3}"/>
              </a:ext>
            </a:extLst>
          </p:cNvPr>
          <p:cNvSpPr txBox="1">
            <a:spLocks/>
          </p:cNvSpPr>
          <p:nvPr/>
        </p:nvSpPr>
        <p:spPr bwMode="auto">
          <a:xfrm>
            <a:off x="3492500" y="2781300"/>
            <a:ext cx="53371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buFontTx/>
              <a:buChar char="-"/>
            </a:pPr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за допомогою супутникової програми Google Earth Pro, визначити найбільші місця масових висихань смереки європейської; </a:t>
            </a:r>
          </a:p>
          <a:p>
            <a:pPr algn="just">
              <a:buFontTx/>
              <a:buChar char="-"/>
            </a:pPr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виявити причини, які мають значний вплив на захворювання та вимиранні хвойної деревини; </a:t>
            </a:r>
          </a:p>
          <a:p>
            <a:pPr algn="just">
              <a:buFontTx/>
              <a:buChar char="-"/>
            </a:pPr>
            <a:r>
              <a:rPr lang="uk-UA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надати основні рекомендації щодо проведення санітарних рубок та штучного відновлення молодого лісу. </a:t>
            </a:r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648A0179-ED47-4734-BEBD-8A9B0D63CE10}"/>
              </a:ext>
            </a:extLst>
          </p:cNvPr>
          <p:cNvSpPr/>
          <p:nvPr/>
        </p:nvSpPr>
        <p:spPr>
          <a:xfrm rot="16200000">
            <a:off x="3167844" y="1304764"/>
            <a:ext cx="504056" cy="288032"/>
          </a:xfrm>
          <a:prstGeom prst="downArrow">
            <a:avLst/>
          </a:prstGeom>
          <a:solidFill>
            <a:srgbClr val="00FF99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6" name="Стрелка вниз 15">
            <a:extLst>
              <a:ext uri="{FF2B5EF4-FFF2-40B4-BE49-F238E27FC236}">
                <a16:creationId xmlns:a16="http://schemas.microsoft.com/office/drawing/2014/main" id="{16B98D12-9D17-4004-9EDB-BA486A782CE3}"/>
              </a:ext>
            </a:extLst>
          </p:cNvPr>
          <p:cNvSpPr/>
          <p:nvPr/>
        </p:nvSpPr>
        <p:spPr>
          <a:xfrm rot="16200000">
            <a:off x="3023828" y="3897052"/>
            <a:ext cx="504056" cy="288032"/>
          </a:xfrm>
          <a:prstGeom prst="downArrow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2D35965-2FC0-4E47-BE27-D4905D5733C4}"/>
              </a:ext>
            </a:extLst>
          </p:cNvPr>
          <p:cNvSpPr txBox="1">
            <a:spLocks/>
          </p:cNvSpPr>
          <p:nvPr/>
        </p:nvSpPr>
        <p:spPr bwMode="auto">
          <a:xfrm>
            <a:off x="395288" y="260350"/>
            <a:ext cx="38877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altLang="uk-UA" sz="3200" b="1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ВСТУП</a:t>
            </a:r>
          </a:p>
        </p:txBody>
      </p:sp>
      <p:pic>
        <p:nvPicPr>
          <p:cNvPr id="3098" name="Picture 26">
            <a:extLst>
              <a:ext uri="{FF2B5EF4-FFF2-40B4-BE49-F238E27FC236}">
                <a16:creationId xmlns:a16="http://schemas.microsoft.com/office/drawing/2014/main" id="{3C3CB66E-30C7-414F-90C0-4C2B37386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437112"/>
            <a:ext cx="1656184" cy="220824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99" name="Picture 27">
            <a:extLst>
              <a:ext uri="{FF2B5EF4-FFF2-40B4-BE49-F238E27FC236}">
                <a16:creationId xmlns:a16="http://schemas.microsoft.com/office/drawing/2014/main" id="{AFC2E0C9-A06C-41BA-934C-DC2BA9333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44824"/>
            <a:ext cx="2286400" cy="17148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7">
            <a:extLst>
              <a:ext uri="{FF2B5EF4-FFF2-40B4-BE49-F238E27FC236}">
                <a16:creationId xmlns:a16="http://schemas.microsoft.com/office/drawing/2014/main" id="{294574C2-4235-4595-8B93-EE2F66FD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CF544E3F-E74D-4086-9D57-F0A7459A9EE6}"/>
              </a:ext>
            </a:extLst>
          </p:cNvPr>
          <p:cNvSpPr/>
          <p:nvPr/>
        </p:nvSpPr>
        <p:spPr>
          <a:xfrm>
            <a:off x="323528" y="260648"/>
            <a:ext cx="3888432" cy="1152128"/>
          </a:xfrm>
          <a:prstGeom prst="roundRect">
            <a:avLst/>
          </a:prstGeom>
          <a:solidFill>
            <a:srgbClr val="00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4102" name="Заголовок 1">
            <a:extLst>
              <a:ext uri="{FF2B5EF4-FFF2-40B4-BE49-F238E27FC236}">
                <a16:creationId xmlns:a16="http://schemas.microsoft.com/office/drawing/2014/main" id="{9C1C48ED-5073-4105-BA11-BEC45A0B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3887787" cy="720725"/>
          </a:xfrm>
        </p:spPr>
        <p:txBody>
          <a:bodyPr/>
          <a:lstStyle/>
          <a:p>
            <a:r>
              <a:rPr lang="uk-UA" altLang="uk-UA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altLang="uk-UA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uk-UA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 дослідження: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A7453B4B-ED01-47A5-AE94-50BECAA23822}"/>
              </a:ext>
            </a:extLst>
          </p:cNvPr>
          <p:cNvSpPr/>
          <p:nvPr/>
        </p:nvSpPr>
        <p:spPr>
          <a:xfrm>
            <a:off x="4355976" y="260649"/>
            <a:ext cx="4536504" cy="1872207"/>
          </a:xfrm>
          <a:prstGeom prst="roundRect">
            <a:avLst/>
          </a:prstGeom>
          <a:solidFill>
            <a:srgbClr val="00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4106" name="Заголовок 1">
            <a:extLst>
              <a:ext uri="{FF2B5EF4-FFF2-40B4-BE49-F238E27FC236}">
                <a16:creationId xmlns:a16="http://schemas.microsoft.com/office/drawing/2014/main" id="{38F2BADC-0911-4536-89AA-8FB20E083642}"/>
              </a:ext>
            </a:extLst>
          </p:cNvPr>
          <p:cNvSpPr txBox="1">
            <a:spLocks/>
          </p:cNvSpPr>
          <p:nvPr/>
        </p:nvSpPr>
        <p:spPr bwMode="auto">
          <a:xfrm>
            <a:off x="4427538" y="260350"/>
            <a:ext cx="43211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вимирання хвойних лісів у масштабних площах.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C6FC35FB-4D2D-4596-AB18-BB868FDD18B4}"/>
              </a:ext>
            </a:extLst>
          </p:cNvPr>
          <p:cNvSpPr/>
          <p:nvPr/>
        </p:nvSpPr>
        <p:spPr>
          <a:xfrm>
            <a:off x="179512" y="3645024"/>
            <a:ext cx="3312368" cy="1080120"/>
          </a:xfrm>
          <a:prstGeom prst="roundRect">
            <a:avLst/>
          </a:prstGeom>
          <a:solidFill>
            <a:srgbClr val="00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C6FD9B9-5679-447C-8004-1B47BD2EF948}"/>
              </a:ext>
            </a:extLst>
          </p:cNvPr>
          <p:cNvSpPr txBox="1">
            <a:spLocks/>
          </p:cNvSpPr>
          <p:nvPr/>
        </p:nvSpPr>
        <p:spPr bwMode="auto">
          <a:xfrm>
            <a:off x="179388" y="3860800"/>
            <a:ext cx="3240087" cy="649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9pPr>
          </a:lstStyle>
          <a:p>
            <a:pPr>
              <a:defRPr/>
            </a:pPr>
            <a:r>
              <a:rPr lang="uk-UA" altLang="uk-UA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дослідження: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813E0E43-805E-47CF-AB7B-357B0C7D230E}"/>
              </a:ext>
            </a:extLst>
          </p:cNvPr>
          <p:cNvSpPr/>
          <p:nvPr/>
        </p:nvSpPr>
        <p:spPr>
          <a:xfrm>
            <a:off x="3707904" y="3501008"/>
            <a:ext cx="5184575" cy="2232248"/>
          </a:xfrm>
          <a:prstGeom prst="roundRect">
            <a:avLst/>
          </a:prstGeom>
          <a:solidFill>
            <a:srgbClr val="00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4114" name="Заголовок 1">
            <a:extLst>
              <a:ext uri="{FF2B5EF4-FFF2-40B4-BE49-F238E27FC236}">
                <a16:creationId xmlns:a16="http://schemas.microsoft.com/office/drawing/2014/main" id="{3AF963B9-9360-4883-A199-B1F9884D125A}"/>
              </a:ext>
            </a:extLst>
          </p:cNvPr>
          <p:cNvSpPr txBox="1">
            <a:spLocks/>
          </p:cNvSpPr>
          <p:nvPr/>
        </p:nvSpPr>
        <p:spPr bwMode="auto">
          <a:xfrm>
            <a:off x="3779838" y="3500438"/>
            <a:ext cx="49784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 небезпечних захворювань та шкідників на процес висихання хвойних дерев.</a:t>
            </a:r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E4BD9FED-03E4-450C-98C0-8FD81307BDBE}"/>
              </a:ext>
            </a:extLst>
          </p:cNvPr>
          <p:cNvSpPr/>
          <p:nvPr/>
        </p:nvSpPr>
        <p:spPr>
          <a:xfrm rot="16200000">
            <a:off x="4031940" y="512676"/>
            <a:ext cx="504056" cy="288032"/>
          </a:xfrm>
          <a:prstGeom prst="downArrow">
            <a:avLst/>
          </a:prstGeom>
          <a:solidFill>
            <a:srgbClr val="00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6" name="Стрелка вниз 15">
            <a:extLst>
              <a:ext uri="{FF2B5EF4-FFF2-40B4-BE49-F238E27FC236}">
                <a16:creationId xmlns:a16="http://schemas.microsoft.com/office/drawing/2014/main" id="{DDEEF93F-F99E-4C8B-8E52-33CE0D5FCC77}"/>
              </a:ext>
            </a:extLst>
          </p:cNvPr>
          <p:cNvSpPr/>
          <p:nvPr/>
        </p:nvSpPr>
        <p:spPr>
          <a:xfrm rot="16200000">
            <a:off x="3383868" y="3825044"/>
            <a:ext cx="504056" cy="288032"/>
          </a:xfrm>
          <a:prstGeom prst="downArrow">
            <a:avLst/>
          </a:prstGeom>
          <a:solidFill>
            <a:srgbClr val="00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4121" name="Picture 25">
            <a:extLst>
              <a:ext uri="{FF2B5EF4-FFF2-40B4-BE49-F238E27FC236}">
                <a16:creationId xmlns:a16="http://schemas.microsoft.com/office/drawing/2014/main" id="{E519A206-1CF1-41EE-B220-A17D72FE1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412875"/>
            <a:ext cx="1655763" cy="220821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122" name="Picture 26">
            <a:extLst>
              <a:ext uri="{FF2B5EF4-FFF2-40B4-BE49-F238E27FC236}">
                <a16:creationId xmlns:a16="http://schemas.microsoft.com/office/drawing/2014/main" id="{E504D65B-62DF-44E1-BD14-26344B67A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724400"/>
            <a:ext cx="2374900" cy="198596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7">
            <a:extLst>
              <a:ext uri="{FF2B5EF4-FFF2-40B4-BE49-F238E27FC236}">
                <a16:creationId xmlns:a16="http://schemas.microsoft.com/office/drawing/2014/main" id="{BFB7C58C-C7F2-47FF-B61C-0E793D946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249E41E6-B91C-475F-AB71-5A1DCE316167}"/>
              </a:ext>
            </a:extLst>
          </p:cNvPr>
          <p:cNvSpPr/>
          <p:nvPr/>
        </p:nvSpPr>
        <p:spPr>
          <a:xfrm>
            <a:off x="179512" y="980728"/>
            <a:ext cx="4248472" cy="5688632"/>
          </a:xfrm>
          <a:prstGeom prst="roundRect">
            <a:avLst/>
          </a:prstGeom>
          <a:solidFill>
            <a:srgbClr val="00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5126" name="Заголовок 1">
            <a:extLst>
              <a:ext uri="{FF2B5EF4-FFF2-40B4-BE49-F238E27FC236}">
                <a16:creationId xmlns:a16="http://schemas.microsoft.com/office/drawing/2014/main" id="{4D4D63BB-140A-49A5-8B9C-4E5475FE79E3}"/>
              </a:ext>
            </a:extLst>
          </p:cNvPr>
          <p:cNvSpPr txBox="1">
            <a:spLocks/>
          </p:cNvSpPr>
          <p:nvPr/>
        </p:nvSpPr>
        <p:spPr bwMode="auto">
          <a:xfrm>
            <a:off x="179388" y="981075"/>
            <a:ext cx="42481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Ялина  карпатська (її ще  називають «ялина  європейська») – найпоширеніше  хвойне  дерево  Європи, на  території  Українських  Карпат, воно  зустрічається  на всіх  експозиціях  гірських  схилах, до  висоти  1800 м н. р. м.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9A0BC25E-05E2-4579-9124-E449FA2BC30E}"/>
              </a:ext>
            </a:extLst>
          </p:cNvPr>
          <p:cNvSpPr txBox="1">
            <a:spLocks/>
          </p:cNvSpPr>
          <p:nvPr/>
        </p:nvSpPr>
        <p:spPr bwMode="auto">
          <a:xfrm>
            <a:off x="395288" y="260350"/>
            <a:ext cx="7416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altLang="uk-UA" sz="2800" b="1" kern="0" dirty="0">
                <a:latin typeface="Times New Roman" pitchFamily="18" charset="0"/>
                <a:ea typeface="+mj-ea"/>
                <a:cs typeface="Times New Roman" pitchFamily="18" charset="0"/>
              </a:rPr>
              <a:t>ТЕОРЕТИЧНА ЧАСТИНА</a:t>
            </a: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C271391F-BA8C-4186-BC29-D0275701A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52513"/>
            <a:ext cx="4090987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7">
            <a:extLst>
              <a:ext uri="{FF2B5EF4-FFF2-40B4-BE49-F238E27FC236}">
                <a16:creationId xmlns:a16="http://schemas.microsoft.com/office/drawing/2014/main" id="{86304B1B-8147-4148-A4ED-FC9BD4FEF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D04FDB8D-828C-42BD-82A3-E8BACD8AC9B7}"/>
              </a:ext>
            </a:extLst>
          </p:cNvPr>
          <p:cNvSpPr/>
          <p:nvPr/>
        </p:nvSpPr>
        <p:spPr>
          <a:xfrm>
            <a:off x="179512" y="620688"/>
            <a:ext cx="4248472" cy="5976664"/>
          </a:xfrm>
          <a:prstGeom prst="roundRect">
            <a:avLst/>
          </a:prstGeom>
          <a:solidFill>
            <a:srgbClr val="00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6150" name="Заголовок 1">
            <a:extLst>
              <a:ext uri="{FF2B5EF4-FFF2-40B4-BE49-F238E27FC236}">
                <a16:creationId xmlns:a16="http://schemas.microsoft.com/office/drawing/2014/main" id="{5296C635-9C6B-49AF-B145-47FFBEE6E399}"/>
              </a:ext>
            </a:extLst>
          </p:cNvPr>
          <p:cNvSpPr txBox="1">
            <a:spLocks/>
          </p:cNvSpPr>
          <p:nvPr/>
        </p:nvSpPr>
        <p:spPr bwMode="auto">
          <a:xfrm>
            <a:off x="250825" y="765175"/>
            <a:ext cx="410527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 таких  висотних  поясах, ця  деревна порода  є  невисокою. </a:t>
            </a:r>
          </a:p>
          <a:p>
            <a:pPr algn="just"/>
            <a:endParaRPr lang="uk-UA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 більш  родючих  ґрунтах,  висота  деревини   може  сягати  до 60 м,  у віці 150 років,  але  на  висоті від  1400 м,  її  висота становитиме  не  більше  40 м  навіть  у  віці 200 років.  </a:t>
            </a:r>
          </a:p>
        </p:txBody>
      </p:sp>
      <p:pic>
        <p:nvPicPr>
          <p:cNvPr id="6151" name="Picture 7">
            <a:extLst>
              <a:ext uri="{FF2B5EF4-FFF2-40B4-BE49-F238E27FC236}">
                <a16:creationId xmlns:a16="http://schemas.microsoft.com/office/drawing/2014/main" id="{B52858AF-1DC7-4418-B884-65D038DFC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613"/>
            <a:ext cx="4103688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7">
            <a:extLst>
              <a:ext uri="{FF2B5EF4-FFF2-40B4-BE49-F238E27FC236}">
                <a16:creationId xmlns:a16="http://schemas.microsoft.com/office/drawing/2014/main" id="{C78F3863-0E0A-4D88-BA6C-1E4319E2C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78DB31-9257-44FD-942E-9DD23D3FCA7C}"/>
              </a:ext>
            </a:extLst>
          </p:cNvPr>
          <p:cNvSpPr/>
          <p:nvPr/>
        </p:nvSpPr>
        <p:spPr>
          <a:xfrm>
            <a:off x="179512" y="260648"/>
            <a:ext cx="8784976" cy="2880320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7174" name="Заголовок 1">
            <a:extLst>
              <a:ext uri="{FF2B5EF4-FFF2-40B4-BE49-F238E27FC236}">
                <a16:creationId xmlns:a16="http://schemas.microsoft.com/office/drawing/2014/main" id="{E6400FA5-DA95-45CA-B73F-5BD487722EE2}"/>
              </a:ext>
            </a:extLst>
          </p:cNvPr>
          <p:cNvSpPr txBox="1">
            <a:spLocks/>
          </p:cNvSpPr>
          <p:nvPr/>
        </p:nvSpPr>
        <p:spPr bwMode="auto">
          <a:xfrm>
            <a:off x="250825" y="260350"/>
            <a:ext cx="849788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З 2000 року,   по  всій    території  гірської  Рахівщини  почалося    посилене  висихання ялини  карпатської,  яке  найбільше  спостерігалося на  території  Мармароського масиву.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Значне  висихання хвойного дерева на території Мармароському масиву спостерігається на схилах гір Шевори, Латундура,  Прелуків, Менчіл, Міка-Маре.</a:t>
            </a:r>
          </a:p>
        </p:txBody>
      </p:sp>
      <p:pic>
        <p:nvPicPr>
          <p:cNvPr id="7217" name="Picture 49" descr="Екологічна катастрофа: У Карпатах смереки всихають гектарами">
            <a:extLst>
              <a:ext uri="{FF2B5EF4-FFF2-40B4-BE49-F238E27FC236}">
                <a16:creationId xmlns:a16="http://schemas.microsoft.com/office/drawing/2014/main" id="{66B1D058-1FC0-44A4-BF0C-C37256868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57563"/>
            <a:ext cx="4176713" cy="3132137"/>
          </a:xfrm>
          <a:prstGeom prst="rect">
            <a:avLst/>
          </a:prstGeom>
          <a:noFill/>
          <a:effectLst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221" name="Picture 53" descr="ВСИХАННЯ ЯЛИННИКІВ КАРПАТ">
            <a:extLst>
              <a:ext uri="{FF2B5EF4-FFF2-40B4-BE49-F238E27FC236}">
                <a16:creationId xmlns:a16="http://schemas.microsoft.com/office/drawing/2014/main" id="{2AA520E6-D105-4DEA-9B3D-7D991EFD7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357563"/>
            <a:ext cx="3867150" cy="3095625"/>
          </a:xfrm>
          <a:prstGeom prst="rect">
            <a:avLst/>
          </a:prstGeom>
          <a:noFill/>
          <a:effectLst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7">
            <a:extLst>
              <a:ext uri="{FF2B5EF4-FFF2-40B4-BE49-F238E27FC236}">
                <a16:creationId xmlns:a16="http://schemas.microsoft.com/office/drawing/2014/main" id="{E8ED0128-8FA2-4A31-BCA4-4B0B8AEBC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18F26EB2-D60B-439F-8145-79732CB64FC3}"/>
              </a:ext>
            </a:extLst>
          </p:cNvPr>
          <p:cNvSpPr/>
          <p:nvPr/>
        </p:nvSpPr>
        <p:spPr>
          <a:xfrm>
            <a:off x="179512" y="260648"/>
            <a:ext cx="5040560" cy="4032448"/>
          </a:xfrm>
          <a:prstGeom prst="roundRect">
            <a:avLst/>
          </a:prstGeom>
          <a:solidFill>
            <a:srgbClr val="00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8198" name="Заголовок 1">
            <a:extLst>
              <a:ext uri="{FF2B5EF4-FFF2-40B4-BE49-F238E27FC236}">
                <a16:creationId xmlns:a16="http://schemas.microsoft.com/office/drawing/2014/main" id="{6A0D087A-BEAD-42EA-AAA0-5E5824C8A53F}"/>
              </a:ext>
            </a:extLst>
          </p:cNvPr>
          <p:cNvSpPr txBox="1">
            <a:spLocks/>
          </p:cNvSpPr>
          <p:nvPr/>
        </p:nvSpPr>
        <p:spPr bwMode="auto">
          <a:xfrm>
            <a:off x="323850" y="260350"/>
            <a:ext cx="47529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uk-UA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дослідній  ділянці А</a:t>
            </a:r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(урочище Пересліп, Мармароський масив),  на  площі 1га виростає 150 штук смереки європейської,  віком  60-150 років.  Після пройдених  дощів  в  2022 році,  25 штук (70-80 річні) та  20 штук (100-120 річні) почали  швидко вимирати.  Як  потім  з’ясувалося:  28 штук  деревних  порід  вимерло  через  ураження  кислотними  дощами  їхніх  кореневих  систем; а 17  штук – через отруєння  сіркою  якою  була  насичена ґрунтова  вода. </a:t>
            </a:r>
            <a:endParaRPr lang="uk-UA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066E7880-4868-4E49-ABC8-C36846C23727}"/>
              </a:ext>
            </a:extLst>
          </p:cNvPr>
          <p:cNvSpPr/>
          <p:nvPr/>
        </p:nvSpPr>
        <p:spPr>
          <a:xfrm>
            <a:off x="4860032" y="3861048"/>
            <a:ext cx="4104456" cy="2808312"/>
          </a:xfrm>
          <a:prstGeom prst="roundRect">
            <a:avLst/>
          </a:prstGeom>
          <a:solidFill>
            <a:srgbClr val="00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8202" name="Заголовок 1">
            <a:extLst>
              <a:ext uri="{FF2B5EF4-FFF2-40B4-BE49-F238E27FC236}">
                <a16:creationId xmlns:a16="http://schemas.microsoft.com/office/drawing/2014/main" id="{6360AF0C-E7C7-4440-A15D-E924279A9078}"/>
              </a:ext>
            </a:extLst>
          </p:cNvPr>
          <p:cNvSpPr txBox="1">
            <a:spLocks/>
          </p:cNvSpPr>
          <p:nvPr/>
        </p:nvSpPr>
        <p:spPr bwMode="auto">
          <a:xfrm>
            <a:off x="5003800" y="3933825"/>
            <a:ext cx="38893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За  результатами  аналізу,  найбільша  кількість  сірки (40%)  в  ґрунтових  водах   припала  на  північній  стороні  дослідної  ділянки та стало  причиною  вимирання  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uk-UA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штук хвойних дерев.</a:t>
            </a:r>
          </a:p>
        </p:txBody>
      </p:sp>
      <p:pic>
        <p:nvPicPr>
          <p:cNvPr id="8201" name="Picture 9" descr="ВСИХАННЯ ЯЛИННИКІВ КАРПАТ">
            <a:extLst>
              <a:ext uri="{FF2B5EF4-FFF2-40B4-BE49-F238E27FC236}">
                <a16:creationId xmlns:a16="http://schemas.microsoft.com/office/drawing/2014/main" id="{8BEE5F38-F7EA-42AD-AF8B-5BB91DE56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836613"/>
            <a:ext cx="3529012" cy="264318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203" name="Picture 11" descr="Смерекова катастрофа. Чому в Карпатах масово всихають ялинники?">
            <a:extLst>
              <a:ext uri="{FF2B5EF4-FFF2-40B4-BE49-F238E27FC236}">
                <a16:creationId xmlns:a16="http://schemas.microsoft.com/office/drawing/2014/main" id="{7EFF0B81-78D3-4696-A895-12784C9EA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437063"/>
            <a:ext cx="3308350" cy="220503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7">
            <a:extLst>
              <a:ext uri="{FF2B5EF4-FFF2-40B4-BE49-F238E27FC236}">
                <a16:creationId xmlns:a16="http://schemas.microsoft.com/office/drawing/2014/main" id="{07F910C1-0919-4370-9945-F945EE8D0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96D7BC7-C32E-4E20-AE18-2CA51988C29C}"/>
              </a:ext>
            </a:extLst>
          </p:cNvPr>
          <p:cNvSpPr/>
          <p:nvPr/>
        </p:nvSpPr>
        <p:spPr>
          <a:xfrm>
            <a:off x="179512" y="332656"/>
            <a:ext cx="8784976" cy="3240360"/>
          </a:xfrm>
          <a:prstGeom prst="roundRect">
            <a:avLst/>
          </a:prstGeom>
          <a:solidFill>
            <a:srgbClr val="00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9222" name="Заголовок 1">
            <a:extLst>
              <a:ext uri="{FF2B5EF4-FFF2-40B4-BE49-F238E27FC236}">
                <a16:creationId xmlns:a16="http://schemas.microsoft.com/office/drawing/2014/main" id="{AEF14157-BC3C-4E2B-8CFC-4CFCC22F85F9}"/>
              </a:ext>
            </a:extLst>
          </p:cNvPr>
          <p:cNvSpPr txBox="1">
            <a:spLocks/>
          </p:cNvSpPr>
          <p:nvPr/>
        </p:nvSpPr>
        <p:spPr bwMode="auto">
          <a:xfrm>
            <a:off x="323850" y="333375"/>
            <a:ext cx="84963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uk-UA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uk-UA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дослідній ділянці  В</a:t>
            </a:r>
            <a:r>
              <a:rPr lang="uk-UA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(урочище  Коргидьинка,  Мармароський масив),  на площі  1 га  зростає  170 штук  хвойних дерев віком  70-140 років. Станом на липень 2023 року,  45 штук деревних порід вимерли  через  високий  вміст  кислотних  аерозолів  в  поверхневих  ґрунтових  шарах, а 23 штук – ураженні короїдами та комах-фітофагів.  Значне  підвищення  кислотності  поверхневих  ґрунтових шарів  спричиняють  масштабне  вимирання  ялинових  деревостанів.    </a:t>
            </a:r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30A68DE2-0E88-4669-AA88-CE5933DA2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789363"/>
            <a:ext cx="3744912" cy="280828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80853A55-D064-40DB-A728-856D1A724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716338"/>
            <a:ext cx="3917950" cy="29400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7">
            <a:extLst>
              <a:ext uri="{FF2B5EF4-FFF2-40B4-BE49-F238E27FC236}">
                <a16:creationId xmlns:a16="http://schemas.microsoft.com/office/drawing/2014/main" id="{E6C12DEA-E489-4536-891B-0DB1B03CD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3CA24CC-C748-4B61-8AFF-1F2FB24B54B1}"/>
              </a:ext>
            </a:extLst>
          </p:cNvPr>
          <p:cNvSpPr/>
          <p:nvPr/>
        </p:nvSpPr>
        <p:spPr>
          <a:xfrm>
            <a:off x="611560" y="260648"/>
            <a:ext cx="7885384" cy="864096"/>
          </a:xfrm>
          <a:prstGeom prst="roundRect">
            <a:avLst/>
          </a:prstGeom>
          <a:solidFill>
            <a:srgbClr val="00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73C87499-6445-4EF8-A5F7-9C379169A263}"/>
              </a:ext>
            </a:extLst>
          </p:cNvPr>
          <p:cNvSpPr/>
          <p:nvPr/>
        </p:nvSpPr>
        <p:spPr>
          <a:xfrm>
            <a:off x="323528" y="1412776"/>
            <a:ext cx="3456384" cy="1152128"/>
          </a:xfrm>
          <a:prstGeom prst="roundRect">
            <a:avLst/>
          </a:prstGeom>
          <a:solidFill>
            <a:srgbClr val="00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0249" name="Заголовок 1">
            <a:extLst>
              <a:ext uri="{FF2B5EF4-FFF2-40B4-BE49-F238E27FC236}">
                <a16:creationId xmlns:a16="http://schemas.microsoft.com/office/drawing/2014/main" id="{12A90C20-E0EE-4D39-A44B-87490872B38E}"/>
              </a:ext>
            </a:extLst>
          </p:cNvPr>
          <p:cNvSpPr txBox="1">
            <a:spLocks/>
          </p:cNvSpPr>
          <p:nvPr/>
        </p:nvSpPr>
        <p:spPr bwMode="auto">
          <a:xfrm>
            <a:off x="611188" y="260350"/>
            <a:ext cx="7921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Глобальне  потепління спричинили  виникнення  ряд таких  негативних чинників: </a:t>
            </a:r>
          </a:p>
        </p:txBody>
      </p:sp>
      <p:sp>
        <p:nvSpPr>
          <p:cNvPr id="10250" name="Заголовок 1">
            <a:extLst>
              <a:ext uri="{FF2B5EF4-FFF2-40B4-BE49-F238E27FC236}">
                <a16:creationId xmlns:a16="http://schemas.microsoft.com/office/drawing/2014/main" id="{2E600C70-3A1E-4D7C-87F6-C8EDF1799DAE}"/>
              </a:ext>
            </a:extLst>
          </p:cNvPr>
          <p:cNvSpPr txBox="1">
            <a:spLocks/>
          </p:cNvSpPr>
          <p:nvPr/>
        </p:nvSpPr>
        <p:spPr bwMode="auto">
          <a:xfrm>
            <a:off x="323850" y="1412875"/>
            <a:ext cx="34559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підвищення  температури  повітря  та  поверхневого  ґрунтового  шару,</a:t>
            </a:r>
            <a:endParaRPr lang="uk-UA" altLang="ru-RU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99FC5B84-B251-4A74-A4C9-962626AC74EB}"/>
              </a:ext>
            </a:extLst>
          </p:cNvPr>
          <p:cNvSpPr/>
          <p:nvPr/>
        </p:nvSpPr>
        <p:spPr>
          <a:xfrm>
            <a:off x="5364088" y="1412776"/>
            <a:ext cx="3456384" cy="1152128"/>
          </a:xfrm>
          <a:prstGeom prst="roundRect">
            <a:avLst/>
          </a:prstGeom>
          <a:solidFill>
            <a:srgbClr val="00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0254" name="Заголовок 1">
            <a:extLst>
              <a:ext uri="{FF2B5EF4-FFF2-40B4-BE49-F238E27FC236}">
                <a16:creationId xmlns:a16="http://schemas.microsoft.com/office/drawing/2014/main" id="{58C9DB9D-99EA-4FED-90F5-6A9C79794647}"/>
              </a:ext>
            </a:extLst>
          </p:cNvPr>
          <p:cNvSpPr txBox="1">
            <a:spLocks/>
          </p:cNvSpPr>
          <p:nvPr/>
        </p:nvSpPr>
        <p:spPr bwMode="auto">
          <a:xfrm>
            <a:off x="5364163" y="1412875"/>
            <a:ext cx="34559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різкі атмосферні циркуляції – ураганні  вітри,</a:t>
            </a:r>
            <a:endParaRPr lang="uk-UA" altLang="ru-RU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3C67A5A5-3DAD-4C55-8871-8AF61036800C}"/>
              </a:ext>
            </a:extLst>
          </p:cNvPr>
          <p:cNvSpPr/>
          <p:nvPr/>
        </p:nvSpPr>
        <p:spPr>
          <a:xfrm>
            <a:off x="2051720" y="2780928"/>
            <a:ext cx="5112568" cy="936104"/>
          </a:xfrm>
          <a:prstGeom prst="roundRect">
            <a:avLst/>
          </a:prstGeom>
          <a:solidFill>
            <a:srgbClr val="00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0258" name="Заголовок 1">
            <a:extLst>
              <a:ext uri="{FF2B5EF4-FFF2-40B4-BE49-F238E27FC236}">
                <a16:creationId xmlns:a16="http://schemas.microsoft.com/office/drawing/2014/main" id="{0D6CE0EE-3860-48F5-BD18-A84765834399}"/>
              </a:ext>
            </a:extLst>
          </p:cNvPr>
          <p:cNvSpPr txBox="1">
            <a:spLocks/>
          </p:cNvSpPr>
          <p:nvPr/>
        </p:nvSpPr>
        <p:spPr bwMode="auto">
          <a:xfrm>
            <a:off x="2051050" y="2852738"/>
            <a:ext cx="50419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поширення фіто-захворювань та  інтенсивність ураження насадження.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41A56B6-A377-4033-AA9F-A4F923452412}"/>
              </a:ext>
            </a:extLst>
          </p:cNvPr>
          <p:cNvCxnSpPr>
            <a:stCxn id="10249" idx="2"/>
            <a:endCxn id="0" idx="3"/>
          </p:cNvCxnSpPr>
          <p:nvPr/>
        </p:nvCxnSpPr>
        <p:spPr>
          <a:xfrm flipH="1">
            <a:off x="3779838" y="1052513"/>
            <a:ext cx="792162" cy="936625"/>
          </a:xfrm>
          <a:prstGeom prst="straightConnector1">
            <a:avLst/>
          </a:prstGeom>
          <a:ln w="38100">
            <a:solidFill>
              <a:srgbClr val="00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0B80BD4-65BF-43BE-B671-21690C92A5BB}"/>
              </a:ext>
            </a:extLst>
          </p:cNvPr>
          <p:cNvCxnSpPr>
            <a:stCxn id="10249" idx="2"/>
            <a:endCxn id="0" idx="1"/>
          </p:cNvCxnSpPr>
          <p:nvPr/>
        </p:nvCxnSpPr>
        <p:spPr>
          <a:xfrm>
            <a:off x="4572000" y="1052513"/>
            <a:ext cx="792163" cy="936625"/>
          </a:xfrm>
          <a:prstGeom prst="straightConnector1">
            <a:avLst/>
          </a:prstGeom>
          <a:ln w="38100">
            <a:solidFill>
              <a:srgbClr val="00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0284D5E0-1D73-4932-9E69-B07A1618184C}"/>
              </a:ext>
            </a:extLst>
          </p:cNvPr>
          <p:cNvCxnSpPr>
            <a:stCxn id="10249" idx="2"/>
            <a:endCxn id="0" idx="0"/>
          </p:cNvCxnSpPr>
          <p:nvPr/>
        </p:nvCxnSpPr>
        <p:spPr>
          <a:xfrm>
            <a:off x="4572000" y="1052513"/>
            <a:ext cx="36513" cy="1728787"/>
          </a:xfrm>
          <a:prstGeom prst="straightConnector1">
            <a:avLst/>
          </a:prstGeom>
          <a:ln w="38100">
            <a:solidFill>
              <a:srgbClr val="00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9" descr="Спасение Карпат: ели – вырубить, деревья в горшках высадить – Новини Львова">
            <a:extLst>
              <a:ext uri="{FF2B5EF4-FFF2-40B4-BE49-F238E27FC236}">
                <a16:creationId xmlns:a16="http://schemas.microsoft.com/office/drawing/2014/main" id="{7479EE2F-5010-4ED1-8F23-F8DB9FC4A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4032448" cy="2688299"/>
          </a:xfrm>
          <a:prstGeom prst="rect">
            <a:avLst/>
          </a:prstGeom>
          <a:noFill/>
          <a:effectLst>
            <a:glow rad="101600">
              <a:srgbClr val="00FF99">
                <a:alpha val="60000"/>
              </a:srgbClr>
            </a:glow>
          </a:effectLst>
        </p:spPr>
      </p:pic>
      <p:pic>
        <p:nvPicPr>
          <p:cNvPr id="10251" name="Picture 11" descr="У Карпатах взяли на облік ділянки лісу, які пошкоджені короїдом-типографом.  ФОТО - Місто">
            <a:extLst>
              <a:ext uri="{FF2B5EF4-FFF2-40B4-BE49-F238E27FC236}">
                <a16:creationId xmlns:a16="http://schemas.microsoft.com/office/drawing/2014/main" id="{C73D1329-E23B-407A-BA71-4D2F5484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933056"/>
            <a:ext cx="3600400" cy="2676682"/>
          </a:xfrm>
          <a:prstGeom prst="rect">
            <a:avLst/>
          </a:prstGeom>
          <a:noFill/>
          <a:effectLst>
            <a:glow rad="101600">
              <a:srgbClr val="00FF99">
                <a:alpha val="60000"/>
              </a:srgbClr>
            </a:glow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b69d94d7c4e953c2cc16e106dc0ab2ad03da51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157257576</TotalTime>
  <Pages>0</Pages>
  <Words>965</Words>
  <Characters>0</Characters>
  <Application>Microsoft Office PowerPoint</Application>
  <DocSecurity>0</DocSecurity>
  <PresentationFormat>Экран (4:3)</PresentationFormat>
  <Lines>0</Lines>
  <Paragraphs>74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宋体</vt:lpstr>
      <vt:lpstr>Calibri</vt:lpstr>
      <vt:lpstr>等线</vt:lpstr>
      <vt:lpstr>Times New Roman</vt:lpstr>
      <vt:lpstr>Wingdings</vt:lpstr>
      <vt:lpstr>默认设计模板</vt:lpstr>
      <vt:lpstr>Презентация PowerPoint</vt:lpstr>
      <vt:lpstr>Мета  дослідження:</vt:lpstr>
      <vt:lpstr>Об’єкт дослідження: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user</dc:creator>
  <cp:lastModifiedBy>ИРА</cp:lastModifiedBy>
  <cp:revision>86</cp:revision>
  <cp:lastPrinted>1899-12-30T00:00:00Z</cp:lastPrinted>
  <dcterms:created xsi:type="dcterms:W3CDTF">2010-07-24T19:08:41Z</dcterms:created>
  <dcterms:modified xsi:type="dcterms:W3CDTF">2024-04-07T20:18:18Z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