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1" r:id="rId2"/>
    <p:sldId id="266" r:id="rId3"/>
    <p:sldId id="262" r:id="rId4"/>
    <p:sldId id="265" r:id="rId5"/>
    <p:sldId id="263" r:id="rId6"/>
    <p:sldId id="268" r:id="rId7"/>
    <p:sldId id="272" r:id="rId8"/>
    <p:sldId id="270" r:id="rId9"/>
    <p:sldId id="269" r:id="rId10"/>
    <p:sldId id="276" r:id="rId11"/>
    <p:sldId id="271" r:id="rId12"/>
    <p:sldId id="267" r:id="rId13"/>
    <p:sldId id="273" r:id="rId14"/>
    <p:sldId id="274" r:id="rId15"/>
    <p:sldId id="275" r:id="rId16"/>
    <p:sldId id="26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800">
                  <a:latin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800">
                  <a:latin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800">
                  <a:latin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800">
                  <a:latin typeface="Arial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800">
                  <a:latin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latin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latin typeface="Arial" charset="0"/>
              </a:endParaRPr>
            </a:p>
          </p:txBody>
        </p:sp>
      </p:grpSp>
      <p:sp>
        <p:nvSpPr>
          <p:cNvPr id="532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32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F1597E0-9217-4E2D-B114-A80B3643BA2D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351327293"/>
      </p:ext>
    </p:extLst>
  </p:cSld>
  <p:clrMapOvr>
    <a:masterClrMapping/>
  </p:clrMapOvr>
  <p:transition spd="slow" advClick="0" advTm="5000">
    <p:cover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CD34A-D3F5-4A29-BACD-F131B170FD87}" type="slidenum">
              <a:rPr lang="ru-RU" altLang="uk-UA"/>
              <a:pPr/>
              <a:t>‹№›</a:t>
            </a:fld>
            <a:endParaRPr lang="ru-RU" altLang="uk-UA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106383"/>
      </p:ext>
    </p:extLst>
  </p:cSld>
  <p:clrMapOvr>
    <a:masterClrMapping/>
  </p:clrMapOvr>
  <p:transition spd="slow" advClick="0" advTm="5000">
    <p:cover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D373D8-0C4E-481A-851F-7C3218B4333C}" type="slidenum">
              <a:rPr lang="ru-RU" altLang="uk-UA"/>
              <a:pPr/>
              <a:t>‹№›</a:t>
            </a:fld>
            <a:endParaRPr lang="ru-RU" altLang="uk-UA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498718"/>
      </p:ext>
    </p:extLst>
  </p:cSld>
  <p:clrMapOvr>
    <a:masterClrMapping/>
  </p:clrMapOvr>
  <p:transition spd="slow" advClick="0" advTm="5000">
    <p:cover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27851-9BA6-465F-A9E8-FA1B36E027A6}" type="slidenum">
              <a:rPr lang="ru-RU" altLang="uk-UA"/>
              <a:pPr/>
              <a:t>‹№›</a:t>
            </a:fld>
            <a:endParaRPr lang="ru-RU" altLang="uk-UA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954245"/>
      </p:ext>
    </p:extLst>
  </p:cSld>
  <p:clrMapOvr>
    <a:masterClrMapping/>
  </p:clrMapOvr>
  <p:transition spd="slow" advClick="0" advTm="5000">
    <p:cover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DBB815-82F7-499C-BE6B-225838362AB6}" type="slidenum">
              <a:rPr lang="ru-RU" altLang="uk-UA"/>
              <a:pPr/>
              <a:t>‹№›</a:t>
            </a:fld>
            <a:endParaRPr lang="ru-RU" altLang="uk-UA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893257"/>
      </p:ext>
    </p:extLst>
  </p:cSld>
  <p:clrMapOvr>
    <a:masterClrMapping/>
  </p:clrMapOvr>
  <p:transition spd="slow" advClick="0" advTm="5000">
    <p:cover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1180D-62C6-4666-9D11-D86740AAEEB1}" type="slidenum">
              <a:rPr lang="ru-RU" altLang="uk-UA"/>
              <a:pPr/>
              <a:t>‹№›</a:t>
            </a:fld>
            <a:endParaRPr lang="ru-RU" altLang="uk-UA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806527"/>
      </p:ext>
    </p:extLst>
  </p:cSld>
  <p:clrMapOvr>
    <a:masterClrMapping/>
  </p:clrMapOvr>
  <p:transition spd="slow" advClick="0" advTm="5000">
    <p:cover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43F30-CEFF-4CB4-9BC7-0DA24475E5CA}" type="slidenum">
              <a:rPr lang="ru-RU" altLang="uk-UA"/>
              <a:pPr/>
              <a:t>‹№›</a:t>
            </a:fld>
            <a:endParaRPr lang="ru-RU" altLang="uk-UA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13463"/>
      </p:ext>
    </p:extLst>
  </p:cSld>
  <p:clrMapOvr>
    <a:masterClrMapping/>
  </p:clrMapOvr>
  <p:transition spd="slow" advClick="0" advTm="5000">
    <p:cover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A4B19-F501-4C8D-AB53-D0AB21F82084}" type="slidenum">
              <a:rPr lang="ru-RU" altLang="uk-UA"/>
              <a:pPr/>
              <a:t>‹№›</a:t>
            </a:fld>
            <a:endParaRPr lang="ru-RU" altLang="uk-UA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519646"/>
      </p:ext>
    </p:extLst>
  </p:cSld>
  <p:clrMapOvr>
    <a:masterClrMapping/>
  </p:clrMapOvr>
  <p:transition spd="slow" advClick="0" advTm="5000">
    <p:cover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61ED83-77CE-4D05-8770-11984A991512}" type="slidenum">
              <a:rPr lang="ru-RU" altLang="uk-UA"/>
              <a:pPr/>
              <a:t>‹№›</a:t>
            </a:fld>
            <a:endParaRPr lang="ru-RU" altLang="uk-UA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805297"/>
      </p:ext>
    </p:extLst>
  </p:cSld>
  <p:clrMapOvr>
    <a:masterClrMapping/>
  </p:clrMapOvr>
  <p:transition spd="slow" advClick="0" advTm="5000">
    <p:cover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2B30CE-CFDE-465C-B676-60F4DDA906F5}" type="slidenum">
              <a:rPr lang="ru-RU" altLang="uk-UA"/>
              <a:pPr/>
              <a:t>‹№›</a:t>
            </a:fld>
            <a:endParaRPr lang="ru-RU" altLang="uk-UA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737637"/>
      </p:ext>
    </p:extLst>
  </p:cSld>
  <p:clrMapOvr>
    <a:masterClrMapping/>
  </p:clrMapOvr>
  <p:transition spd="slow" advClick="0" advTm="5000">
    <p:cover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E6E1B-73E2-4F9B-B24A-D3F2FEEA0141}" type="slidenum">
              <a:rPr lang="ru-RU" altLang="uk-UA"/>
              <a:pPr/>
              <a:t>‹№›</a:t>
            </a:fld>
            <a:endParaRPr lang="ru-RU" altLang="uk-UA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9542"/>
      </p:ext>
    </p:extLst>
  </p:cSld>
  <p:clrMapOvr>
    <a:masterClrMapping/>
  </p:clrMapOvr>
  <p:transition spd="slow" advClick="0" advTm="5000">
    <p:cover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03A9A1B-4FA2-480C-A80F-E5053F20FB80}" type="slidenum">
              <a:rPr lang="ru-RU" altLang="uk-UA"/>
              <a:pPr/>
              <a:t>‹№›</a:t>
            </a:fld>
            <a:endParaRPr lang="ru-RU" altLang="uk-UA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22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800">
                  <a:latin typeface="Arial" charset="0"/>
                </a:endParaRPr>
              </a:p>
            </p:txBody>
          </p:sp>
          <p:sp>
            <p:nvSpPr>
              <p:cNvPr id="522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800">
                  <a:latin typeface="Arial" charset="0"/>
                </a:endParaRPr>
              </a:p>
            </p:txBody>
          </p:sp>
          <p:sp>
            <p:nvSpPr>
              <p:cNvPr id="522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800">
                  <a:latin typeface="Arial" charset="0"/>
                </a:endParaRPr>
              </a:p>
            </p:txBody>
          </p:sp>
          <p:sp>
            <p:nvSpPr>
              <p:cNvPr id="522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800">
                  <a:latin typeface="Arial" charset="0"/>
                </a:endParaRPr>
              </a:p>
            </p:txBody>
          </p:sp>
          <p:sp>
            <p:nvSpPr>
              <p:cNvPr id="522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800">
                  <a:latin typeface="Arial" charset="0"/>
                </a:endParaRPr>
              </a:p>
            </p:txBody>
          </p:sp>
        </p:grpSp>
        <p:sp>
          <p:nvSpPr>
            <p:cNvPr id="522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latin typeface="Arial" charset="0"/>
              </a:endParaRPr>
            </a:p>
          </p:txBody>
        </p:sp>
        <p:sp>
          <p:nvSpPr>
            <p:cNvPr id="522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latin typeface="Arial" charset="0"/>
              </a:endParaRPr>
            </a:p>
          </p:txBody>
        </p:sp>
      </p:grpSp>
      <p:sp>
        <p:nvSpPr>
          <p:cNvPr id="522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22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53667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5000">
    <p:cover dir="l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07" y="703812"/>
            <a:ext cx="2353260" cy="31823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3449567" y="943891"/>
            <a:ext cx="7828033" cy="2953790"/>
          </a:xfrm>
        </p:spPr>
        <p:txBody>
          <a:bodyPr/>
          <a:lstStyle/>
          <a:p>
            <a:r>
              <a:rPr lang="uk-UA" dirty="0"/>
              <a:t>ЗАПРОШУЮ ДО МАНДРІВКИ</a:t>
            </a:r>
            <a:br>
              <a:rPr lang="uk-UA" dirty="0"/>
            </a:br>
            <a:r>
              <a:rPr lang="uk-UA" dirty="0" smtClean="0">
                <a:solidFill>
                  <a:schemeClr val="bg1"/>
                </a:solidFill>
              </a:rPr>
              <a:t>СЕЛОМ ЗАВИШНЕМ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31142"/>
            <a:ext cx="6975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Підготувала:</a:t>
            </a: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Мисик Дарія, </a:t>
            </a: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учениця 10 класу Сокальського ліцею №1 імені Олега </a:t>
            </a:r>
            <a:r>
              <a:rPr kumimoji="0" lang="uk-UA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Романіва</a:t>
            </a: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слухачка КЗ «Сокальська Мала академія наук учнівської молоді імені Ігоря </a:t>
            </a:r>
            <a:r>
              <a:rPr kumimoji="0" lang="uk-UA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Богачевського</a:t>
            </a: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»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Науковий керівник</a:t>
            </a: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Мусій Світлана Степанівна</a:t>
            </a: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вчитель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КЗ «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Сокальська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Мала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академія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наук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учнівської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молоді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імені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Ігоря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Богачевського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»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041228"/>
      </p:ext>
    </p:extLst>
  </p:cSld>
  <p:clrMapOvr>
    <a:masterClrMapping/>
  </p:clrMapOvr>
  <p:transition spd="slow" advClick="0" advTm="5000">
    <p:cover dir="l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790" y="239842"/>
            <a:ext cx="10028420" cy="1177795"/>
          </a:xfrm>
        </p:spPr>
        <p:txBody>
          <a:bodyPr/>
          <a:lstStyle/>
          <a:p>
            <a:r>
              <a:rPr lang="uk-UA" dirty="0" smtClean="0"/>
              <a:t>Пам’ятник Тарасу Шевченку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0473"/>
            <a:ext cx="3455645" cy="4607527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 bwMode="auto">
          <a:xfrm>
            <a:off x="813422" y="388938"/>
            <a:ext cx="914400" cy="914400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6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917" y="6364181"/>
            <a:ext cx="3840813" cy="4938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2261" b="12402"/>
          <a:stretch/>
        </p:blipFill>
        <p:spPr>
          <a:xfrm>
            <a:off x="7826530" y="1873645"/>
            <a:ext cx="4365470" cy="5216702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3861107" y="2774197"/>
            <a:ext cx="3559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/>
                </a:solidFill>
              </a:rPr>
              <a:t>19 </a:t>
            </a:r>
            <a:r>
              <a:rPr lang="ru-RU" sz="2400" b="1" dirty="0" err="1">
                <a:solidFill>
                  <a:schemeClr val="bg2"/>
                </a:solidFill>
              </a:rPr>
              <a:t>травня</a:t>
            </a:r>
            <a:r>
              <a:rPr lang="ru-RU" sz="2400" b="1" dirty="0">
                <a:solidFill>
                  <a:schemeClr val="bg2"/>
                </a:solidFill>
              </a:rPr>
              <a:t> 1991 р. – </a:t>
            </a:r>
            <a:r>
              <a:rPr lang="ru-RU" sz="2400" b="1" dirty="0" err="1">
                <a:solidFill>
                  <a:schemeClr val="bg2"/>
                </a:solidFill>
              </a:rPr>
              <a:t>відкриття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пам’ятника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endParaRPr lang="ru-RU" sz="2400" b="1" dirty="0" smtClean="0">
              <a:solidFill>
                <a:schemeClr val="bg2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2"/>
                </a:solidFill>
              </a:rPr>
              <a:t>Т. Г. </a:t>
            </a:r>
            <a:r>
              <a:rPr lang="ru-RU" sz="2400" b="1" dirty="0" err="1">
                <a:solidFill>
                  <a:schemeClr val="bg2"/>
                </a:solidFill>
              </a:rPr>
              <a:t>Шевченку</a:t>
            </a:r>
            <a:endParaRPr lang="uk-UA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46151"/>
      </p:ext>
    </p:extLst>
  </p:cSld>
  <p:clrMapOvr>
    <a:masterClrMapping/>
  </p:clrMapOvr>
  <p:transition spd="slow" advClick="0" advTm="5000">
    <p:cover dir="l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15" y="367811"/>
            <a:ext cx="926672" cy="926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4318" y="179882"/>
            <a:ext cx="9898082" cy="1237756"/>
          </a:xfrm>
        </p:spPr>
        <p:txBody>
          <a:bodyPr/>
          <a:lstStyle/>
          <a:p>
            <a:r>
              <a:rPr lang="ru-RU" sz="3600" dirty="0" err="1" smtClean="0"/>
              <a:t>Подячний</a:t>
            </a:r>
            <a:r>
              <a:rPr lang="ru-RU" sz="3600" dirty="0" smtClean="0"/>
              <a:t> </a:t>
            </a:r>
            <a:r>
              <a:rPr lang="ru-RU" sz="3600" dirty="0" err="1" smtClean="0"/>
              <a:t>придорожній</a:t>
            </a:r>
            <a:r>
              <a:rPr lang="ru-RU" sz="3600" dirty="0" smtClean="0"/>
              <a:t> хрест</a:t>
            </a:r>
            <a:br>
              <a:rPr lang="ru-RU" sz="3600" dirty="0" smtClean="0"/>
            </a:br>
            <a:r>
              <a:rPr lang="ru-RU" sz="3600" dirty="0" smtClean="0"/>
              <a:t> «На славу </a:t>
            </a:r>
            <a:r>
              <a:rPr lang="ru-RU" sz="3600" dirty="0" err="1" smtClean="0"/>
              <a:t>Божу</a:t>
            </a:r>
            <a:r>
              <a:rPr lang="ru-RU" sz="3600" dirty="0" smtClean="0"/>
              <a:t>» </a:t>
            </a:r>
            <a:br>
              <a:rPr lang="ru-RU" sz="3600" dirty="0" smtClean="0"/>
            </a:br>
            <a:r>
              <a:rPr lang="ru-RU" sz="2800" dirty="0" err="1" smtClean="0"/>
              <a:t>Відновлено</a:t>
            </a:r>
            <a:r>
              <a:rPr lang="ru-RU" sz="2800" dirty="0" smtClean="0"/>
              <a:t> жителями села у 2014 </a:t>
            </a:r>
            <a:r>
              <a:rPr lang="ru-RU" sz="2800" dirty="0" err="1" smtClean="0"/>
              <a:t>році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3" y="2471574"/>
            <a:ext cx="3328810" cy="4386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1981" t="42150" r="36101" b="36433"/>
          <a:stretch/>
        </p:blipFill>
        <p:spPr>
          <a:xfrm>
            <a:off x="4407105" y="1951457"/>
            <a:ext cx="2971951" cy="38294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426" y="1620005"/>
            <a:ext cx="3891375" cy="518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9430" y="554636"/>
            <a:ext cx="409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675" y="6314686"/>
            <a:ext cx="384081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82368"/>
      </p:ext>
    </p:extLst>
  </p:cSld>
  <p:clrMapOvr>
    <a:masterClrMapping/>
  </p:clrMapOvr>
  <p:transition spd="slow" advClick="0" advTm="5000">
    <p:cover dir="l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58" y="382802"/>
            <a:ext cx="926672" cy="926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2069"/>
            <a:ext cx="3056127" cy="3749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780" y="2116446"/>
            <a:ext cx="3431220" cy="4574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9351" y="539646"/>
            <a:ext cx="379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880" y="6364181"/>
            <a:ext cx="3840813" cy="4938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3731" y="54343"/>
            <a:ext cx="10258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Каплиця</a:t>
            </a:r>
            <a:r>
              <a:rPr lang="ru-RU" sz="3200" b="1" dirty="0" smtClean="0"/>
              <a:t> </a:t>
            </a:r>
            <a:r>
              <a:rPr lang="ru-RU" sz="3200" b="1" dirty="0" err="1"/>
              <a:t>Покрови</a:t>
            </a:r>
            <a:r>
              <a:rPr lang="ru-RU" sz="3200" b="1" dirty="0"/>
              <a:t> </a:t>
            </a:r>
            <a:r>
              <a:rPr lang="ru-RU" sz="3200" b="1" dirty="0" err="1" smtClean="0"/>
              <a:t>Божої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Матері</a:t>
            </a:r>
            <a:endParaRPr lang="ru-RU" sz="3200" b="1" dirty="0" smtClean="0"/>
          </a:p>
          <a:p>
            <a:pPr algn="ctr"/>
            <a:r>
              <a:rPr lang="ru-RU" sz="2800" b="1" dirty="0" smtClean="0"/>
              <a:t> </a:t>
            </a:r>
          </a:p>
          <a:p>
            <a:pPr algn="ctr"/>
            <a:r>
              <a:rPr lang="ru-RU" sz="2800" b="1" dirty="0" err="1" smtClean="0"/>
              <a:t>Споруджена</a:t>
            </a:r>
            <a:r>
              <a:rPr lang="ru-RU" sz="2800" b="1" dirty="0" smtClean="0"/>
              <a:t> </a:t>
            </a:r>
            <a:r>
              <a:rPr lang="ru-RU" sz="2800" b="1" dirty="0"/>
              <a:t>і </a:t>
            </a:r>
            <a:r>
              <a:rPr lang="ru-RU" sz="2800" b="1" dirty="0" err="1"/>
              <a:t>освячена</a:t>
            </a:r>
            <a:r>
              <a:rPr lang="ru-RU" sz="2800" b="1" dirty="0"/>
              <a:t> у 2006 </a:t>
            </a:r>
            <a:r>
              <a:rPr lang="ru-RU" sz="2800" b="1" dirty="0" err="1"/>
              <a:t>році</a:t>
            </a:r>
            <a:r>
              <a:rPr lang="ru-RU" sz="2800" b="1" dirty="0"/>
              <a:t> </a:t>
            </a:r>
            <a:r>
              <a:rPr lang="ru-RU" sz="2800" b="1" dirty="0" smtClean="0"/>
              <a:t>на честь</a:t>
            </a:r>
          </a:p>
          <a:p>
            <a:pPr algn="ctr"/>
            <a:r>
              <a:rPr lang="ru-RU" sz="2800" b="1" dirty="0" smtClean="0"/>
              <a:t> 60-річчя </a:t>
            </a:r>
            <a:r>
              <a:rPr lang="ru-RU" sz="2800" b="1" dirty="0" err="1"/>
              <a:t>повернення</a:t>
            </a:r>
            <a:r>
              <a:rPr lang="ru-RU" sz="2800" b="1" dirty="0"/>
              <a:t> </a:t>
            </a:r>
            <a:r>
              <a:rPr lang="ru-RU" sz="2800" b="1" dirty="0" err="1" smtClean="0"/>
              <a:t>завишенців</a:t>
            </a:r>
            <a:r>
              <a:rPr lang="ru-RU" sz="2800" b="1" dirty="0" smtClean="0"/>
              <a:t> на </a:t>
            </a:r>
            <a:r>
              <a:rPr lang="ru-RU" sz="2800" b="1" dirty="0" err="1" smtClean="0"/>
              <a:t>Батьківщину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після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насильного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виселення</a:t>
            </a:r>
            <a:r>
              <a:rPr lang="ru-RU" sz="2800" b="1" dirty="0" smtClean="0"/>
              <a:t> </a:t>
            </a:r>
            <a:endParaRPr lang="uk-UA" sz="2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5519" t="3640" r="14952" b="4142"/>
          <a:stretch/>
        </p:blipFill>
        <p:spPr>
          <a:xfrm>
            <a:off x="4554436" y="2765692"/>
            <a:ext cx="2401000" cy="37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17103"/>
      </p:ext>
    </p:extLst>
  </p:cSld>
  <p:clrMapOvr>
    <a:masterClrMapping/>
  </p:clrMapOvr>
  <p:transition spd="slow" advClick="0" advTm="5000">
    <p:cover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80" y="169961"/>
            <a:ext cx="926672" cy="926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908" y="278430"/>
            <a:ext cx="9933482" cy="1192786"/>
          </a:xfrm>
        </p:spPr>
        <p:txBody>
          <a:bodyPr/>
          <a:lstStyle/>
          <a:p>
            <a:r>
              <a:rPr lang="uk-UA" sz="3200" dirty="0" smtClean="0"/>
              <a:t>Меморіальна дошка на честь славного земляка Василя </a:t>
            </a:r>
            <a:r>
              <a:rPr lang="uk-UA" sz="3200" dirty="0" err="1" smtClean="0"/>
              <a:t>Василяшка</a:t>
            </a:r>
            <a:r>
              <a:rPr lang="uk-UA" sz="3200" dirty="0" smtClean="0"/>
              <a:t> («Перемоги»)</a:t>
            </a:r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440" t="17702" r="3990" b="32719"/>
          <a:stretch/>
        </p:blipFill>
        <p:spPr>
          <a:xfrm>
            <a:off x="3829473" y="2509389"/>
            <a:ext cx="4741227" cy="2947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15" b="5132"/>
          <a:stretch/>
        </p:blipFill>
        <p:spPr>
          <a:xfrm>
            <a:off x="8570700" y="1617306"/>
            <a:ext cx="3621300" cy="4849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9430" y="382802"/>
            <a:ext cx="424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9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511" y="6494916"/>
            <a:ext cx="3840813" cy="493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189" y="1225689"/>
            <a:ext cx="36875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/>
              <a:t>У 2018 </a:t>
            </a:r>
            <a:r>
              <a:rPr lang="uk-UA" sz="2000" b="1" dirty="0" err="1"/>
              <a:t>р.відкрито</a:t>
            </a:r>
            <a:r>
              <a:rPr lang="uk-UA" sz="2000" b="1" dirty="0"/>
              <a:t> меморіальну дошку видатній постаті, уродженцю </a:t>
            </a:r>
            <a:r>
              <a:rPr lang="uk-UA" sz="2000" b="1" dirty="0" err="1"/>
              <a:t>с.Завишень</a:t>
            </a:r>
            <a:r>
              <a:rPr lang="uk-UA" sz="2000" b="1" dirty="0"/>
              <a:t> - Василю </a:t>
            </a:r>
            <a:r>
              <a:rPr lang="uk-UA" sz="2000" b="1" dirty="0" err="1"/>
              <a:t>Василяшку</a:t>
            </a:r>
            <a:r>
              <a:rPr lang="uk-UA" sz="2000" b="1" dirty="0"/>
              <a:t> («Перемозі») </a:t>
            </a:r>
            <a:r>
              <a:rPr lang="uk-UA" sz="2000" dirty="0"/>
              <a:t>– </a:t>
            </a:r>
            <a:r>
              <a:rPr lang="uk-UA" sz="2000" b="1" dirty="0"/>
              <a:t>курінному </a:t>
            </a:r>
            <a:r>
              <a:rPr lang="uk-UA" sz="2000" b="1" dirty="0">
                <a:solidFill>
                  <a:schemeClr val="bg2"/>
                </a:solidFill>
              </a:rPr>
              <a:t>сотні, який був кавалером трьох нагород ордену Бойової Заслуги УПА – Лицар Бронзового, Срібного (2-го класу) і Золотого (1-го класу) Хрестів Бойової Заслуги. Єдиний діяч УПА який </a:t>
            </a:r>
            <a:r>
              <a:rPr lang="uk-UA" sz="2000" b="1" dirty="0" err="1">
                <a:solidFill>
                  <a:schemeClr val="bg2"/>
                </a:solidFill>
              </a:rPr>
              <a:t>прижиттєво</a:t>
            </a:r>
            <a:r>
              <a:rPr lang="uk-UA" sz="2000" b="1" dirty="0">
                <a:solidFill>
                  <a:schemeClr val="bg2"/>
                </a:solidFill>
              </a:rPr>
              <a:t> нагороджений трьома відзнаками цього ордену. Один із двох діячів УПА, які були кавалерами трьох Хрестів ордену Бойової Заслуги.</a:t>
            </a:r>
          </a:p>
        </p:txBody>
      </p:sp>
    </p:spTree>
    <p:extLst>
      <p:ext uri="{BB962C8B-B14F-4D97-AF65-F5344CB8AC3E}">
        <p14:creationId xmlns:p14="http://schemas.microsoft.com/office/powerpoint/2010/main" val="85986618"/>
      </p:ext>
    </p:extLst>
  </p:cSld>
  <p:clrMapOvr>
    <a:masterClrMapping/>
  </p:clrMapOvr>
  <p:transition spd="slow" advClick="0" advTm="5000">
    <p:cover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" y="425970"/>
            <a:ext cx="926672" cy="926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066" y="224852"/>
            <a:ext cx="9950334" cy="1127790"/>
          </a:xfrm>
        </p:spPr>
        <p:txBody>
          <a:bodyPr/>
          <a:lstStyle/>
          <a:p>
            <a:r>
              <a:rPr lang="uk-UA" dirty="0" smtClean="0"/>
              <a:t>Каплиця Матері Божої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3760"/>
            <a:ext cx="3929434" cy="523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705394" y="524860"/>
            <a:ext cx="926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10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097" y="4467069"/>
            <a:ext cx="3589903" cy="2390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359" y="6287758"/>
            <a:ext cx="3840813" cy="468014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4060557" y="1352642"/>
            <a:ext cx="47889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Споруджена з ініціативи місцевого підприємця Володимира </a:t>
            </a:r>
            <a:r>
              <a:rPr lang="uk-UA" sz="2400" b="1" dirty="0" err="1" smtClean="0"/>
              <a:t>Куртяника</a:t>
            </a:r>
            <a:r>
              <a:rPr lang="uk-UA" sz="2400" b="1" dirty="0" smtClean="0"/>
              <a:t> </a:t>
            </a:r>
          </a:p>
          <a:p>
            <a:pPr algn="ctr"/>
            <a:r>
              <a:rPr lang="uk-UA" sz="2400" b="1" dirty="0" smtClean="0"/>
              <a:t>у 2015 році. </a:t>
            </a:r>
          </a:p>
          <a:p>
            <a:pPr algn="ctr"/>
            <a:endParaRPr lang="uk-UA" sz="2400" b="1" dirty="0" smtClean="0"/>
          </a:p>
          <a:p>
            <a:pPr algn="ctr"/>
            <a:r>
              <a:rPr lang="uk-UA" sz="2000" b="1" dirty="0" smtClean="0">
                <a:solidFill>
                  <a:schemeClr val="bg2"/>
                </a:solidFill>
              </a:rPr>
              <a:t>Він </a:t>
            </a:r>
            <a:r>
              <a:rPr lang="uk-UA" sz="2000" b="1" dirty="0">
                <a:solidFill>
                  <a:schemeClr val="bg2"/>
                </a:solidFill>
              </a:rPr>
              <a:t>має </a:t>
            </a:r>
            <a:r>
              <a:rPr lang="uk-UA" sz="2000" b="1" dirty="0" smtClean="0">
                <a:solidFill>
                  <a:schemeClr val="bg2"/>
                </a:solidFill>
              </a:rPr>
              <a:t>свій </a:t>
            </a:r>
            <a:r>
              <a:rPr lang="uk-UA" sz="2000" b="1" dirty="0">
                <a:solidFill>
                  <a:schemeClr val="bg2"/>
                </a:solidFill>
              </a:rPr>
              <a:t>бізнес – </a:t>
            </a:r>
            <a:r>
              <a:rPr lang="uk-UA" sz="2000" b="1" dirty="0" smtClean="0">
                <a:solidFill>
                  <a:schemeClr val="bg2"/>
                </a:solidFill>
              </a:rPr>
              <a:t> кафе-ресторан  «Два серця», </a:t>
            </a:r>
            <a:r>
              <a:rPr lang="uk-UA" sz="2000" b="1" dirty="0">
                <a:solidFill>
                  <a:schemeClr val="bg2"/>
                </a:solidFill>
              </a:rPr>
              <a:t>де мешканці не лише села, а й інших населених пунктів відзначають урочисті події у своєму житті</a:t>
            </a:r>
            <a:r>
              <a:rPr lang="uk-UA" sz="2000" b="1" dirty="0" smtClean="0">
                <a:solidFill>
                  <a:schemeClr val="bg2"/>
                </a:solidFill>
              </a:rPr>
              <a:t>. Тут </a:t>
            </a:r>
            <a:r>
              <a:rPr lang="uk-UA" sz="2000" b="1" dirty="0">
                <a:solidFill>
                  <a:schemeClr val="bg2"/>
                </a:solidFill>
              </a:rPr>
              <a:t>часто відбуваються весілля, хрестини, то молодята і молоді батьки у цій капличці </a:t>
            </a:r>
            <a:r>
              <a:rPr lang="uk-UA" sz="2000" b="1" dirty="0" smtClean="0">
                <a:solidFill>
                  <a:schemeClr val="bg2"/>
                </a:solidFill>
              </a:rPr>
              <a:t>мають </a:t>
            </a:r>
            <a:r>
              <a:rPr lang="uk-UA" sz="2000" b="1" dirty="0">
                <a:solidFill>
                  <a:schemeClr val="bg2"/>
                </a:solidFill>
              </a:rPr>
              <a:t>змогу попросити опіки Матері Божої для себе і своєї </a:t>
            </a:r>
            <a:r>
              <a:rPr lang="uk-UA" sz="2000" b="1" dirty="0" smtClean="0">
                <a:solidFill>
                  <a:schemeClr val="bg2"/>
                </a:solidFill>
              </a:rPr>
              <a:t>родини.</a:t>
            </a:r>
            <a:endParaRPr lang="uk-UA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40448"/>
      </p:ext>
    </p:extLst>
  </p:cSld>
  <p:clrMapOvr>
    <a:masterClrMapping/>
  </p:clrMapOvr>
  <p:transition spd="slow" advClick="0" advTm="5000">
    <p:cover dir="l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foto 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" t="12825" r="14291" b="23628"/>
          <a:stretch>
            <a:fillRect/>
          </a:stretch>
        </p:blipFill>
        <p:spPr bwMode="auto">
          <a:xfrm>
            <a:off x="-118110" y="0"/>
            <a:ext cx="7006274" cy="394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foto 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/>
          <a:stretch>
            <a:fillRect/>
          </a:stretch>
        </p:blipFill>
        <p:spPr bwMode="auto">
          <a:xfrm>
            <a:off x="3048000" y="3644900"/>
            <a:ext cx="91440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88164" y="188913"/>
            <a:ext cx="4541836" cy="338455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uk-UA" sz="2400" b="1" dirty="0"/>
              <a:t>Моє село – початок України,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uk-UA" sz="2400" b="1" dirty="0"/>
              <a:t>Ота маленька стежечка у світ.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uk-UA" sz="2400" b="1" dirty="0"/>
              <a:t>Допоки ти – Вкраїна не загине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uk-UA" sz="2400" b="1" dirty="0"/>
              <a:t>У гомоні прийдешньому </a:t>
            </a:r>
            <a:r>
              <a:rPr lang="uk-UA" sz="2400" b="1" dirty="0" smtClean="0"/>
              <a:t>століть!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1299" y="6364181"/>
            <a:ext cx="384081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32021"/>
      </p:ext>
    </p:extLst>
  </p:cSld>
  <p:clrMapOvr>
    <a:masterClrMapping/>
  </p:clrMapOvr>
  <p:transition spd="slow" advClick="0" advTm="8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6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6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60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60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60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60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60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60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57 -0.0393 L -0.17326 -0.5424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-25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74826" y="1736726"/>
            <a:ext cx="8207375" cy="1920875"/>
          </a:xfrm>
        </p:spPr>
        <p:txBody>
          <a:bodyPr/>
          <a:lstStyle/>
          <a:p>
            <a:pPr eaLnBrk="1" hangingPunct="1">
              <a:defRPr/>
            </a:pPr>
            <a:r>
              <a:rPr lang="uk-UA" sz="6600" i="1" dirty="0"/>
              <a:t>Ласкаво просимо</a:t>
            </a:r>
            <a:br>
              <a:rPr lang="uk-UA" sz="6600" i="1" dirty="0"/>
            </a:br>
            <a:r>
              <a:rPr lang="uk-UA" sz="6600" i="1" dirty="0">
                <a:solidFill>
                  <a:schemeClr val="bg1"/>
                </a:solidFill>
              </a:rPr>
              <a:t>у село Завишень</a:t>
            </a:r>
            <a:endParaRPr lang="ru-RU" sz="6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83143"/>
      </p:ext>
    </p:extLst>
  </p:cSld>
  <p:clrMapOvr>
    <a:masterClrMapping/>
  </p:clrMapOvr>
  <p:transition spd="slow" advClick="0" advTm="8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2059" y="0"/>
            <a:ext cx="6985415" cy="1417637"/>
          </a:xfrm>
        </p:spPr>
        <p:txBody>
          <a:bodyPr/>
          <a:lstStyle/>
          <a:p>
            <a:r>
              <a:rPr lang="uk-UA" sz="3200" dirty="0" smtClean="0"/>
              <a:t>З історії села </a:t>
            </a:r>
            <a:r>
              <a:rPr lang="uk-UA" sz="3200" dirty="0" err="1" smtClean="0"/>
              <a:t>Завишня</a:t>
            </a:r>
            <a:r>
              <a:rPr lang="uk-UA" sz="3200" dirty="0" smtClean="0"/>
              <a:t/>
            </a:r>
            <a:br>
              <a:rPr lang="uk-UA" sz="3200" dirty="0" smtClean="0"/>
            </a:br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26" y="2909214"/>
            <a:ext cx="2658880" cy="354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051" t="6917" r="11295" b="16582"/>
          <a:stretch/>
        </p:blipFill>
        <p:spPr>
          <a:xfrm>
            <a:off x="0" y="59517"/>
            <a:ext cx="4107305" cy="271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10981"/>
          <a:stretch/>
        </p:blipFill>
        <p:spPr>
          <a:xfrm>
            <a:off x="9169646" y="2775757"/>
            <a:ext cx="3257199" cy="386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2775757"/>
            <a:ext cx="6997148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 smtClean="0">
                <a:solidFill>
                  <a:schemeClr val="bg2"/>
                </a:solidFill>
              </a:rPr>
              <a:t>1874 </a:t>
            </a:r>
            <a:r>
              <a:rPr lang="ru-RU" sz="900" b="1" dirty="0">
                <a:solidFill>
                  <a:schemeClr val="bg2"/>
                </a:solidFill>
              </a:rPr>
              <a:t>р. – через </a:t>
            </a:r>
            <a:r>
              <a:rPr lang="ru-RU" sz="900" b="1" dirty="0" err="1">
                <a:solidFill>
                  <a:schemeClr val="bg2"/>
                </a:solidFill>
              </a:rPr>
              <a:t>землі</a:t>
            </a:r>
            <a:r>
              <a:rPr lang="ru-RU" sz="900" b="1" dirty="0">
                <a:solidFill>
                  <a:schemeClr val="bg2"/>
                </a:solidFill>
              </a:rPr>
              <a:t> села </a:t>
            </a:r>
            <a:r>
              <a:rPr lang="ru-RU" sz="900" b="1" dirty="0" err="1">
                <a:solidFill>
                  <a:schemeClr val="bg2"/>
                </a:solidFill>
              </a:rPr>
              <a:t>прокладено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залізничну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колію</a:t>
            </a:r>
            <a:r>
              <a:rPr lang="ru-RU" sz="900" b="1" dirty="0">
                <a:solidFill>
                  <a:schemeClr val="bg2"/>
                </a:solidFill>
              </a:rPr>
              <a:t> Сокаль – Рава-</a:t>
            </a:r>
            <a:r>
              <a:rPr lang="ru-RU" sz="900" b="1" dirty="0" err="1">
                <a:solidFill>
                  <a:schemeClr val="bg2"/>
                </a:solidFill>
              </a:rPr>
              <a:t>Руська</a:t>
            </a:r>
            <a:r>
              <a:rPr lang="ru-RU" sz="900" b="1" dirty="0">
                <a:solidFill>
                  <a:schemeClr val="bg2"/>
                </a:solidFill>
              </a:rPr>
              <a:t> – Ярослав</a:t>
            </a: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1874 р. – перша </a:t>
            </a:r>
            <a:r>
              <a:rPr lang="ru-RU" sz="900" b="1" dirty="0" err="1">
                <a:solidFill>
                  <a:schemeClr val="bg2"/>
                </a:solidFill>
              </a:rPr>
              <a:t>письмова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згадка</a:t>
            </a:r>
            <a:r>
              <a:rPr lang="ru-RU" sz="900" b="1" dirty="0">
                <a:solidFill>
                  <a:schemeClr val="bg2"/>
                </a:solidFill>
              </a:rPr>
              <a:t> про </a:t>
            </a:r>
            <a:r>
              <a:rPr lang="ru-RU" sz="900" b="1" dirty="0" err="1">
                <a:solidFill>
                  <a:schemeClr val="bg2"/>
                </a:solidFill>
              </a:rPr>
              <a:t>заснування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однокласної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школи</a:t>
            </a:r>
            <a:endParaRPr lang="ru-RU" sz="900" b="1" dirty="0">
              <a:solidFill>
                <a:schemeClr val="bg2"/>
              </a:solidFill>
            </a:endParaRP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1878 р. -  </a:t>
            </a:r>
            <a:r>
              <a:rPr lang="ru-RU" sz="900" b="1" dirty="0" err="1">
                <a:solidFill>
                  <a:schemeClr val="bg2"/>
                </a:solidFill>
              </a:rPr>
              <a:t>прокладення</a:t>
            </a:r>
            <a:r>
              <a:rPr lang="ru-RU" sz="900" b="1" dirty="0">
                <a:solidFill>
                  <a:schemeClr val="bg2"/>
                </a:solidFill>
              </a:rPr>
              <a:t> битого шляху через </a:t>
            </a:r>
            <a:r>
              <a:rPr lang="ru-RU" sz="900" b="1" dirty="0" err="1">
                <a:solidFill>
                  <a:schemeClr val="bg2"/>
                </a:solidFill>
              </a:rPr>
              <a:t>Завишень</a:t>
            </a:r>
            <a:r>
              <a:rPr lang="ru-RU" sz="900" b="1" dirty="0">
                <a:solidFill>
                  <a:schemeClr val="bg2"/>
                </a:solidFill>
              </a:rPr>
              <a:t>, </a:t>
            </a:r>
            <a:r>
              <a:rPr lang="ru-RU" sz="900" b="1" dirty="0" err="1">
                <a:solidFill>
                  <a:schemeClr val="bg2"/>
                </a:solidFill>
              </a:rPr>
              <a:t>який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зв’язав</a:t>
            </a:r>
            <a:r>
              <a:rPr lang="ru-RU" sz="900" b="1" dirty="0">
                <a:solidFill>
                  <a:schemeClr val="bg2"/>
                </a:solidFill>
              </a:rPr>
              <a:t> Сокаль </a:t>
            </a:r>
            <a:r>
              <a:rPr lang="ru-RU" sz="900" b="1" dirty="0" err="1">
                <a:solidFill>
                  <a:schemeClr val="bg2"/>
                </a:solidFill>
              </a:rPr>
              <a:t>зі</a:t>
            </a:r>
            <a:r>
              <a:rPr lang="ru-RU" sz="900" b="1" dirty="0">
                <a:solidFill>
                  <a:schemeClr val="bg2"/>
                </a:solidFill>
              </a:rPr>
              <a:t> Львовом</a:t>
            </a: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1882 р. – </a:t>
            </a:r>
            <a:r>
              <a:rPr lang="ru-RU" sz="900" b="1" dirty="0" err="1">
                <a:solidFill>
                  <a:schemeClr val="bg2"/>
                </a:solidFill>
              </a:rPr>
              <a:t>збудовано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церкву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Різдва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Пресвятої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Богородиці</a:t>
            </a:r>
            <a:endParaRPr lang="ru-RU" sz="900" b="1" dirty="0">
              <a:solidFill>
                <a:schemeClr val="bg2"/>
              </a:solidFill>
            </a:endParaRP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1911 р. – засновано </a:t>
            </a:r>
            <a:r>
              <a:rPr lang="ru-RU" sz="900" b="1" dirty="0" err="1">
                <a:solidFill>
                  <a:schemeClr val="bg2"/>
                </a:solidFill>
              </a:rPr>
              <a:t>товариство</a:t>
            </a:r>
            <a:r>
              <a:rPr lang="ru-RU" sz="900" b="1" dirty="0">
                <a:solidFill>
                  <a:schemeClr val="bg2"/>
                </a:solidFill>
              </a:rPr>
              <a:t> «</a:t>
            </a:r>
            <a:r>
              <a:rPr lang="ru-RU" sz="900" b="1" dirty="0" err="1">
                <a:solidFill>
                  <a:schemeClr val="bg2"/>
                </a:solidFill>
              </a:rPr>
              <a:t>Просвіта</a:t>
            </a:r>
            <a:r>
              <a:rPr lang="ru-RU" sz="900" b="1" dirty="0">
                <a:solidFill>
                  <a:schemeClr val="bg2"/>
                </a:solidFill>
              </a:rPr>
              <a:t>»</a:t>
            </a: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1912 р. – </a:t>
            </a:r>
            <a:r>
              <a:rPr lang="ru-RU" sz="900" b="1" dirty="0" err="1">
                <a:solidFill>
                  <a:schemeClr val="bg2"/>
                </a:solidFill>
              </a:rPr>
              <a:t>реорганізовано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однокласну</a:t>
            </a:r>
            <a:r>
              <a:rPr lang="ru-RU" sz="900" b="1" dirty="0">
                <a:solidFill>
                  <a:schemeClr val="bg2"/>
                </a:solidFill>
              </a:rPr>
              <a:t> школу в </a:t>
            </a:r>
            <a:r>
              <a:rPr lang="ru-RU" sz="900" b="1" dirty="0" err="1">
                <a:solidFill>
                  <a:schemeClr val="bg2"/>
                </a:solidFill>
              </a:rPr>
              <a:t>двокласну</a:t>
            </a:r>
            <a:endParaRPr lang="ru-RU" sz="900" b="1" dirty="0">
              <a:solidFill>
                <a:schemeClr val="bg2"/>
              </a:solidFill>
            </a:endParaRP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1928 р. – </a:t>
            </a:r>
            <a:r>
              <a:rPr lang="ru-RU" sz="900" b="1" dirty="0" err="1">
                <a:solidFill>
                  <a:schemeClr val="bg2"/>
                </a:solidFill>
              </a:rPr>
              <a:t>збудовано</a:t>
            </a:r>
            <a:r>
              <a:rPr lang="ru-RU" sz="900" b="1" dirty="0">
                <a:solidFill>
                  <a:schemeClr val="bg2"/>
                </a:solidFill>
              </a:rPr>
              <a:t> читальню «</a:t>
            </a:r>
            <a:r>
              <a:rPr lang="ru-RU" sz="900" b="1" dirty="0" err="1">
                <a:solidFill>
                  <a:schemeClr val="bg2"/>
                </a:solidFill>
              </a:rPr>
              <a:t>Просвіта</a:t>
            </a:r>
            <a:r>
              <a:rPr lang="ru-RU" sz="900" b="1" dirty="0">
                <a:solidFill>
                  <a:schemeClr val="bg2"/>
                </a:solidFill>
              </a:rPr>
              <a:t>»</a:t>
            </a: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1932 р. – в </a:t>
            </a:r>
            <a:r>
              <a:rPr lang="ru-RU" sz="900" b="1" dirty="0" err="1">
                <a:solidFill>
                  <a:schemeClr val="bg2"/>
                </a:solidFill>
              </a:rPr>
              <a:t>селі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виникла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підпільна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організація</a:t>
            </a:r>
            <a:r>
              <a:rPr lang="ru-RU" sz="900" b="1" dirty="0">
                <a:solidFill>
                  <a:schemeClr val="bg2"/>
                </a:solidFill>
              </a:rPr>
              <a:t> ОУН</a:t>
            </a: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1932 р. – засновано Союз </a:t>
            </a:r>
            <a:r>
              <a:rPr lang="ru-RU" sz="900" b="1" dirty="0" err="1" smtClean="0">
                <a:solidFill>
                  <a:schemeClr val="bg2"/>
                </a:solidFill>
              </a:rPr>
              <a:t>українок</a:t>
            </a:r>
            <a:endParaRPr lang="ru-RU" sz="900" b="1" dirty="0">
              <a:solidFill>
                <a:schemeClr val="bg2"/>
              </a:solidFill>
            </a:endParaRP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7 </a:t>
            </a:r>
            <a:r>
              <a:rPr lang="ru-RU" sz="900" b="1" dirty="0" err="1">
                <a:solidFill>
                  <a:schemeClr val="bg2"/>
                </a:solidFill>
              </a:rPr>
              <a:t>травня</a:t>
            </a:r>
            <a:r>
              <a:rPr lang="ru-RU" sz="900" b="1" dirty="0">
                <a:solidFill>
                  <a:schemeClr val="bg2"/>
                </a:solidFill>
              </a:rPr>
              <a:t> 1946 р. – </a:t>
            </a:r>
            <a:r>
              <a:rPr lang="ru-RU" sz="900" b="1" dirty="0" err="1">
                <a:solidFill>
                  <a:schemeClr val="bg2"/>
                </a:solidFill>
              </a:rPr>
              <a:t>насильницьке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виселення</a:t>
            </a:r>
            <a:r>
              <a:rPr lang="ru-RU" sz="900" b="1" dirty="0">
                <a:solidFill>
                  <a:schemeClr val="bg2"/>
                </a:solidFill>
              </a:rPr>
              <a:t> 250 </a:t>
            </a:r>
            <a:r>
              <a:rPr lang="ru-RU" sz="900" b="1" dirty="0" err="1">
                <a:solidFill>
                  <a:schemeClr val="bg2"/>
                </a:solidFill>
              </a:rPr>
              <a:t>сімей</a:t>
            </a:r>
            <a:r>
              <a:rPr lang="ru-RU" sz="900" b="1" dirty="0">
                <a:solidFill>
                  <a:schemeClr val="bg2"/>
                </a:solidFill>
              </a:rPr>
              <a:t> на </a:t>
            </a:r>
            <a:r>
              <a:rPr lang="ru-RU" sz="900" b="1" dirty="0" err="1">
                <a:solidFill>
                  <a:schemeClr val="bg2"/>
                </a:solidFill>
              </a:rPr>
              <a:t>схід</a:t>
            </a:r>
            <a:endParaRPr lang="ru-RU" sz="900" b="1" dirty="0">
              <a:solidFill>
                <a:schemeClr val="bg2"/>
              </a:solidFill>
            </a:endParaRP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16 </a:t>
            </a:r>
            <a:r>
              <a:rPr lang="ru-RU" sz="900" b="1" dirty="0" err="1">
                <a:solidFill>
                  <a:schemeClr val="bg2"/>
                </a:solidFill>
              </a:rPr>
              <a:t>липня</a:t>
            </a:r>
            <a:r>
              <a:rPr lang="ru-RU" sz="900" b="1" dirty="0">
                <a:solidFill>
                  <a:schemeClr val="bg2"/>
                </a:solidFill>
              </a:rPr>
              <a:t> – 1 </a:t>
            </a:r>
            <a:r>
              <a:rPr lang="ru-RU" sz="900" b="1" dirty="0" err="1">
                <a:solidFill>
                  <a:schemeClr val="bg2"/>
                </a:solidFill>
              </a:rPr>
              <a:t>серпня</a:t>
            </a:r>
            <a:r>
              <a:rPr lang="ru-RU" sz="900" b="1" dirty="0">
                <a:solidFill>
                  <a:schemeClr val="bg2"/>
                </a:solidFill>
              </a:rPr>
              <a:t> 1947 р. – </a:t>
            </a:r>
            <a:r>
              <a:rPr lang="ru-RU" sz="900" b="1" dirty="0" err="1">
                <a:solidFill>
                  <a:schemeClr val="bg2"/>
                </a:solidFill>
              </a:rPr>
              <a:t>вивезення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завишенців</a:t>
            </a:r>
            <a:r>
              <a:rPr lang="ru-RU" sz="900" b="1" dirty="0">
                <a:solidFill>
                  <a:schemeClr val="bg2"/>
                </a:solidFill>
              </a:rPr>
              <a:t> до </a:t>
            </a:r>
            <a:r>
              <a:rPr lang="ru-RU" sz="900" b="1" dirty="0" err="1">
                <a:solidFill>
                  <a:schemeClr val="bg2"/>
                </a:solidFill>
              </a:rPr>
              <a:t>Польщі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під</a:t>
            </a:r>
            <a:r>
              <a:rPr lang="ru-RU" sz="900" b="1" dirty="0">
                <a:solidFill>
                  <a:schemeClr val="bg2"/>
                </a:solidFill>
              </a:rPr>
              <a:t> час </a:t>
            </a:r>
            <a:r>
              <a:rPr lang="ru-RU" sz="900" b="1" dirty="0" err="1">
                <a:solidFill>
                  <a:schemeClr val="bg2"/>
                </a:solidFill>
              </a:rPr>
              <a:t>операції</a:t>
            </a:r>
            <a:r>
              <a:rPr lang="ru-RU" sz="900" b="1" dirty="0">
                <a:solidFill>
                  <a:schemeClr val="bg2"/>
                </a:solidFill>
              </a:rPr>
              <a:t> «</a:t>
            </a:r>
            <a:r>
              <a:rPr lang="ru-RU" sz="900" b="1" dirty="0" err="1">
                <a:solidFill>
                  <a:schemeClr val="bg2"/>
                </a:solidFill>
              </a:rPr>
              <a:t>Вісла</a:t>
            </a:r>
            <a:r>
              <a:rPr lang="ru-RU" sz="900" b="1" dirty="0">
                <a:solidFill>
                  <a:schemeClr val="bg2"/>
                </a:solidFill>
              </a:rPr>
              <a:t>»</a:t>
            </a: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1952 р. – </a:t>
            </a:r>
            <a:r>
              <a:rPr lang="ru-RU" sz="900" b="1" dirty="0" err="1">
                <a:solidFill>
                  <a:schemeClr val="bg2"/>
                </a:solidFill>
              </a:rPr>
              <a:t>повернення</a:t>
            </a:r>
            <a:r>
              <a:rPr lang="ru-RU" sz="900" b="1" dirty="0">
                <a:solidFill>
                  <a:schemeClr val="bg2"/>
                </a:solidFill>
              </a:rPr>
              <a:t> з </a:t>
            </a:r>
            <a:r>
              <a:rPr lang="ru-RU" sz="900" b="1" dirty="0" err="1">
                <a:solidFill>
                  <a:schemeClr val="bg2"/>
                </a:solidFill>
              </a:rPr>
              <a:t>вигнання</a:t>
            </a:r>
            <a:endParaRPr lang="ru-RU" sz="900" b="1" dirty="0">
              <a:solidFill>
                <a:schemeClr val="bg2"/>
              </a:solidFill>
            </a:endParaRP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1962 -1990 р. – </a:t>
            </a:r>
            <a:r>
              <a:rPr lang="ru-RU" sz="900" b="1" dirty="0" err="1">
                <a:solidFill>
                  <a:schemeClr val="bg2"/>
                </a:solidFill>
              </a:rPr>
              <a:t>закриття</a:t>
            </a:r>
            <a:r>
              <a:rPr lang="ru-RU" sz="900" b="1" dirty="0">
                <a:solidFill>
                  <a:schemeClr val="bg2"/>
                </a:solidFill>
              </a:rPr>
              <a:t> церкви</a:t>
            </a: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1966 р. – </a:t>
            </a:r>
            <a:r>
              <a:rPr lang="ru-RU" sz="900" b="1" dirty="0" err="1">
                <a:solidFill>
                  <a:schemeClr val="bg2"/>
                </a:solidFill>
              </a:rPr>
              <a:t>збудовано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Народний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 smtClean="0">
                <a:solidFill>
                  <a:schemeClr val="bg2"/>
                </a:solidFill>
              </a:rPr>
              <a:t>дім</a:t>
            </a:r>
            <a:endParaRPr lang="ru-RU" sz="900" b="1" dirty="0">
              <a:solidFill>
                <a:schemeClr val="bg2"/>
              </a:solidFill>
            </a:endParaRP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1973 р. – </a:t>
            </a:r>
            <a:r>
              <a:rPr lang="ru-RU" sz="900" b="1" dirty="0" err="1">
                <a:solidFill>
                  <a:schemeClr val="bg2"/>
                </a:solidFill>
              </a:rPr>
              <a:t>газифіковано</a:t>
            </a:r>
            <a:r>
              <a:rPr lang="ru-RU" sz="900" b="1" dirty="0">
                <a:solidFill>
                  <a:schemeClr val="bg2"/>
                </a:solidFill>
              </a:rPr>
              <a:t> село</a:t>
            </a: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1987 р. – хоровому </a:t>
            </a:r>
            <a:r>
              <a:rPr lang="ru-RU" sz="900" b="1" dirty="0" err="1">
                <a:solidFill>
                  <a:schemeClr val="bg2"/>
                </a:solidFill>
              </a:rPr>
              <a:t>колективу</a:t>
            </a:r>
            <a:r>
              <a:rPr lang="ru-RU" sz="900" b="1" dirty="0">
                <a:solidFill>
                  <a:schemeClr val="bg2"/>
                </a:solidFill>
              </a:rPr>
              <a:t> «</a:t>
            </a:r>
            <a:r>
              <a:rPr lang="ru-RU" sz="900" b="1" dirty="0" err="1">
                <a:solidFill>
                  <a:schemeClr val="bg2"/>
                </a:solidFill>
              </a:rPr>
              <a:t>Хлібодар</a:t>
            </a:r>
            <a:r>
              <a:rPr lang="ru-RU" sz="900" b="1" dirty="0">
                <a:solidFill>
                  <a:schemeClr val="bg2"/>
                </a:solidFill>
              </a:rPr>
              <a:t>» </a:t>
            </a:r>
            <a:r>
              <a:rPr lang="ru-RU" sz="900" b="1" dirty="0" err="1">
                <a:solidFill>
                  <a:schemeClr val="bg2"/>
                </a:solidFill>
              </a:rPr>
              <a:t>присвоєно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звання</a:t>
            </a:r>
            <a:r>
              <a:rPr lang="ru-RU" sz="900" b="1" dirty="0">
                <a:solidFill>
                  <a:schemeClr val="bg2"/>
                </a:solidFill>
              </a:rPr>
              <a:t> Народного</a:t>
            </a: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1989 р. – </a:t>
            </a:r>
            <a:r>
              <a:rPr lang="ru-RU" sz="900" b="1" dirty="0" err="1">
                <a:solidFill>
                  <a:schemeClr val="bg2"/>
                </a:solidFill>
              </a:rPr>
              <a:t>звання</a:t>
            </a:r>
            <a:r>
              <a:rPr lang="ru-RU" sz="900" b="1" dirty="0">
                <a:solidFill>
                  <a:schemeClr val="bg2"/>
                </a:solidFill>
              </a:rPr>
              <a:t> Народного </a:t>
            </a:r>
            <a:r>
              <a:rPr lang="ru-RU" sz="900" b="1" dirty="0" err="1">
                <a:solidFill>
                  <a:schemeClr val="bg2"/>
                </a:solidFill>
              </a:rPr>
              <a:t>отримав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художньо-просвітницький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колектив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1989 р. – створено </a:t>
            </a:r>
            <a:r>
              <a:rPr lang="ru-RU" sz="900" b="1" dirty="0" err="1">
                <a:solidFill>
                  <a:schemeClr val="bg2"/>
                </a:solidFill>
              </a:rPr>
              <a:t>осередок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Товариства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української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мови</a:t>
            </a:r>
            <a:endParaRPr lang="ru-RU" sz="900" b="1" dirty="0">
              <a:solidFill>
                <a:schemeClr val="bg2"/>
              </a:solidFill>
            </a:endParaRP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4 лютого 1990 р. – створено </a:t>
            </a:r>
            <a:r>
              <a:rPr lang="ru-RU" sz="900" b="1" dirty="0" err="1">
                <a:solidFill>
                  <a:schemeClr val="bg2"/>
                </a:solidFill>
              </a:rPr>
              <a:t>осередок</a:t>
            </a:r>
            <a:r>
              <a:rPr lang="ru-RU" sz="900" b="1" dirty="0">
                <a:solidFill>
                  <a:schemeClr val="bg2"/>
                </a:solidFill>
              </a:rPr>
              <a:t> НРУ та </a:t>
            </a:r>
            <a:r>
              <a:rPr lang="ru-RU" sz="900" b="1" dirty="0" err="1">
                <a:solidFill>
                  <a:schemeClr val="bg2"/>
                </a:solidFill>
              </a:rPr>
              <a:t>СНУМу</a:t>
            </a:r>
            <a:endParaRPr lang="ru-RU" sz="900" b="1" dirty="0">
              <a:solidFill>
                <a:schemeClr val="bg2"/>
              </a:solidFill>
            </a:endParaRP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17 </a:t>
            </a:r>
            <a:r>
              <a:rPr lang="ru-RU" sz="900" b="1" dirty="0" err="1">
                <a:solidFill>
                  <a:schemeClr val="bg2"/>
                </a:solidFill>
              </a:rPr>
              <a:t>квітня</a:t>
            </a:r>
            <a:r>
              <a:rPr lang="ru-RU" sz="900" b="1" dirty="0">
                <a:solidFill>
                  <a:schemeClr val="bg2"/>
                </a:solidFill>
              </a:rPr>
              <a:t> 1990 р. – </a:t>
            </a:r>
            <a:r>
              <a:rPr lang="ru-RU" sz="900" b="1" dirty="0" err="1">
                <a:solidFill>
                  <a:schemeClr val="bg2"/>
                </a:solidFill>
              </a:rPr>
              <a:t>відновлено</a:t>
            </a:r>
            <a:r>
              <a:rPr lang="ru-RU" sz="900" b="1" dirty="0">
                <a:solidFill>
                  <a:schemeClr val="bg2"/>
                </a:solidFill>
              </a:rPr>
              <a:t> і </a:t>
            </a:r>
            <a:r>
              <a:rPr lang="ru-RU" sz="900" b="1" dirty="0" err="1">
                <a:solidFill>
                  <a:schemeClr val="bg2"/>
                </a:solidFill>
              </a:rPr>
              <a:t>освячено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Пам’ятку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Свободи</a:t>
            </a:r>
            <a:endParaRPr lang="ru-RU" sz="900" b="1" dirty="0">
              <a:solidFill>
                <a:schemeClr val="bg2"/>
              </a:solidFill>
            </a:endParaRPr>
          </a:p>
          <a:p>
            <a:pPr algn="just"/>
            <a:r>
              <a:rPr lang="ru-RU" sz="900" b="1" dirty="0" err="1">
                <a:solidFill>
                  <a:schemeClr val="bg2"/>
                </a:solidFill>
              </a:rPr>
              <a:t>травень</a:t>
            </a:r>
            <a:r>
              <a:rPr lang="ru-RU" sz="900" b="1" dirty="0">
                <a:solidFill>
                  <a:schemeClr val="bg2"/>
                </a:solidFill>
              </a:rPr>
              <a:t> 1990 р. – </a:t>
            </a:r>
            <a:r>
              <a:rPr lang="ru-RU" sz="900" b="1" dirty="0" err="1">
                <a:solidFill>
                  <a:schemeClr val="bg2"/>
                </a:solidFill>
              </a:rPr>
              <a:t>відновлено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Козацьку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smtClean="0">
                <a:solidFill>
                  <a:schemeClr val="bg2"/>
                </a:solidFill>
              </a:rPr>
              <a:t>могилу</a:t>
            </a:r>
            <a:endParaRPr lang="ru-RU" sz="900" b="1" dirty="0">
              <a:solidFill>
                <a:schemeClr val="bg2"/>
              </a:solidFill>
            </a:endParaRP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19 </a:t>
            </a:r>
            <a:r>
              <a:rPr lang="ru-RU" sz="900" b="1" dirty="0" err="1">
                <a:solidFill>
                  <a:schemeClr val="bg2"/>
                </a:solidFill>
              </a:rPr>
              <a:t>травня</a:t>
            </a:r>
            <a:r>
              <a:rPr lang="ru-RU" sz="900" b="1" dirty="0">
                <a:solidFill>
                  <a:schemeClr val="bg2"/>
                </a:solidFill>
              </a:rPr>
              <a:t> 1991 р. – </a:t>
            </a:r>
            <a:r>
              <a:rPr lang="ru-RU" sz="900" b="1" dirty="0" err="1">
                <a:solidFill>
                  <a:schemeClr val="bg2"/>
                </a:solidFill>
              </a:rPr>
              <a:t>відкриття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пам’ятника</a:t>
            </a:r>
            <a:r>
              <a:rPr lang="ru-RU" sz="900" b="1" dirty="0">
                <a:solidFill>
                  <a:schemeClr val="bg2"/>
                </a:solidFill>
              </a:rPr>
              <a:t> Т. </a:t>
            </a:r>
            <a:r>
              <a:rPr lang="ru-RU" sz="900" b="1" dirty="0" err="1">
                <a:solidFill>
                  <a:schemeClr val="bg2"/>
                </a:solidFill>
              </a:rPr>
              <a:t>Шевченку</a:t>
            </a:r>
            <a:endParaRPr lang="ru-RU" sz="900" b="1" dirty="0">
              <a:solidFill>
                <a:schemeClr val="bg2"/>
              </a:solidFill>
            </a:endParaRP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24 листопада 1991 р. – </a:t>
            </a:r>
            <a:r>
              <a:rPr lang="ru-RU" sz="900" b="1" dirty="0" err="1">
                <a:solidFill>
                  <a:schemeClr val="bg2"/>
                </a:solidFill>
              </a:rPr>
              <a:t>відкрито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меморіальну</a:t>
            </a:r>
            <a:r>
              <a:rPr lang="ru-RU" sz="900" b="1" dirty="0">
                <a:solidFill>
                  <a:schemeClr val="bg2"/>
                </a:solidFill>
              </a:rPr>
              <a:t> плиту з </a:t>
            </a:r>
            <a:r>
              <a:rPr lang="ru-RU" sz="900" b="1" dirty="0" err="1">
                <a:solidFill>
                  <a:schemeClr val="bg2"/>
                </a:solidFill>
              </a:rPr>
              <a:t>іменами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загиблих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стрільців</a:t>
            </a:r>
            <a:r>
              <a:rPr lang="ru-RU" sz="900" b="1" dirty="0">
                <a:solidFill>
                  <a:schemeClr val="bg2"/>
                </a:solidFill>
              </a:rPr>
              <a:t> УГА, </a:t>
            </a:r>
            <a:r>
              <a:rPr lang="ru-RU" sz="900" b="1" dirty="0" err="1">
                <a:solidFill>
                  <a:schemeClr val="bg2"/>
                </a:solidFill>
              </a:rPr>
              <a:t>воїнів</a:t>
            </a:r>
            <a:r>
              <a:rPr lang="ru-RU" sz="900" b="1" dirty="0">
                <a:solidFill>
                  <a:schemeClr val="bg2"/>
                </a:solidFill>
              </a:rPr>
              <a:t> УПА на </a:t>
            </a:r>
            <a:r>
              <a:rPr lang="ru-RU" sz="900" b="1" dirty="0" err="1">
                <a:solidFill>
                  <a:schemeClr val="bg2"/>
                </a:solidFill>
              </a:rPr>
              <a:t>Стрілецькій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могилі</a:t>
            </a:r>
            <a:endParaRPr lang="ru-RU" sz="900" b="1" dirty="0">
              <a:solidFill>
                <a:schemeClr val="bg2"/>
              </a:solidFill>
            </a:endParaRPr>
          </a:p>
          <a:p>
            <a:pPr algn="just"/>
            <a:r>
              <a:rPr lang="ru-RU" sz="900" b="1" dirty="0" smtClean="0">
                <a:solidFill>
                  <a:schemeClr val="bg2"/>
                </a:solidFill>
              </a:rPr>
              <a:t>2006 </a:t>
            </a:r>
            <a:r>
              <a:rPr lang="ru-RU" sz="900" b="1" dirty="0">
                <a:solidFill>
                  <a:schemeClr val="bg2"/>
                </a:solidFill>
              </a:rPr>
              <a:t>р. – </a:t>
            </a:r>
            <a:r>
              <a:rPr lang="ru-RU" sz="900" b="1" dirty="0" err="1">
                <a:solidFill>
                  <a:schemeClr val="bg2"/>
                </a:solidFill>
              </a:rPr>
              <a:t>збудовано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каплицю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Покрови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Божої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Матері</a:t>
            </a:r>
            <a:r>
              <a:rPr lang="ru-RU" sz="900" b="1" dirty="0">
                <a:solidFill>
                  <a:schemeClr val="bg2"/>
                </a:solidFill>
              </a:rPr>
              <a:t> до 60-ї </a:t>
            </a:r>
            <a:r>
              <a:rPr lang="ru-RU" sz="900" b="1" dirty="0" err="1">
                <a:solidFill>
                  <a:schemeClr val="bg2"/>
                </a:solidFill>
              </a:rPr>
              <a:t>річниці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насильного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виселення</a:t>
            </a:r>
            <a:r>
              <a:rPr lang="ru-RU" sz="900" b="1" dirty="0">
                <a:solidFill>
                  <a:schemeClr val="bg2"/>
                </a:solidFill>
              </a:rPr>
              <a:t> з </a:t>
            </a:r>
            <a:r>
              <a:rPr lang="ru-RU" sz="900" b="1" dirty="0" err="1">
                <a:solidFill>
                  <a:schemeClr val="bg2"/>
                </a:solidFill>
              </a:rPr>
              <a:t>рідного</a:t>
            </a:r>
            <a:r>
              <a:rPr lang="ru-RU" sz="900" b="1" dirty="0">
                <a:solidFill>
                  <a:schemeClr val="bg2"/>
                </a:solidFill>
              </a:rPr>
              <a:t> краю</a:t>
            </a:r>
          </a:p>
          <a:p>
            <a:pPr algn="just"/>
            <a:r>
              <a:rPr lang="ru-RU" sz="900" b="1" dirty="0">
                <a:solidFill>
                  <a:schemeClr val="bg2"/>
                </a:solidFill>
              </a:rPr>
              <a:t> 2010 р. – </a:t>
            </a:r>
            <a:r>
              <a:rPr lang="ru-RU" sz="900" b="1" dirty="0" err="1">
                <a:solidFill>
                  <a:schemeClr val="bg2"/>
                </a:solidFill>
              </a:rPr>
              <a:t>відкрито</a:t>
            </a:r>
            <a:r>
              <a:rPr lang="ru-RU" sz="900" b="1" dirty="0">
                <a:solidFill>
                  <a:schemeClr val="bg2"/>
                </a:solidFill>
              </a:rPr>
              <a:t> дитячий садок, </a:t>
            </a:r>
            <a:r>
              <a:rPr lang="ru-RU" sz="900" b="1" dirty="0" err="1">
                <a:solidFill>
                  <a:schemeClr val="bg2"/>
                </a:solidFill>
              </a:rPr>
              <a:t>перетворено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початкову</a:t>
            </a:r>
            <a:r>
              <a:rPr lang="ru-RU" sz="900" b="1" dirty="0">
                <a:solidFill>
                  <a:schemeClr val="bg2"/>
                </a:solidFill>
              </a:rPr>
              <a:t> школу на НВК </a:t>
            </a:r>
          </a:p>
          <a:p>
            <a:pPr algn="just"/>
            <a:r>
              <a:rPr lang="ru-RU" sz="900" b="1" dirty="0" smtClean="0">
                <a:solidFill>
                  <a:schemeClr val="bg2"/>
                </a:solidFill>
              </a:rPr>
              <a:t>2015 р. – </a:t>
            </a:r>
            <a:r>
              <a:rPr lang="ru-RU" sz="900" b="1" dirty="0" err="1" smtClean="0">
                <a:solidFill>
                  <a:schemeClr val="bg2"/>
                </a:solidFill>
              </a:rPr>
              <a:t>освячено</a:t>
            </a:r>
            <a:r>
              <a:rPr lang="ru-RU" sz="900" b="1" dirty="0" smtClean="0">
                <a:solidFill>
                  <a:schemeClr val="bg2"/>
                </a:solidFill>
              </a:rPr>
              <a:t> </a:t>
            </a:r>
            <a:r>
              <a:rPr lang="ru-RU" sz="900" b="1" dirty="0" err="1" smtClean="0">
                <a:solidFill>
                  <a:schemeClr val="bg2"/>
                </a:solidFill>
              </a:rPr>
              <a:t>каплицю</a:t>
            </a:r>
            <a:r>
              <a:rPr lang="ru-RU" sz="900" b="1" dirty="0" smtClean="0">
                <a:solidFill>
                  <a:schemeClr val="bg2"/>
                </a:solidFill>
              </a:rPr>
              <a:t> </a:t>
            </a:r>
            <a:r>
              <a:rPr lang="ru-RU" sz="900" b="1" dirty="0" err="1" smtClean="0">
                <a:solidFill>
                  <a:schemeClr val="bg2"/>
                </a:solidFill>
              </a:rPr>
              <a:t>Матері</a:t>
            </a:r>
            <a:r>
              <a:rPr lang="ru-RU" sz="900" b="1" dirty="0" smtClean="0">
                <a:solidFill>
                  <a:schemeClr val="bg2"/>
                </a:solidFill>
              </a:rPr>
              <a:t> </a:t>
            </a:r>
            <a:r>
              <a:rPr lang="ru-RU" sz="900" b="1" dirty="0" err="1" smtClean="0">
                <a:solidFill>
                  <a:schemeClr val="bg2"/>
                </a:solidFill>
              </a:rPr>
              <a:t>Божої</a:t>
            </a:r>
            <a:r>
              <a:rPr lang="ru-RU" sz="900" b="1" dirty="0" smtClean="0">
                <a:solidFill>
                  <a:schemeClr val="bg2"/>
                </a:solidFill>
              </a:rPr>
              <a:t> на </a:t>
            </a:r>
            <a:r>
              <a:rPr lang="ru-RU" sz="900" b="1" dirty="0" err="1" smtClean="0">
                <a:solidFill>
                  <a:schemeClr val="bg2"/>
                </a:solidFill>
              </a:rPr>
              <a:t>вул</a:t>
            </a:r>
            <a:r>
              <a:rPr lang="ru-RU" sz="900" b="1" dirty="0" smtClean="0">
                <a:solidFill>
                  <a:schemeClr val="bg2"/>
                </a:solidFill>
              </a:rPr>
              <a:t>. </a:t>
            </a:r>
            <a:r>
              <a:rPr lang="ru-RU" sz="900" b="1" dirty="0" err="1" smtClean="0">
                <a:solidFill>
                  <a:schemeClr val="bg2"/>
                </a:solidFill>
              </a:rPr>
              <a:t>Українській</a:t>
            </a:r>
            <a:endParaRPr lang="ru-RU" sz="900" b="1" dirty="0" smtClean="0">
              <a:solidFill>
                <a:schemeClr val="bg2"/>
              </a:solidFill>
            </a:endParaRPr>
          </a:p>
          <a:p>
            <a:pPr algn="just"/>
            <a:r>
              <a:rPr lang="ru-RU" sz="900" b="1" dirty="0" smtClean="0">
                <a:solidFill>
                  <a:schemeClr val="bg2"/>
                </a:solidFill>
              </a:rPr>
              <a:t>2023 р. 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smtClean="0">
                <a:solidFill>
                  <a:schemeClr val="bg2"/>
                </a:solidFill>
              </a:rPr>
              <a:t>- </a:t>
            </a:r>
            <a:r>
              <a:rPr lang="ru-RU" sz="900" b="1" dirty="0" err="1" smtClean="0">
                <a:solidFill>
                  <a:schemeClr val="bg2"/>
                </a:solidFill>
              </a:rPr>
              <a:t>відновлено</a:t>
            </a:r>
            <a:r>
              <a:rPr lang="ru-RU" sz="900" b="1" dirty="0" smtClean="0">
                <a:solidFill>
                  <a:schemeClr val="bg2"/>
                </a:solidFill>
              </a:rPr>
              <a:t> хрест, як </a:t>
            </a:r>
            <a:r>
              <a:rPr lang="ru-RU" sz="900" b="1" dirty="0" err="1" smtClean="0">
                <a:solidFill>
                  <a:schemeClr val="bg2"/>
                </a:solidFill>
              </a:rPr>
              <a:t>пам’ять</a:t>
            </a:r>
            <a:r>
              <a:rPr lang="ru-RU" sz="900" b="1" dirty="0" smtClean="0">
                <a:solidFill>
                  <a:schemeClr val="bg2"/>
                </a:solidFill>
              </a:rPr>
              <a:t> про </a:t>
            </a:r>
            <a:r>
              <a:rPr lang="ru-RU" sz="900" b="1" dirty="0" err="1">
                <a:solidFill>
                  <a:schemeClr val="bg2"/>
                </a:solidFill>
              </a:rPr>
              <a:t>переселенські</a:t>
            </a:r>
            <a:r>
              <a:rPr lang="ru-RU" sz="900" b="1" dirty="0">
                <a:solidFill>
                  <a:schemeClr val="bg2"/>
                </a:solidFill>
              </a:rPr>
              <a:t> </a:t>
            </a:r>
            <a:r>
              <a:rPr lang="ru-RU" sz="900" b="1" dirty="0" err="1">
                <a:solidFill>
                  <a:schemeClr val="bg2"/>
                </a:solidFill>
              </a:rPr>
              <a:t>акції</a:t>
            </a:r>
            <a:r>
              <a:rPr lang="ru-RU" sz="900" b="1" dirty="0">
                <a:solidFill>
                  <a:schemeClr val="bg2"/>
                </a:solidFill>
              </a:rPr>
              <a:t> 1946-1947 </a:t>
            </a:r>
            <a:r>
              <a:rPr lang="ru-RU" sz="900" b="1" dirty="0" err="1">
                <a:solidFill>
                  <a:schemeClr val="bg2"/>
                </a:solidFill>
              </a:rPr>
              <a:t>років</a:t>
            </a:r>
            <a:r>
              <a:rPr lang="ru-RU" sz="900" b="1" dirty="0">
                <a:solidFill>
                  <a:schemeClr val="bg2"/>
                </a:solidFill>
              </a:rPr>
              <a:t>. </a:t>
            </a:r>
          </a:p>
          <a:p>
            <a:pPr algn="just"/>
            <a:endParaRPr lang="uk-UA" sz="10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7167" y="1034321"/>
            <a:ext cx="7749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Понад</a:t>
            </a:r>
            <a:r>
              <a:rPr lang="ru-RU" dirty="0" smtClean="0"/>
              <a:t> </a:t>
            </a:r>
            <a:r>
              <a:rPr lang="ru-RU" dirty="0" err="1" smtClean="0"/>
              <a:t>п'ять</a:t>
            </a:r>
            <a:r>
              <a:rPr lang="ru-RU" dirty="0" smtClean="0"/>
              <a:t> </a:t>
            </a:r>
            <a:r>
              <a:rPr lang="ru-RU" dirty="0" err="1" smtClean="0"/>
              <a:t>віків</a:t>
            </a:r>
            <a:r>
              <a:rPr lang="ru-RU" dirty="0" smtClean="0"/>
              <a:t> на </a:t>
            </a:r>
            <a:r>
              <a:rPr lang="ru-RU" dirty="0" err="1" smtClean="0"/>
              <a:t>лівому</a:t>
            </a:r>
            <a:r>
              <a:rPr lang="ru-RU" dirty="0" smtClean="0"/>
              <a:t> </a:t>
            </a:r>
            <a:r>
              <a:rPr lang="ru-RU" dirty="0" err="1" smtClean="0"/>
              <a:t>березі</a:t>
            </a:r>
            <a:r>
              <a:rPr lang="ru-RU" dirty="0" smtClean="0"/>
              <a:t> </a:t>
            </a:r>
            <a:r>
              <a:rPr lang="ru-RU" dirty="0" err="1" smtClean="0"/>
              <a:t>Західного</a:t>
            </a:r>
            <a:r>
              <a:rPr lang="ru-RU" dirty="0" smtClean="0"/>
              <a:t> Бугу, за 3 </a:t>
            </a:r>
            <a:r>
              <a:rPr lang="ru-RU" dirty="0" err="1" smtClean="0"/>
              <a:t>кілометри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районного центру Сокаля, </a:t>
            </a:r>
            <a:r>
              <a:rPr lang="ru-RU" dirty="0" err="1" smtClean="0"/>
              <a:t>стоїть</a:t>
            </a:r>
            <a:r>
              <a:rPr lang="ru-RU" dirty="0" smtClean="0"/>
              <a:t> </a:t>
            </a:r>
            <a:r>
              <a:rPr lang="ru-RU" dirty="0" err="1" smtClean="0"/>
              <a:t>мальовниче</a:t>
            </a:r>
            <a:r>
              <a:rPr lang="ru-RU" dirty="0" smtClean="0"/>
              <a:t> село </a:t>
            </a:r>
            <a:r>
              <a:rPr lang="ru-RU" dirty="0" err="1" smtClean="0"/>
              <a:t>Завишень</a:t>
            </a:r>
            <a:r>
              <a:rPr lang="ru-RU" dirty="0" smtClean="0"/>
              <a:t>. Тут, у 347 </a:t>
            </a:r>
            <a:r>
              <a:rPr lang="ru-RU" dirty="0" err="1" smtClean="0"/>
              <a:t>будинках</a:t>
            </a:r>
            <a:r>
              <a:rPr lang="ru-RU" dirty="0" smtClean="0"/>
              <a:t>, </a:t>
            </a:r>
            <a:r>
              <a:rPr lang="ru-RU" dirty="0" err="1" smtClean="0"/>
              <a:t>проживає</a:t>
            </a:r>
            <a:r>
              <a:rPr lang="ru-RU" dirty="0" smtClean="0"/>
              <a:t> 1100 </a:t>
            </a:r>
            <a:r>
              <a:rPr lang="ru-RU" dirty="0" err="1" smtClean="0"/>
              <a:t>жителів</a:t>
            </a:r>
            <a:r>
              <a:rPr lang="ru-RU" dirty="0" smtClean="0"/>
              <a:t>. Перша </a:t>
            </a:r>
            <a:r>
              <a:rPr lang="ru-RU" dirty="0" err="1" smtClean="0"/>
              <a:t>письмова</a:t>
            </a:r>
            <a:r>
              <a:rPr lang="ru-RU" dirty="0" smtClean="0"/>
              <a:t> </a:t>
            </a:r>
            <a:r>
              <a:rPr lang="ru-RU" dirty="0" err="1" smtClean="0"/>
              <a:t>згадка</a:t>
            </a:r>
            <a:r>
              <a:rPr lang="ru-RU" dirty="0" smtClean="0"/>
              <a:t> про село </a:t>
            </a:r>
            <a:r>
              <a:rPr lang="ru-RU" dirty="0" err="1" smtClean="0"/>
              <a:t>відноситься</a:t>
            </a:r>
            <a:r>
              <a:rPr lang="ru-RU" dirty="0" smtClean="0"/>
              <a:t> до 1531р. Усна </a:t>
            </a:r>
            <a:r>
              <a:rPr lang="ru-RU" dirty="0" err="1"/>
              <a:t>традиція</a:t>
            </a:r>
            <a:r>
              <a:rPr lang="ru-RU" dirty="0"/>
              <a:t> </a:t>
            </a:r>
            <a:r>
              <a:rPr lang="ru-RU" dirty="0" err="1"/>
              <a:t>пов'язує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</a:t>
            </a:r>
            <a:r>
              <a:rPr lang="ru-RU" dirty="0" err="1"/>
              <a:t>назви</a:t>
            </a:r>
            <a:r>
              <a:rPr lang="ru-RU" dirty="0"/>
              <a:t> села з </a:t>
            </a:r>
            <a:r>
              <a:rPr lang="ru-RU" dirty="0" err="1"/>
              <a:t>назвою</a:t>
            </a:r>
            <a:r>
              <a:rPr lang="ru-RU" dirty="0"/>
              <a:t> </a:t>
            </a:r>
            <a:r>
              <a:rPr lang="ru-RU" dirty="0" err="1"/>
              <a:t>невеличкої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 </a:t>
            </a:r>
            <a:r>
              <a:rPr lang="ru-RU" dirty="0" err="1"/>
              <a:t>Вишнівки</a:t>
            </a:r>
            <a:r>
              <a:rPr lang="ru-RU" dirty="0"/>
              <a:t>, </a:t>
            </a:r>
            <a:r>
              <a:rPr lang="ru-RU" dirty="0" err="1"/>
              <a:t>лівої</a:t>
            </a:r>
            <a:r>
              <a:rPr lang="ru-RU" dirty="0"/>
              <a:t> притоки Бугу. За другою </a:t>
            </a:r>
            <a:r>
              <a:rPr lang="ru-RU" dirty="0" err="1"/>
              <a:t>версією</a:t>
            </a:r>
            <a:r>
              <a:rPr lang="ru-RU" dirty="0"/>
              <a:t> - село </a:t>
            </a:r>
            <a:r>
              <a:rPr lang="ru-RU" dirty="0" err="1"/>
              <a:t>знаходилося</a:t>
            </a:r>
            <a:r>
              <a:rPr lang="ru-RU" dirty="0"/>
              <a:t> за </a:t>
            </a:r>
            <a:r>
              <a:rPr lang="ru-RU" dirty="0" err="1"/>
              <a:t>густими</a:t>
            </a:r>
            <a:r>
              <a:rPr lang="ru-RU" dirty="0"/>
              <a:t> </a:t>
            </a:r>
            <a:r>
              <a:rPr lang="ru-RU" dirty="0" err="1"/>
              <a:t>вишневими</a:t>
            </a:r>
            <a:r>
              <a:rPr lang="ru-RU" dirty="0"/>
              <a:t> садами, </a:t>
            </a:r>
            <a:r>
              <a:rPr lang="ru-RU" dirty="0" smtClean="0"/>
              <a:t>«за вишнями» </a:t>
            </a:r>
            <a:r>
              <a:rPr lang="ru-RU" dirty="0"/>
              <a:t>- </a:t>
            </a:r>
            <a:r>
              <a:rPr lang="ru-RU" dirty="0" err="1"/>
              <a:t>Завишня</a:t>
            </a:r>
            <a:r>
              <a:rPr lang="ru-RU" dirty="0"/>
              <a:t>, </a:t>
            </a:r>
            <a:r>
              <a:rPr lang="ru-RU" dirty="0" err="1"/>
              <a:t>Завишень</a:t>
            </a:r>
            <a:r>
              <a:rPr lang="ru-RU" dirty="0" smtClean="0"/>
              <a:t>..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94008553"/>
      </p:ext>
    </p:extLst>
  </p:cSld>
  <p:clrMapOvr>
    <a:masterClrMapping/>
  </p:clrMapOvr>
  <p:transition spd="slow" advClick="0" advTm="5000">
    <p:cover dir="l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ЕКСКУРСІЙНИЙ МАРШРУТ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«МОЄ </a:t>
            </a:r>
            <a:r>
              <a:rPr lang="ru-RU" sz="3200" b="1" dirty="0">
                <a:solidFill>
                  <a:schemeClr val="tx1"/>
                </a:solidFill>
              </a:rPr>
              <a:t>СЕЛО - ЗЕМЛЯ МОЇХ БАТЬКІВ»</a:t>
            </a:r>
            <a:endParaRPr lang="uk-UA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https://www.google.com/maps/vt/data=zYzrk9puvx8g7YBIFSpCH9n-dTvWzZHva2uVwG9Zx5e0WNGFSe0PjnWLLidB7E55hdTfDJVphi6-2BmJjQ0mk9RmdSZrvxsBucjfa1TAmSuNsZVPfeNTpWFtXYq_kRVFy4Xz2YFvmN6J7hn_WpVFhTtfYAgypAiF9-VVO-rOpx08HGPYE7gnSD__gItcn9CLrGAdY_xDqTsBLkjYGYVC777I27FN_owX2lxvyxnVWE8_w7WGVxEcfhzSbbfHF3_cV540j-yAsXOUQtqzVCPyG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4" t="-811" b="-1"/>
          <a:stretch/>
        </p:blipFill>
        <p:spPr bwMode="auto">
          <a:xfrm>
            <a:off x="6798762" y="3006418"/>
            <a:ext cx="5393238" cy="345477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69" y="3189333"/>
            <a:ext cx="6147832" cy="350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80791"/>
      </p:ext>
    </p:extLst>
  </p:cSld>
  <p:clrMapOvr>
    <a:masterClrMapping/>
  </p:clrMapOvr>
  <p:transition spd="slow" advClick="0" advTm="5000">
    <p:cover dir="l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9957" y="23868"/>
            <a:ext cx="9459684" cy="807479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tx1"/>
                </a:solidFill>
              </a:rPr>
              <a:t>Опис екскурсійного маршруту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75508" y="606475"/>
            <a:ext cx="119065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rgbClr val="FFFF00"/>
                </a:solidFill>
              </a:rPr>
              <a:t>Тематика </a:t>
            </a:r>
            <a:r>
              <a:rPr lang="uk-UA" sz="2400" b="1" i="1" dirty="0">
                <a:solidFill>
                  <a:srgbClr val="FFFF00"/>
                </a:solidFill>
              </a:rPr>
              <a:t>маршруту  </a:t>
            </a:r>
            <a:r>
              <a:rPr lang="uk-UA" sz="2400" b="1" i="1" dirty="0" smtClean="0">
                <a:solidFill>
                  <a:srgbClr val="FFFF00"/>
                </a:solidFill>
              </a:rPr>
              <a:t>–</a:t>
            </a:r>
            <a:r>
              <a:rPr lang="uk-UA" sz="2400" dirty="0" smtClean="0">
                <a:solidFill>
                  <a:srgbClr val="FFFF00"/>
                </a:solidFill>
              </a:rPr>
              <a:t> історико-краєзнавча </a:t>
            </a:r>
          </a:p>
          <a:p>
            <a:r>
              <a:rPr lang="uk-UA" sz="2400" b="1" i="1" dirty="0" smtClean="0">
                <a:solidFill>
                  <a:srgbClr val="FFFF00"/>
                </a:solidFill>
              </a:rPr>
              <a:t>Початок маршруту </a:t>
            </a:r>
            <a:r>
              <a:rPr lang="uk-UA" sz="2400" dirty="0" smtClean="0">
                <a:solidFill>
                  <a:srgbClr val="FFFF00"/>
                </a:solidFill>
              </a:rPr>
              <a:t>– в’їзд у с. Завишень (від траси </a:t>
            </a:r>
            <a:r>
              <a:rPr lang="uk-UA" sz="2400" dirty="0" err="1" smtClean="0">
                <a:solidFill>
                  <a:srgbClr val="FFFF00"/>
                </a:solidFill>
              </a:rPr>
              <a:t>Сокаль</a:t>
            </a:r>
            <a:r>
              <a:rPr lang="uk-UA" sz="2400" dirty="0" smtClean="0">
                <a:solidFill>
                  <a:srgbClr val="FFFF00"/>
                </a:solidFill>
              </a:rPr>
              <a:t>-Червоноград)</a:t>
            </a:r>
          </a:p>
          <a:p>
            <a:r>
              <a:rPr lang="uk-UA" sz="2400" b="1" i="1" dirty="0" smtClean="0">
                <a:solidFill>
                  <a:srgbClr val="FFFF00"/>
                </a:solidFill>
              </a:rPr>
              <a:t>Закінчення маршруту </a:t>
            </a:r>
            <a:r>
              <a:rPr lang="uk-UA" sz="2400" dirty="0" smtClean="0">
                <a:solidFill>
                  <a:srgbClr val="FFFF00"/>
                </a:solidFill>
              </a:rPr>
              <a:t>– виїзд зі с. Завишень (вул. Українська, каплиця Пресвятої Богородиці)</a:t>
            </a:r>
          </a:p>
          <a:p>
            <a:r>
              <a:rPr lang="uk-UA" sz="2400" b="1" i="1" dirty="0" smtClean="0">
                <a:solidFill>
                  <a:srgbClr val="FFFF00"/>
                </a:solidFill>
              </a:rPr>
              <a:t>Загальна протяжність маршруту </a:t>
            </a:r>
            <a:r>
              <a:rPr lang="uk-UA" sz="2400" dirty="0" smtClean="0">
                <a:solidFill>
                  <a:srgbClr val="FFFF00"/>
                </a:solidFill>
              </a:rPr>
              <a:t>– 3, 5 км</a:t>
            </a:r>
          </a:p>
          <a:p>
            <a:r>
              <a:rPr lang="uk-UA" sz="2400" b="1" i="1" dirty="0" smtClean="0">
                <a:solidFill>
                  <a:srgbClr val="FFFF00"/>
                </a:solidFill>
              </a:rPr>
              <a:t>Екскурсійні об’єкти:</a:t>
            </a:r>
          </a:p>
          <a:p>
            <a:endParaRPr lang="uk-UA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293" y="3129813"/>
            <a:ext cx="531723" cy="5317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7072" y="5408931"/>
            <a:ext cx="530398" cy="5303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409" y="4680736"/>
            <a:ext cx="536494" cy="5364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980" y="4680736"/>
            <a:ext cx="531723" cy="5317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627" y="4345806"/>
            <a:ext cx="531723" cy="5317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216" y="5316584"/>
            <a:ext cx="504936" cy="5049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907" y="4456996"/>
            <a:ext cx="536494" cy="5364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88335" y="3172217"/>
            <a:ext cx="29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1</a:t>
            </a:r>
            <a:endParaRPr lang="uk-UA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597068" y="4773075"/>
            <a:ext cx="24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2</a:t>
            </a:r>
            <a:endParaRPr lang="uk-UA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94760" y="4701292"/>
            <a:ext cx="25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96849" y="4376293"/>
            <a:ext cx="263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4</a:t>
            </a:r>
            <a:endParaRPr lang="uk-UA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428230" y="5394973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5</a:t>
            </a:r>
            <a:endParaRPr lang="uk-UA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782389" y="4540810"/>
            <a:ext cx="32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6</a:t>
            </a:r>
          </a:p>
        </p:txBody>
      </p:sp>
      <p:sp>
        <p:nvSpPr>
          <p:cNvPr id="22" name="Овал 21"/>
          <p:cNvSpPr/>
          <p:nvPr/>
        </p:nvSpPr>
        <p:spPr>
          <a:xfrm>
            <a:off x="1267097" y="5708469"/>
            <a:ext cx="509452" cy="524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7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803322" y="5636969"/>
            <a:ext cx="513745" cy="5032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17539" y="5489464"/>
            <a:ext cx="44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9</a:t>
            </a:r>
          </a:p>
        </p:txBody>
      </p:sp>
      <p:sp>
        <p:nvSpPr>
          <p:cNvPr id="25" name="Стрілка вниз 24"/>
          <p:cNvSpPr/>
          <p:nvPr/>
        </p:nvSpPr>
        <p:spPr>
          <a:xfrm rot="2238325">
            <a:off x="8185197" y="3451017"/>
            <a:ext cx="195786" cy="14103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21686">
            <a:off x="4712490" y="4606587"/>
            <a:ext cx="1012299" cy="465813"/>
          </a:xfrm>
          <a:prstGeom prst="rect">
            <a:avLst/>
          </a:prstGeom>
        </p:spPr>
      </p:pic>
      <p:sp>
        <p:nvSpPr>
          <p:cNvPr id="30" name="Стрілка вниз 29"/>
          <p:cNvSpPr/>
          <p:nvPr/>
        </p:nvSpPr>
        <p:spPr>
          <a:xfrm>
            <a:off x="4472273" y="4877530"/>
            <a:ext cx="170246" cy="471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Стрілка вгору 30"/>
          <p:cNvSpPr/>
          <p:nvPr/>
        </p:nvSpPr>
        <p:spPr>
          <a:xfrm rot="17990036" flipH="1">
            <a:off x="3651481" y="4540740"/>
            <a:ext cx="190755" cy="13063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Стрілка вниз 31"/>
          <p:cNvSpPr/>
          <p:nvPr/>
        </p:nvSpPr>
        <p:spPr>
          <a:xfrm rot="2789554">
            <a:off x="2076190" y="4612456"/>
            <a:ext cx="189015" cy="13944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Стрілка вправо 32"/>
          <p:cNvSpPr/>
          <p:nvPr/>
        </p:nvSpPr>
        <p:spPr>
          <a:xfrm>
            <a:off x="1787615" y="5927044"/>
            <a:ext cx="5040267" cy="165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Стрілка вправо 33"/>
          <p:cNvSpPr/>
          <p:nvPr/>
        </p:nvSpPr>
        <p:spPr>
          <a:xfrm rot="21378010">
            <a:off x="7287672" y="5747849"/>
            <a:ext cx="3655193" cy="168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Стрілка вліво 34"/>
          <p:cNvSpPr/>
          <p:nvPr/>
        </p:nvSpPr>
        <p:spPr>
          <a:xfrm>
            <a:off x="6209814" y="4865401"/>
            <a:ext cx="1205593" cy="18597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702026"/>
      </p:ext>
    </p:extLst>
  </p:cSld>
  <p:clrMapOvr>
    <a:masterClrMapping/>
  </p:clrMapOvr>
  <p:transition spd="slow" advClick="0" advTm="5000">
    <p:cover dir="l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679" y="388938"/>
            <a:ext cx="10071463" cy="1028700"/>
          </a:xfrm>
        </p:spPr>
        <p:txBody>
          <a:bodyPr/>
          <a:lstStyle/>
          <a:p>
            <a:r>
              <a:rPr lang="uk-UA" dirty="0" smtClean="0"/>
              <a:t>Придорожній хрест як пам’ятний знак</a:t>
            </a:r>
            <a:endParaRPr lang="uk-UA" dirty="0"/>
          </a:p>
        </p:txBody>
      </p:sp>
      <p:sp>
        <p:nvSpPr>
          <p:cNvPr id="3" name="Овал 2"/>
          <p:cNvSpPr/>
          <p:nvPr/>
        </p:nvSpPr>
        <p:spPr bwMode="auto">
          <a:xfrm>
            <a:off x="822959" y="388938"/>
            <a:ext cx="888275" cy="914400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1303338"/>
            <a:ext cx="9953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Хрест при </a:t>
            </a:r>
            <a:r>
              <a:rPr lang="ru-RU" sz="2400" dirty="0" err="1" smtClean="0"/>
              <a:t>в’їзді</a:t>
            </a:r>
            <a:r>
              <a:rPr lang="ru-RU" sz="2400" dirty="0" smtClean="0"/>
              <a:t> в село є </a:t>
            </a:r>
            <a:r>
              <a:rPr lang="ru-RU" sz="2400" dirty="0" err="1"/>
              <a:t>своєрідним</a:t>
            </a:r>
            <a:r>
              <a:rPr lang="ru-RU" sz="2400" dirty="0"/>
              <a:t> оберегом і </a:t>
            </a:r>
            <a:r>
              <a:rPr lang="ru-RU" sz="2400" dirty="0" err="1" smtClean="0"/>
              <a:t>нагадує</a:t>
            </a:r>
            <a:endParaRPr lang="ru-RU" sz="2400" dirty="0" smtClean="0"/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про </a:t>
            </a:r>
            <a:r>
              <a:rPr lang="ru-RU" sz="2400" dirty="0" err="1"/>
              <a:t>переселенські</a:t>
            </a:r>
            <a:r>
              <a:rPr lang="ru-RU" sz="2400" dirty="0"/>
              <a:t> </a:t>
            </a:r>
            <a:r>
              <a:rPr lang="ru-RU" sz="2400" dirty="0" err="1"/>
              <a:t>акції</a:t>
            </a:r>
            <a:r>
              <a:rPr lang="ru-RU" sz="2400" dirty="0"/>
              <a:t> 1946-1947 </a:t>
            </a:r>
            <a:r>
              <a:rPr lang="ru-RU" sz="2400" dirty="0" err="1"/>
              <a:t>років</a:t>
            </a:r>
            <a:r>
              <a:rPr lang="ru-RU" sz="2400" dirty="0"/>
              <a:t>. </a:t>
            </a:r>
            <a:endParaRPr lang="ru-RU" sz="2400" dirty="0" smtClean="0"/>
          </a:p>
          <a:p>
            <a:pPr algn="ctr"/>
            <a:r>
              <a:rPr lang="ru-RU" sz="2400" dirty="0" smtClean="0"/>
              <a:t>У </a:t>
            </a:r>
            <a:r>
              <a:rPr lang="ru-RU" sz="2400" dirty="0"/>
              <a:t>2006 р. </a:t>
            </a:r>
            <a:r>
              <a:rPr lang="ru-RU" sz="2400" dirty="0" err="1" smtClean="0"/>
              <a:t>встановлено</a:t>
            </a:r>
            <a:r>
              <a:rPr lang="ru-RU" sz="2400" dirty="0" smtClean="0"/>
              <a:t> </a:t>
            </a:r>
            <a:r>
              <a:rPr lang="ru-RU" sz="2400" dirty="0"/>
              <a:t>(2013 р. </a:t>
            </a:r>
            <a:r>
              <a:rPr lang="ru-RU" sz="2400" dirty="0" err="1"/>
              <a:t>відновлено</a:t>
            </a:r>
            <a:r>
              <a:rPr lang="ru-RU" sz="2400" dirty="0"/>
              <a:t>) </a:t>
            </a:r>
            <a:r>
              <a:rPr lang="ru-RU" sz="2400" dirty="0" smtClean="0"/>
              <a:t>громадою на </a:t>
            </a:r>
            <a:r>
              <a:rPr lang="ru-RU" sz="2400" dirty="0" err="1"/>
              <a:t>пам’ять</a:t>
            </a:r>
            <a:r>
              <a:rPr lang="ru-RU" sz="2400" dirty="0"/>
              <a:t> про </a:t>
            </a:r>
            <a:r>
              <a:rPr lang="ru-RU" sz="2400" dirty="0" err="1"/>
              <a:t>трагічну</a:t>
            </a:r>
            <a:r>
              <a:rPr lang="ru-RU" sz="2400" dirty="0"/>
              <a:t> </a:t>
            </a:r>
            <a:r>
              <a:rPr lang="ru-RU" sz="2400" dirty="0" err="1"/>
              <a:t>сторінку</a:t>
            </a:r>
            <a:r>
              <a:rPr lang="ru-RU" sz="2400" dirty="0"/>
              <a:t> в </a:t>
            </a:r>
            <a:r>
              <a:rPr lang="ru-RU" sz="2400" dirty="0" err="1"/>
              <a:t>історії</a:t>
            </a:r>
            <a:r>
              <a:rPr lang="ru-RU" sz="2400" dirty="0"/>
              <a:t> – </a:t>
            </a:r>
            <a:r>
              <a:rPr lang="ru-RU" sz="2400" dirty="0" err="1" smtClean="0"/>
              <a:t>виселення</a:t>
            </a:r>
            <a:r>
              <a:rPr lang="ru-RU" sz="2400" dirty="0" smtClean="0"/>
              <a:t> </a:t>
            </a:r>
            <a:r>
              <a:rPr lang="ru-RU" sz="2400" dirty="0" err="1"/>
              <a:t>жителів</a:t>
            </a:r>
            <a:r>
              <a:rPr lang="ru-RU" sz="2400" dirty="0"/>
              <a:t> </a:t>
            </a:r>
            <a:r>
              <a:rPr lang="ru-RU" sz="2400" dirty="0" smtClean="0"/>
              <a:t>з </a:t>
            </a:r>
            <a:r>
              <a:rPr lang="ru-RU" sz="2400" dirty="0" err="1" smtClean="0"/>
              <a:t>рідної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землі</a:t>
            </a:r>
            <a:r>
              <a:rPr lang="ru-RU" sz="2400" dirty="0" smtClean="0"/>
              <a:t> </a:t>
            </a:r>
            <a:endParaRPr lang="uk-UA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75" y="3027864"/>
            <a:ext cx="2706801" cy="3609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594" y="2886033"/>
            <a:ext cx="2919548" cy="38927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904" y="2886033"/>
            <a:ext cx="4320694" cy="32405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3125" y="6273522"/>
            <a:ext cx="3841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bg2"/>
                </a:solidFill>
              </a:rPr>
              <a:t>Фото автора</a:t>
            </a:r>
            <a:endParaRPr lang="uk-UA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11564"/>
      </p:ext>
    </p:extLst>
  </p:cSld>
  <p:clrMapOvr>
    <a:masterClrMapping/>
  </p:clrMapOvr>
  <p:transition spd="slow" advClick="0" advTm="5000">
    <p:cover dir="l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2802"/>
            <a:ext cx="926672" cy="926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6272" y="209006"/>
            <a:ext cx="10046128" cy="1208632"/>
          </a:xfrm>
        </p:spPr>
        <p:txBody>
          <a:bodyPr/>
          <a:lstStyle/>
          <a:p>
            <a:r>
              <a:rPr lang="uk-UA" dirty="0" smtClean="0"/>
              <a:t>Могила Січових Стрільців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796835" y="613954"/>
            <a:ext cx="49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708" y="1417638"/>
            <a:ext cx="4003730" cy="5338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987" y="6456141"/>
            <a:ext cx="3840813" cy="493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75" y="3927155"/>
            <a:ext cx="3785047" cy="25289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30" y="1741197"/>
            <a:ext cx="3761060" cy="50147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1126" y="1198729"/>
            <a:ext cx="3934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24 листопада 1991 р. </a:t>
            </a:r>
            <a:r>
              <a:rPr lang="ru-RU" sz="2000" b="1" dirty="0" smtClean="0"/>
              <a:t> </a:t>
            </a:r>
            <a:r>
              <a:rPr lang="ru-RU" sz="2000" b="1" dirty="0" err="1"/>
              <a:t>відкрито</a:t>
            </a:r>
            <a:r>
              <a:rPr lang="ru-RU" sz="2000" b="1" dirty="0"/>
              <a:t> </a:t>
            </a:r>
            <a:r>
              <a:rPr lang="ru-RU" sz="2000" b="1" dirty="0" err="1"/>
              <a:t>меморіальну</a:t>
            </a:r>
            <a:r>
              <a:rPr lang="ru-RU" sz="2000" b="1" dirty="0"/>
              <a:t> плиту з </a:t>
            </a:r>
            <a:r>
              <a:rPr lang="ru-RU" sz="2000" b="1" dirty="0" err="1"/>
              <a:t>іменами</a:t>
            </a:r>
            <a:r>
              <a:rPr lang="ru-RU" sz="2000" b="1" dirty="0"/>
              <a:t> </a:t>
            </a:r>
            <a:r>
              <a:rPr lang="ru-RU" sz="2000" b="1" dirty="0" err="1"/>
              <a:t>загиблих</a:t>
            </a:r>
            <a:r>
              <a:rPr lang="ru-RU" sz="2000" b="1" dirty="0"/>
              <a:t> </a:t>
            </a:r>
            <a:r>
              <a:rPr lang="ru-RU" sz="2000" b="1" dirty="0" err="1"/>
              <a:t>стрільців</a:t>
            </a:r>
            <a:r>
              <a:rPr lang="ru-RU" sz="2000" b="1" dirty="0"/>
              <a:t> УГА, </a:t>
            </a:r>
            <a:r>
              <a:rPr lang="ru-RU" sz="2000" b="1" dirty="0" err="1"/>
              <a:t>воїнів</a:t>
            </a:r>
            <a:r>
              <a:rPr lang="ru-RU" sz="2000" b="1" dirty="0"/>
              <a:t> УПА на </a:t>
            </a:r>
            <a:r>
              <a:rPr lang="ru-RU" sz="2000" b="1" dirty="0" err="1"/>
              <a:t>Стрілецькій</a:t>
            </a:r>
            <a:r>
              <a:rPr lang="ru-RU" sz="2000" b="1" dirty="0"/>
              <a:t> </a:t>
            </a:r>
            <a:r>
              <a:rPr lang="ru-RU" sz="2000" b="1" dirty="0" err="1"/>
              <a:t>могилі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2061858251"/>
      </p:ext>
    </p:extLst>
  </p:cSld>
  <p:clrMapOvr>
    <a:masterClrMapping/>
  </p:clrMapOvr>
  <p:transition spd="slow" advClick="0" advTm="5000">
    <p:cover dir="l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2802"/>
            <a:ext cx="926672" cy="926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6272" y="382802"/>
            <a:ext cx="10046128" cy="1034836"/>
          </a:xfrm>
        </p:spPr>
        <p:txBody>
          <a:bodyPr/>
          <a:lstStyle/>
          <a:p>
            <a:r>
              <a:rPr lang="uk-UA" dirty="0" smtClean="0"/>
              <a:t>Фігура Матері Божої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52" y="2248525"/>
            <a:ext cx="3373091" cy="4497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328" y="2361083"/>
            <a:ext cx="3288672" cy="4384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498" y="584616"/>
            <a:ext cx="554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229" y="6262976"/>
            <a:ext cx="3840813" cy="48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84580"/>
      </p:ext>
    </p:extLst>
  </p:cSld>
  <p:clrMapOvr>
    <a:masterClrMapping/>
  </p:clrMapOvr>
  <p:transition spd="slow" advClick="0" advTm="5000">
    <p:cover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2802"/>
            <a:ext cx="926672" cy="926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9765" y="194872"/>
            <a:ext cx="7648646" cy="1222766"/>
          </a:xfrm>
        </p:spPr>
        <p:txBody>
          <a:bodyPr/>
          <a:lstStyle/>
          <a:p>
            <a:r>
              <a:rPr lang="uk-UA" dirty="0" smtClean="0"/>
              <a:t>Сквер імені Петра Гнатюка з</a:t>
            </a:r>
            <a:br>
              <a:rPr lang="uk-UA" dirty="0" smtClean="0"/>
            </a:br>
            <a:r>
              <a:rPr lang="uk-UA" dirty="0" smtClean="0"/>
              <a:t> Пам’яткою Свободи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550" t="7070" r="25981" b="17456"/>
          <a:stretch/>
        </p:blipFill>
        <p:spPr>
          <a:xfrm>
            <a:off x="9184727" y="50058"/>
            <a:ext cx="3007273" cy="6682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3093" y="553750"/>
            <a:ext cx="479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8" y="6134138"/>
            <a:ext cx="3380092" cy="638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631" y="2972667"/>
            <a:ext cx="4953275" cy="34806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519892" y="2388120"/>
            <a:ext cx="4281164" cy="321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46963"/>
      </p:ext>
    </p:extLst>
  </p:cSld>
  <p:clrMapOvr>
    <a:masterClrMapping/>
  </p:clrMapOvr>
  <p:transition spd="slow" advClick="0" advTm="5000">
    <p:cover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382802"/>
            <a:ext cx="887483" cy="926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3914" y="166474"/>
            <a:ext cx="10972800" cy="1143000"/>
          </a:xfrm>
        </p:spPr>
        <p:txBody>
          <a:bodyPr/>
          <a:lstStyle/>
          <a:p>
            <a:r>
              <a:rPr lang="uk-UA" dirty="0" smtClean="0"/>
              <a:t>Церква Різдва Пресвятої Богородиці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4125836" cy="5501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4420" y="554636"/>
            <a:ext cx="559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31" y="6105036"/>
            <a:ext cx="3840813" cy="493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31533" y="1309474"/>
            <a:ext cx="7630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Окрасою села є Церква Різдва Пресвятої Богородиці 1882 р.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Стояла зачиненою </a:t>
            </a:r>
            <a:r>
              <a:rPr lang="uk-UA" sz="2400" b="1" dirty="0"/>
              <a:t>у 1946 – 1957 та 1962 – 1989 </a:t>
            </a:r>
            <a:r>
              <a:rPr lang="en-US" sz="2400" b="1" dirty="0"/>
              <a:t>pp. </a:t>
            </a:r>
            <a:r>
              <a:rPr lang="uk-UA" sz="2400" b="1" dirty="0"/>
              <a:t>Збереглися дані про боротьбу жителів села за церкву. </a:t>
            </a:r>
            <a:r>
              <a:rPr lang="uk-UA" sz="2400" b="1" dirty="0">
                <a:solidFill>
                  <a:schemeClr val="bg2"/>
                </a:solidFill>
              </a:rPr>
              <a:t>Спочатку в ній влаштували колгоспний склад, а пізніше – сільський краєзнавчий музей. </a:t>
            </a:r>
            <a:endParaRPr lang="uk-UA" sz="2400" b="1" dirty="0" smtClean="0">
              <a:solidFill>
                <a:schemeClr val="bg2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2"/>
                </a:solidFill>
              </a:rPr>
              <a:t>У </a:t>
            </a:r>
            <a:r>
              <a:rPr lang="uk-UA" sz="2400" b="1" dirty="0">
                <a:solidFill>
                  <a:schemeClr val="bg2"/>
                </a:solidFill>
              </a:rPr>
              <a:t>1990 році церква відкрита</a:t>
            </a:r>
            <a:r>
              <a:rPr lang="uk-UA" dirty="0">
                <a:solidFill>
                  <a:schemeClr val="bg2"/>
                </a:solidFill>
              </a:rPr>
              <a:t>. </a:t>
            </a:r>
            <a:endParaRPr lang="uk-UA" dirty="0" smtClean="0">
              <a:solidFill>
                <a:schemeClr val="bg2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2"/>
                </a:solidFill>
              </a:rPr>
              <a:t>Збереглися відомості про парохів та захисників церкви в час закриття.</a:t>
            </a:r>
            <a:endParaRPr lang="uk-UA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0595"/>
      </p:ext>
    </p:extLst>
  </p:cSld>
  <p:clrMapOvr>
    <a:masterClrMapping/>
  </p:clrMapOvr>
  <p:transition spd="slow" advClick="0" advTm="5000">
    <p:cover dir="lu"/>
  </p:transition>
</p:sld>
</file>

<file path=ppt/theme/theme1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363</TotalTime>
  <Words>870</Words>
  <Application>Microsoft Office PowerPoint</Application>
  <PresentationFormat>Широкий екран</PresentationFormat>
  <Paragraphs>92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0" baseType="lpstr">
      <vt:lpstr>Arial</vt:lpstr>
      <vt:lpstr>Garamond</vt:lpstr>
      <vt:lpstr>Wingdings</vt:lpstr>
      <vt:lpstr>Течение</vt:lpstr>
      <vt:lpstr>ЗАПРОШУЮ ДО МАНДРІВКИ СЕЛОМ ЗАВИШНЕМ</vt:lpstr>
      <vt:lpstr>З історії села Завишня </vt:lpstr>
      <vt:lpstr>ЕКСКУРСІЙНИЙ МАРШРУТ  «МОЄ СЕЛО - ЗЕМЛЯ МОЇХ БАТЬКІВ»</vt:lpstr>
      <vt:lpstr>Опис екскурсійного маршруту</vt:lpstr>
      <vt:lpstr>Придорожній хрест як пам’ятний знак</vt:lpstr>
      <vt:lpstr>Могила Січових Стрільців</vt:lpstr>
      <vt:lpstr>Фігура Матері Божої</vt:lpstr>
      <vt:lpstr>Сквер імені Петра Гнатюка з  Пам’яткою Свободи</vt:lpstr>
      <vt:lpstr>Церква Різдва Пресвятої Богородиці</vt:lpstr>
      <vt:lpstr>Пам’ятник Тарасу Шевченку</vt:lpstr>
      <vt:lpstr>Подячний придорожній хрест  «На славу Божу»  Відновлено жителями села у 2014 році</vt:lpstr>
      <vt:lpstr>Презентація PowerPoint</vt:lpstr>
      <vt:lpstr>Меморіальна дошка на честь славного земляка Василя Василяшка («Перемоги»)</vt:lpstr>
      <vt:lpstr>Каплиця Матері Божої</vt:lpstr>
      <vt:lpstr>Презентація PowerPoint</vt:lpstr>
      <vt:lpstr>Ласкаво просимо у село Завишень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ЗАПРОШУЮ ДО МАНДРІВКИ</dc:title>
  <dc:creator>SVITLANA</dc:creator>
  <cp:lastModifiedBy>Svitlana M</cp:lastModifiedBy>
  <cp:revision>48</cp:revision>
  <dcterms:created xsi:type="dcterms:W3CDTF">2024-04-12T07:00:59Z</dcterms:created>
  <dcterms:modified xsi:type="dcterms:W3CDTF">2024-04-14T18:24:25Z</dcterms:modified>
</cp:coreProperties>
</file>