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71" r:id="rId9"/>
    <p:sldId id="265" r:id="rId10"/>
    <p:sldId id="267" r:id="rId11"/>
    <p:sldId id="268" r:id="rId12"/>
    <p:sldId id="269" r:id="rId13"/>
    <p:sldId id="270" r:id="rId14"/>
    <p:sldId id="272" r:id="rId15"/>
    <p:sldId id="25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17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AA5F8-36F2-8866-B8A2-262A9EF8A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ED45B-92E6-0DE4-BA0C-EBE35E647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B44A-C7FA-A93A-5481-96DD5D00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726B62-7BA6-41E1-B1A8-F4B39BD2191E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8AD1B-EED5-6C00-B343-34EA5D80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11C5F-8649-C72B-8A1F-9217A7D6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6D0FE-5AB8-416C-9E69-79AAB0E82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2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B2A4-6B8A-9D8E-4494-97EE0FB9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85975"/>
            <a:ext cx="3797300" cy="2476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BB066-2B11-B788-C75A-FFDE8F053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3797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194F5-2E83-E870-C189-AFABD2D69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790950" cy="365125"/>
          </a:xfrm>
          <a:prstGeom prst="rect">
            <a:avLst/>
          </a:prstGeom>
        </p:spPr>
        <p:txBody>
          <a:bodyPr/>
          <a:lstStyle/>
          <a:p>
            <a:fld id="{23726B62-7BA6-41E1-B1A8-F4B39BD2191E}" type="datetimeFigureOut">
              <a:rPr lang="ru-RU" smtClean="0"/>
              <a:t>11.04.2024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FF4DE-220F-A4F4-F4F4-FDBE6BCD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365125"/>
            <a:ext cx="935355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94CBB-9E60-36CE-C979-83F9607FA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8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68A1-FEFB-3460-C740-6E11ABA4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365125"/>
            <a:ext cx="935355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0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5783-8206-ED37-0622-F5048D53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365125"/>
            <a:ext cx="935355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9A05D-E77A-920E-FF28-89DACD7E0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0D449-C9E5-FAA0-0A3B-474F16CDE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9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CE3F4-54D5-FC54-D1FB-1B9B4A1A7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6B62-7BA6-41E1-B1A8-F4B39BD2191E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2B696-BA78-AC5E-4A7A-DB2D8EDC3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75AF4-5820-536D-55BC-DB3860264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6D0FE-5AB8-416C-9E69-79AAB0E82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opensource.org/licenses/MIT" TargetMode="External"/><Relationship Id="rId3" Type="http://schemas.openxmlformats.org/officeDocument/2006/relationships/hyperlink" Target="https://spie.org/Publications/Book/682726" TargetMode="External"/><Relationship Id="rId7" Type="http://schemas.openxmlformats.org/officeDocument/2006/relationships/hyperlink" Target="https://github.com/kousheekc/DIY-Spectrometer-Analyser" TargetMode="External"/><Relationship Id="rId2" Type="http://schemas.openxmlformats.org/officeDocument/2006/relationships/hyperlink" Target="http://astro.lnu.edu.ua/astro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structables.com/DIY-Low-Cost-Spectrometer/" TargetMode="External"/><Relationship Id="rId11" Type="http://schemas.openxmlformats.org/officeDocument/2006/relationships/hyperlink" Target="http://grotrian.nsu.ru/en/periodictable/" TargetMode="External"/><Relationship Id="rId5" Type="http://schemas.openxmlformats.org/officeDocument/2006/relationships/hyperlink" Target="https://instrumentationtools.com/dispersive-spectroscopy/" TargetMode="External"/><Relationship Id="rId10" Type="http://schemas.openxmlformats.org/officeDocument/2006/relationships/hyperlink" Target="https://habr.com/ru/articles/545810/" TargetMode="External"/><Relationship Id="rId4" Type="http://schemas.openxmlformats.org/officeDocument/2006/relationships/hyperlink" Target="https://spie.org/publications/spie-publication-resources/optipedia-free-optics-information/fg08_p02_spectrometerspectroscopespectrograph" TargetMode="External"/><Relationship Id="rId9" Type="http://schemas.openxmlformats.org/officeDocument/2006/relationships/hyperlink" Target="https://acdc.foxylab.com/spect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4FCBEE-5BA1-F099-C0C1-C45BAF88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2" y="2102126"/>
            <a:ext cx="4319588" cy="1326874"/>
          </a:xfrm>
        </p:spPr>
        <p:txBody>
          <a:bodyPr/>
          <a:lstStyle/>
          <a:p>
            <a:r>
              <a:rPr lang="uk-UA" sz="2800" dirty="0"/>
              <a:t>Веселка у темряві: власноруч виготовлений цифровий спектрометр</a:t>
            </a:r>
            <a:endParaRPr lang="ru-RU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C90A3-807B-BCB3-7F93-11CFF702C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2" y="3429000"/>
            <a:ext cx="4186238" cy="27051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Primus Inter Pares School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Дніпро, Україна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учні 9-10 класу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Бараннік Іван Русланович, Резяпов Арсеній Ігорович, Гладка Альбіна Сергіївна, Мироненко Назар Вікторович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uk-UA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Керівник Луньова Юлія Олексіївна,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вчитель фізики та інформатики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D276A70-F655-239F-B0DD-2DCD59B03AD1}"/>
              </a:ext>
            </a:extLst>
          </p:cNvPr>
          <p:cNvSpPr txBox="1">
            <a:spLocks/>
          </p:cNvSpPr>
          <p:nvPr/>
        </p:nvSpPr>
        <p:spPr>
          <a:xfrm>
            <a:off x="5738812" y="6248400"/>
            <a:ext cx="2014540" cy="466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000" dirty="0">
                <a:solidFill>
                  <a:schemeClr val="tx1"/>
                </a:solidFill>
              </a:rPr>
              <a:t>Дніпро, 2024 р.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7AB1F6-EBC1-1D18-7FDB-B7B38D781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10" y="1809958"/>
            <a:ext cx="5852172" cy="438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C875C-B4C9-9DDC-2C6F-27C31011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 працює програма? Як аналізувати отримані результати?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0A63B3-85E7-BCCD-E433-BC7E6A84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26" y="1958116"/>
            <a:ext cx="3756992" cy="4351338"/>
          </a:xfrm>
        </p:spPr>
        <p:txBody>
          <a:bodyPr/>
          <a:lstStyle/>
          <a:p>
            <a:r>
              <a:rPr lang="uk-UA" sz="2000" dirty="0"/>
              <a:t>направляємо спектрометр на полум’я так, аби промінь світла потрапив у щілину</a:t>
            </a:r>
          </a:p>
          <a:p>
            <a:r>
              <a:rPr lang="uk-UA" sz="2000" dirty="0"/>
              <a:t>фіксуємо спектр за допомогою програми</a:t>
            </a:r>
          </a:p>
          <a:p>
            <a:r>
              <a:rPr lang="uk-UA" sz="2000" dirty="0"/>
              <a:t>створюємо у програмі графік</a:t>
            </a:r>
          </a:p>
          <a:p>
            <a:r>
              <a:rPr lang="ru-RU" sz="2000" dirty="0"/>
              <a:t>щоб виміряти довжини хвиль певного джерела світла, треба визначити співвідношення між положенням піків та довжиною хвилі</a:t>
            </a:r>
          </a:p>
        </p:txBody>
      </p:sp>
      <p:pic>
        <p:nvPicPr>
          <p:cNvPr id="6" name="Спалення солі">
            <a:hlinkClick r:id="" action="ppaction://media"/>
            <a:extLst>
              <a:ext uri="{FF2B5EF4-FFF2-40B4-BE49-F238E27FC236}">
                <a16:creationId xmlns:a16="http://schemas.microsoft.com/office/drawing/2014/main" id="{8E27E178-11BD-39E9-97B3-109E7DD8B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90688"/>
            <a:ext cx="2825292" cy="50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4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1B52-AA20-299C-FF4F-F4CD6A2BF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Дослідження за допомогою спектрометра: світло ліхтарика мобільного телефону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7B63-9E2C-8004-AA61-30A8183A3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57" y="2481221"/>
            <a:ext cx="8629461" cy="41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0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1B52-AA20-299C-FF4F-F4CD6A2BF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Дослідження за допомогою спектрометра: сонячне світло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536E9-B391-3AEE-BD0D-294B4FB3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55" y="1690688"/>
            <a:ext cx="8495979" cy="47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64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1B52-AA20-299C-FF4F-F4CD6A2BF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Дослідження за допомогою спектрометра: світлодіодна лампа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39665-6AAE-795F-0802-6D90272CA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5" y="1965793"/>
            <a:ext cx="9821047" cy="45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9EBE-A8BB-55B1-A531-C56B96D1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Висновки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1A630-D9F4-8CCD-1D95-31DB4EA3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0" y="1466160"/>
            <a:ext cx="10039350" cy="4351338"/>
          </a:xfrm>
        </p:spPr>
        <p:txBody>
          <a:bodyPr/>
          <a:lstStyle/>
          <a:p>
            <a:r>
              <a:rPr lang="uk-UA" sz="2000" dirty="0"/>
              <a:t>Виготовлений нами прилад може бути використаний як для демонстрації фокусів, оптичних ілюзій, так і для наукових досліджень</a:t>
            </a:r>
          </a:p>
          <a:p>
            <a:r>
              <a:rPr lang="uk-UA" sz="2000" dirty="0"/>
              <a:t>Навіть з дифракційною граткою з компакт-диску спектрометр дає добрі результати, а використання змінних дифракційніх граток зі шкільного демонстративного набору (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-apple-system"/>
              </a:rPr>
              <a:t>с</a:t>
            </a:r>
            <a:r>
              <a:rPr lang="ru-RU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-apple-system"/>
              </a:rPr>
              <a:t>кладається з чотирьох лінійних решіток, встановлених у рамі-шафі із захисними скляними пластинами по 50, 100, 300 та 600 ліній/мм) може ще розширити можливості приладу</a:t>
            </a:r>
            <a:endParaRPr lang="uk-UA" sz="2000" dirty="0"/>
          </a:p>
          <a:p>
            <a:r>
              <a:rPr lang="uk-UA" sz="2000" dirty="0"/>
              <a:t>Використання програмного забезпечення з відкритих джерел та з розповсюдженням за ліцензією </a:t>
            </a:r>
            <a:r>
              <a:rPr lang="en-US" sz="2000" dirty="0"/>
              <a:t>MIT </a:t>
            </a:r>
            <a:r>
              <a:rPr lang="uk-UA" sz="2000" dirty="0"/>
              <a:t>дає змогу оцифровувати, вивчати і зберігати результати досліджень навіть учням без спеціальних знань та навичок з програмування</a:t>
            </a:r>
          </a:p>
          <a:p>
            <a:r>
              <a:rPr lang="uk-UA" sz="2000" dirty="0"/>
              <a:t>Випробувана нами технологія дослідження складу речовин методом спектрального аналізу може бути застосована як у шкільних та універсітетських лабораторіях, так і під час дистанційного, сімейного або ж змішаного навчання, що є дуже актуальним під час воєнного стану у нашій країні, коли більша частина учнів не має доступу до шкільних лабораторій, або ж вони можуть бути пошкоджені або знищені під час военних дій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3913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EBDC6A-E2F0-1076-3E9C-2A3364A8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Список використаних джерел: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5F2A8D-D271-0F2E-63F8-67A791381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0" y="1825625"/>
            <a:ext cx="9239250" cy="4351338"/>
          </a:xfrm>
        </p:spPr>
        <p:txBody>
          <a:bodyPr/>
          <a:lstStyle/>
          <a:p>
            <a:pPr marL="342900" indent="-342900" algn="l">
              <a:buFont typeface="+mj-lt"/>
              <a:buAutoNum type="arabicPeriod"/>
            </a:pPr>
            <a:r>
              <a:rPr lang="ru-RU" sz="1600" b="0" i="0" u="none" strike="noStrike" dirty="0">
                <a:solidFill>
                  <a:srgbClr val="3366BB"/>
                </a:solidFill>
                <a:effectLst/>
                <a:hlinkClick r:id="rId2"/>
              </a:rPr>
              <a:t>Астрономічний енциклопедичний словник</a:t>
            </a:r>
            <a:r>
              <a:rPr lang="ru-RU" sz="16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</a:rPr>
              <a:t> / За загальною редакцією І. А. Климишина та А. О. Корсунь. — Львів, 2003. — 547 с.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Spectrometer, Spectroscope, and Spectrograph</a:t>
            </a:r>
            <a:r>
              <a:rPr lang="uk-UA" sz="16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Excerpt from 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Field Guide to Spectroscopy</a:t>
            </a:r>
            <a:r>
              <a:rPr lang="uk-UA" sz="16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https://spie.org/publications/spie-publication-resources/optipedia-free-optics-information/fg08_p02_spectrometerspectroscopespectrograph</a:t>
            </a:r>
            <a:endParaRPr lang="uk-UA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Dispersive Spectroscopy</a:t>
            </a:r>
            <a:r>
              <a:rPr lang="uk-UA" sz="16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5"/>
              </a:rPr>
              <a:t>https://instrumentationtools.com/dispersive-spectroscopy/</a:t>
            </a:r>
            <a:endParaRPr lang="uk-UA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DIY Low Cost Spectrometer</a:t>
            </a:r>
            <a:r>
              <a:rPr lang="uk-UA" sz="16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https://www.instructables.com/DIY-Low-Cost-Spectrometer/</a:t>
            </a:r>
            <a:endParaRPr lang="uk-UA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Spectrometer </a:t>
            </a:r>
            <a:r>
              <a:rPr lang="en-US" sz="1600" dirty="0" err="1">
                <a:solidFill>
                  <a:srgbClr val="202122"/>
                </a:solidFill>
                <a:highlight>
                  <a:srgbClr val="FFFFFF"/>
                </a:highlight>
              </a:rPr>
              <a:t>Analyser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 app using python and </a:t>
            </a:r>
            <a:r>
              <a:rPr lang="en-US" sz="1600" dirty="0" err="1">
                <a:solidFill>
                  <a:srgbClr val="202122"/>
                </a:solidFill>
                <a:highlight>
                  <a:srgbClr val="FFFFFF"/>
                </a:highlight>
              </a:rPr>
              <a:t>opencv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 developed for a low-cost, scratch-built spectrometer.</a:t>
            </a:r>
            <a:r>
              <a:rPr lang="uk-UA" sz="16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https://github.com/kousheekc/DIY-Spectrometer-Analyser</a:t>
            </a:r>
            <a:endParaRPr lang="uk-UA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Open Source Initiative. The MIT License (MIT)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http://opensource.org/licenses/MIT</a:t>
            </a:r>
            <a:endParaRPr lang="en-US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202122"/>
                </a:solidFill>
                <a:highlight>
                  <a:srgbClr val="FFFFFF"/>
                </a:highlight>
              </a:rPr>
              <a:t>Дифракційні грати. Саморобний спектроскоп чи як визначити спектр джерела світла?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9"/>
              </a:rPr>
              <a:t>https://acdc.foxylab.com/spectr</a:t>
            </a:r>
            <a:endParaRPr lang="ru-RU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202122"/>
                </a:solidFill>
                <a:highlight>
                  <a:srgbClr val="FFFFFF"/>
                </a:highlight>
              </a:rPr>
              <a:t>Саморобний спектрометр з високою роздільною здатністю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10"/>
              </a:rPr>
              <a:t>https://habr.com/ru/articles/545810/</a:t>
            </a:r>
            <a:endParaRPr lang="ru-RU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  <a:t>Information system «Electronic structure of atoms»</a:t>
            </a:r>
            <a:r>
              <a:rPr lang="uk-UA" sz="1600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  <a:hlinkClick r:id="rId11"/>
              </a:rPr>
              <a:t>http://grotrian.nsu.ru/en/periodictable/</a:t>
            </a:r>
            <a:endParaRPr lang="en-US" sz="1600" dirty="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342900" indent="-342900">
              <a:buFont typeface="+mj-lt"/>
              <a:buAutoNum type="arabicPeriod"/>
            </a:pPr>
            <a:br>
              <a:rPr lang="en-US" sz="1600" dirty="0">
                <a:solidFill>
                  <a:srgbClr val="202122"/>
                </a:solidFill>
                <a:highlight>
                  <a:srgbClr val="FFFFFF"/>
                </a:highlight>
              </a:rPr>
            </a:br>
            <a:endParaRPr lang="ru-RU" sz="1600" dirty="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0379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9E8C52-B546-8D23-9359-17A4FED6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Мета проекту: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8499C7-6A9C-AA30-CEF1-CCCFE36CE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0" y="1366837"/>
            <a:ext cx="10515600" cy="1838325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Виготовити, протестувати та дослідити цифровий спектрометр, забезпечити обробку результатів досліджень спеціальним програмним забезпеченням, запропонувати серію дослідів для лабораторних робіт та самостійного навчання вдома</a:t>
            </a:r>
            <a:endParaRPr lang="ru-RU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3AC286E-3691-2AF2-94CE-88E0C425EEFD}"/>
              </a:ext>
            </a:extLst>
          </p:cNvPr>
          <p:cNvSpPr txBox="1">
            <a:spLocks/>
          </p:cNvSpPr>
          <p:nvPr/>
        </p:nvSpPr>
        <p:spPr>
          <a:xfrm>
            <a:off x="2000250" y="3244850"/>
            <a:ext cx="9353550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Завдання проекту:</a:t>
            </a:r>
            <a:endParaRPr lang="ru-RU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DBBD17A-8065-F315-500F-82588A74684E}"/>
              </a:ext>
            </a:extLst>
          </p:cNvPr>
          <p:cNvSpPr txBox="1">
            <a:spLocks/>
          </p:cNvSpPr>
          <p:nvPr/>
        </p:nvSpPr>
        <p:spPr>
          <a:xfrm>
            <a:off x="2000250" y="39084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Сконструювати із недорогих підручних матеріалів спектрометр</a:t>
            </a:r>
          </a:p>
          <a:p>
            <a:r>
              <a:rPr lang="ru-RU" dirty="0"/>
              <a:t>Випробувати спектрометр на р</a:t>
            </a:r>
            <a:r>
              <a:rPr lang="uk-UA" dirty="0"/>
              <a:t>ізних джерелах світла</a:t>
            </a:r>
          </a:p>
          <a:p>
            <a:r>
              <a:rPr lang="uk-UA" dirty="0"/>
              <a:t>Встановити програмне забезпечення, аби перетворити спектрограф на спектрометр</a:t>
            </a:r>
          </a:p>
          <a:p>
            <a:r>
              <a:rPr lang="uk-UA" dirty="0"/>
              <a:t>Спланувати та провести серію дослідів, обробити та інтерпретувати їх результати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823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8E4B-9814-DF9F-6483-B6E38262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0" y="365125"/>
            <a:ext cx="8591550" cy="1254125"/>
          </a:xfrm>
        </p:spPr>
        <p:txBody>
          <a:bodyPr/>
          <a:lstStyle/>
          <a:p>
            <a:r>
              <a:rPr lang="ru-RU" sz="2800" b="0" i="0" dirty="0">
                <a:effectLst/>
                <a:highlight>
                  <a:srgbClr val="FFFFFF"/>
                </a:highlight>
                <a:latin typeface="+mn-lt"/>
              </a:rPr>
              <a:t>Спектрометр — це розумний прилад, який використовується для вимірювання властивостей світла</a:t>
            </a:r>
            <a:endParaRPr lang="ru-RU" sz="2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C7D14-0520-1F4C-57A3-D92DFC40F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475" y="5367338"/>
            <a:ext cx="3800475" cy="992982"/>
          </a:xfrm>
        </p:spPr>
        <p:txBody>
          <a:bodyPr/>
          <a:lstStyle/>
          <a:p>
            <a:pPr marL="0" indent="0" algn="l">
              <a:buNone/>
            </a:pPr>
            <a:r>
              <a:rPr lang="uk-UA" sz="2000" dirty="0"/>
              <a:t>Схема будови спектрометра на основі дифракційної гратки</a:t>
            </a:r>
            <a:endParaRPr lang="ru-RU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F8EA53-C84A-88FF-FD53-22D76FC7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5366859" cy="34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D25D3A-2B5E-690E-1670-9018D725ABEF}"/>
              </a:ext>
            </a:extLst>
          </p:cNvPr>
          <p:cNvSpPr txBox="1">
            <a:spLocks/>
          </p:cNvSpPr>
          <p:nvPr/>
        </p:nvSpPr>
        <p:spPr>
          <a:xfrm>
            <a:off x="552450" y="1619250"/>
            <a:ext cx="5743575" cy="33861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highlight>
                  <a:srgbClr val="FFFFFF"/>
                </a:highlight>
              </a:rPr>
              <a:t>Це дозволяє вченим використовувати цей інструмент для великої кількості експериментів, таких як визначення матеріалів, що містяться в об’єктах, що використовуються в повсякденному житті, або визначення елементів, знайдених на далеких зірках і планетах.</a:t>
            </a:r>
          </a:p>
          <a:p>
            <a:pPr marL="0" indent="0">
              <a:buNone/>
            </a:pPr>
            <a:r>
              <a:rPr lang="ru-RU" sz="2000" b="0" i="0" dirty="0">
                <a:effectLst/>
                <a:highlight>
                  <a:srgbClr val="FFFFFF"/>
                </a:highlight>
              </a:rPr>
              <a:t>Основна концепція спектрометра полягає в тому, що «невідомий» промінь світла потрапляє на оптичний елемент, який розділяє промінь світла на основі довжин хвиль, присутніх у «невідомому» промені світла. Кожна довжина хвилі відхиляється на різну величину, тому, вимірявши відхилення, можна визначити довжини хвилі, наявні в «невідомому» пучку світла, що потенційно може надати більше інформації про джерело променя світла, навіть якщо воно проходить мільйони кілометрів.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626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4C9D-90BB-42A2-7526-91B995BD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Актуальність дослідження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10086-C9A1-2462-769F-810CAC8AF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260725"/>
          </a:xfrm>
        </p:spPr>
        <p:txBody>
          <a:bodyPr/>
          <a:lstStyle/>
          <a:p>
            <a:pPr algn="l"/>
            <a:r>
              <a:rPr lang="ru-RU" sz="2000" b="0" i="0" dirty="0">
                <a:effectLst/>
                <a:highlight>
                  <a:srgbClr val="FFFFFF"/>
                </a:highlight>
              </a:rPr>
              <a:t>Раніше у спектрометрах використовували призми, щоб розділити промінь світла на його компоненти, і поворотний окуляр для вимірювання кутового відхилення кожного компонента довжини хвилі. Проте останнім часом призму замінили дифракційною ґраткою, яка служить для тих самих цілей, що й призма, а окуляр — електронною матрицею фоторецепторів, підключеною до комп’ютера.</a:t>
            </a:r>
          </a:p>
          <a:p>
            <a:pPr algn="l"/>
            <a:r>
              <a:rPr lang="ru-RU" sz="2000" b="0" i="0" dirty="0">
                <a:effectLst/>
                <a:highlight>
                  <a:srgbClr val="FFFFFF"/>
                </a:highlight>
              </a:rPr>
              <a:t>Врах</a:t>
            </a:r>
            <a:r>
              <a:rPr lang="ru-RU" sz="2000" dirty="0">
                <a:highlight>
                  <a:srgbClr val="FFFFFF"/>
                </a:highlight>
              </a:rPr>
              <a:t>овуючи, як багато учнів, що вивчають фізику та хімію, не мають зараз змоги навчатися офлайн і мати доступ до лабораторного обладнання, ми вирішили сконструювати і випробувати цей прилад із доступних недорогих матеріалів, за простою технологією, що не потребує спеціальних знань чи навичок, аби кожен бажаючий міг проводити подібні дослідження самостійно або онлайн</a:t>
            </a:r>
          </a:p>
          <a:p>
            <a:pPr algn="l"/>
            <a:r>
              <a:rPr lang="ru-RU" sz="2000" dirty="0">
                <a:highlight>
                  <a:srgbClr val="FFFFFF"/>
                </a:highlight>
              </a:rPr>
              <a:t>Прилад дає змогу навіть у домашніх умовах проводити дослідження методом спектрального аналізу, тобто визначати хімічний склад речовини за її спектром.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5617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2695-9698-DACD-4E26-4B9C3372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Виготовлення спектрометра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41494-6B5D-F357-A78E-AABB578E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00375" cy="4351338"/>
          </a:xfrm>
        </p:spPr>
        <p:txBody>
          <a:bodyPr/>
          <a:lstStyle/>
          <a:p>
            <a:pPr marL="0" indent="0">
              <a:buNone/>
            </a:pPr>
            <a:r>
              <a:rPr lang="uk-UA" u="sng" dirty="0"/>
              <a:t>Матеріали:</a:t>
            </a:r>
          </a:p>
          <a:p>
            <a:r>
              <a:rPr lang="uk-UA" dirty="0"/>
              <a:t>Картон</a:t>
            </a:r>
          </a:p>
          <a:p>
            <a:r>
              <a:rPr lang="uk-UA" dirty="0"/>
              <a:t>Ізострічка</a:t>
            </a:r>
          </a:p>
          <a:p>
            <a:r>
              <a:rPr lang="uk-UA" dirty="0"/>
              <a:t>Клей-пістолет</a:t>
            </a:r>
          </a:p>
          <a:p>
            <a:r>
              <a:rPr lang="uk-UA" dirty="0"/>
              <a:t>Компакт-диск</a:t>
            </a:r>
          </a:p>
          <a:p>
            <a:r>
              <a:rPr lang="uk-UA" dirty="0"/>
              <a:t>Веб-камера</a:t>
            </a:r>
          </a:p>
          <a:p>
            <a:r>
              <a:rPr lang="uk-UA" dirty="0"/>
              <a:t>Леза для бритви</a:t>
            </a:r>
          </a:p>
          <a:p>
            <a:r>
              <a:rPr lang="uk-UA" dirty="0"/>
              <a:t>Чорний маркер</a:t>
            </a:r>
            <a:endParaRPr lang="ru-RU" dirty="0"/>
          </a:p>
        </p:txBody>
      </p:sp>
      <p:pic>
        <p:nvPicPr>
          <p:cNvPr id="2050" name="Picture 2" descr="Картонная коробка 34х24х10 см (2 кг) самосборная бурая купить недорого в  Харькове, Украине | Бруссонет">
            <a:extLst>
              <a:ext uri="{FF2B5EF4-FFF2-40B4-BE49-F238E27FC236}">
                <a16:creationId xmlns:a16="http://schemas.microsoft.com/office/drawing/2014/main" id="{A8194E89-23B7-D97B-56E1-33734A23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390055"/>
            <a:ext cx="2174876" cy="20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пить Изолента ПВХ черная 19 мм, 20 м (Днепр)">
            <a:extLst>
              <a:ext uri="{FF2B5EF4-FFF2-40B4-BE49-F238E27FC236}">
                <a16:creationId xmlns:a16="http://schemas.microsoft.com/office/drawing/2014/main" id="{D4B5E656-4B05-46D7-624D-36EC4BE57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7" y="1269207"/>
            <a:ext cx="258127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леевой пистолет 7 мм с кнопкой и индикатором, 20 Вт (термопистолет), БЕЛЫЙ  – Топ продаж!: купить, цена в Украине, Киев, Львов, Днепр, Одесса –  Helgamade">
            <a:extLst>
              <a:ext uri="{FF2B5EF4-FFF2-40B4-BE49-F238E27FC236}">
                <a16:creationId xmlns:a16="http://schemas.microsoft.com/office/drawing/2014/main" id="{0CF5AD9E-0E37-47CD-CF46-5072AF103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1485899"/>
            <a:ext cx="2481263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омпакт-диск — Вікіпедія">
            <a:extLst>
              <a:ext uri="{FF2B5EF4-FFF2-40B4-BE49-F238E27FC236}">
                <a16:creationId xmlns:a16="http://schemas.microsoft.com/office/drawing/2014/main" id="{DF98C4D2-06F5-2ACA-A80C-2BC47C04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933825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Внешняя USB камера для смартфона андроид. Веб камера для планшета и  ноутбука.">
            <a:extLst>
              <a:ext uri="{FF2B5EF4-FFF2-40B4-BE49-F238E27FC236}">
                <a16:creationId xmlns:a16="http://schemas.microsoft.com/office/drawing/2014/main" id="{A1A1A42F-220F-5796-4D05-4B01C0B8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1" y="3655218"/>
            <a:ext cx="2692401" cy="26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Лезвия для безопасной бритвы BIC (5 лезвий) купить в Киеве, Днепре,  Харькове, Одессе, Львове — BritvaMag">
            <a:extLst>
              <a:ext uri="{FF2B5EF4-FFF2-40B4-BE49-F238E27FC236}">
                <a16:creationId xmlns:a16="http://schemas.microsoft.com/office/drawing/2014/main" id="{649106BD-A4EB-D779-7EC2-1E207E094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FE7C5-8101-87F5-CF8C-1ED411AAA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599" y="3967162"/>
            <a:ext cx="1590675" cy="1590675"/>
          </a:xfrm>
          <a:prstGeom prst="rect">
            <a:avLst/>
          </a:prstGeom>
        </p:spPr>
      </p:pic>
      <p:pic>
        <p:nvPicPr>
          <p:cNvPr id="2062" name="Picture 14" descr="Маркер перманентный черный водостойкий BuroMax">
            <a:extLst>
              <a:ext uri="{FF2B5EF4-FFF2-40B4-BE49-F238E27FC236}">
                <a16:creationId xmlns:a16="http://schemas.microsoft.com/office/drawing/2014/main" id="{4166B433-5294-3FA2-DDB7-7FA3A6E5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74" y="3053557"/>
            <a:ext cx="1055686" cy="10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0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2695-9698-DACD-4E26-4B9C3372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Виготовлення спектрометра</a:t>
            </a:r>
            <a:endParaRPr lang="ru-R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1A2068-123D-ABC6-76DE-A218035F6C58}"/>
              </a:ext>
            </a:extLst>
          </p:cNvPr>
          <p:cNvSpPr txBox="1">
            <a:spLocks/>
          </p:cNvSpPr>
          <p:nvPr/>
        </p:nvSpPr>
        <p:spPr>
          <a:xfrm>
            <a:off x="1019175" y="1562099"/>
            <a:ext cx="10334625" cy="5153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2000" dirty="0"/>
              <a:t>З картону вирізати та пофарбувати чорним маркером корпус приладу, з’єднати стінки корпусу ізострічкою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2000" dirty="0"/>
              <a:t>На передній стінці корпусу зробити вузьку щілину із двох лез, закріплених ізострічкою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2000" dirty="0"/>
              <a:t>Розрізати компакт-диск, розділити на шари і виготовити дифракційну гратку прямокутної форми (період дифракційної гратки</a:t>
            </a:r>
            <a:r>
              <a:rPr lang="ru-RU" sz="2000" dirty="0"/>
              <a:t> для DVD-диска становить 0,74 мкм, для CD-диска - 1,6 мкм)</a:t>
            </a:r>
            <a:endParaRPr lang="uk-UA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2000" dirty="0"/>
              <a:t>Розмістити дифракційну гратку перед лінзою камери таким чином, аби </a:t>
            </a:r>
            <a:r>
              <a:rPr lang="ru-RU" sz="2000" dirty="0"/>
              <a:t>концентричні канавки вздовж диска вирівнюються таким чином, щоб вони були вертикальними (тобто вони повинні бути паралельними щілині) </a:t>
            </a:r>
            <a:r>
              <a:rPr lang="uk-UA" sz="2000" dirty="0"/>
              <a:t> і закріпити гратку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uk-UA" sz="2000" dirty="0"/>
              <a:t>Вийняти веб-камеру з її корпуса та зафіксувати її </a:t>
            </a:r>
            <a:r>
              <a:rPr lang="ru-RU" sz="2000" dirty="0"/>
              <a:t>під кутом 30 градусів відносно задньої стінки, протягнувши кабель назовні  через отвір у задній стінці.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000" dirty="0"/>
              <a:t>Відрегулювати положення камери, вирівнюючи її з прорізом у спереду і добиваючись, аби камера показувала спектр, коли світло через щілину потрапляє на неї, після чого зафікусувати камеру клей-пістолетом.  Закрити корпус спектрометра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47850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C92A-EFE0-52EF-CEEA-C2D0AA1A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Процес конструювання спектрометру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AAC88-9043-92C7-6D58-5E7F887C1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97"/>
            <a:ext cx="3058145" cy="5436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D7751C-AB91-6971-D73C-60A72B584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46" y="1421296"/>
            <a:ext cx="3058146" cy="5436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780B8B-0857-CDF7-0C13-39E470C72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292" y="1421296"/>
            <a:ext cx="3058146" cy="5436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A2AEE6-CC94-D8A3-205C-99F48E401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438" y="1421296"/>
            <a:ext cx="3058146" cy="54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0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C92A-EFE0-52EF-CEEA-C2D0AA1A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Процес конструювання спектрометру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99DAE-0D78-272F-D842-B71BC5E0A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791"/>
            <a:ext cx="3005555" cy="534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318B4-387C-6860-C4F5-EE0AD451F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556" y="1514788"/>
            <a:ext cx="3005556" cy="5343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1B17A-4059-1615-36AD-95E5DDE0B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112" y="1514788"/>
            <a:ext cx="3005555" cy="5343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839EB2-F674-6FE3-1ACD-09B0C4128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667" y="1514788"/>
            <a:ext cx="3175333" cy="56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1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1953-0F3B-AC0A-CE34-DBEB6029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Програмне забезпечення для спектрометра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2CBDA-FBE4-8934-34A0-ADFE69540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0" y="1825625"/>
            <a:ext cx="8705850" cy="4351338"/>
          </a:xfrm>
        </p:spPr>
        <p:txBody>
          <a:bodyPr/>
          <a:lstStyle/>
          <a:p>
            <a:pPr algn="l"/>
            <a:r>
              <a:rPr lang="ru-RU" sz="1600" dirty="0"/>
              <a:t>Просте зображення спектру може не дати багато інформації, тому ми використали програму на </a:t>
            </a:r>
            <a:r>
              <a:rPr lang="en-US" sz="1600" dirty="0"/>
              <a:t>Python, </a:t>
            </a:r>
            <a:r>
              <a:rPr lang="ru-RU" sz="1600" dirty="0"/>
              <a:t>щоб побудувати графік інтенсивності світла. Це забезпечить відносну відстань між «піками», які можна використовувати для визначення довжин хвиль, присутніх у джерелі світла</a:t>
            </a:r>
          </a:p>
          <a:p>
            <a:r>
              <a:rPr lang="uk-UA" sz="1600" dirty="0"/>
              <a:t>Для цього ми скористалися розробкою робототехніка та спеціаліста з машинного навчання </a:t>
            </a:r>
            <a:r>
              <a:rPr lang="en-US" sz="1600" dirty="0" err="1"/>
              <a:t>Kousheek</a:t>
            </a:r>
            <a:r>
              <a:rPr lang="en-US" sz="1600" dirty="0"/>
              <a:t> Chakraborty</a:t>
            </a:r>
            <a:r>
              <a:rPr lang="uk-UA" sz="1600" dirty="0"/>
              <a:t> (м. Лілль, Франція), що розмістив свою програму </a:t>
            </a:r>
            <a:r>
              <a:rPr lang="en-US" sz="1600" dirty="0"/>
              <a:t>DIY-Spectrometer-</a:t>
            </a:r>
            <a:r>
              <a:rPr lang="en-US" sz="1600" dirty="0" err="1"/>
              <a:t>Analyser</a:t>
            </a:r>
            <a:r>
              <a:rPr lang="uk-UA" sz="1600" dirty="0"/>
              <a:t> у репозиторії </a:t>
            </a:r>
            <a:r>
              <a:rPr lang="en-US" sz="1600" dirty="0"/>
              <a:t>GitHub</a:t>
            </a:r>
            <a:r>
              <a:rPr lang="uk-UA" sz="1600" dirty="0"/>
              <a:t> (програма розповсюджується за ліцензією </a:t>
            </a:r>
            <a:r>
              <a:rPr lang="en-US" sz="1600" dirty="0"/>
              <a:t>MIT</a:t>
            </a:r>
            <a:r>
              <a:rPr lang="uk-UA" sz="1600" dirty="0"/>
              <a:t>)</a:t>
            </a:r>
          </a:p>
          <a:p>
            <a:r>
              <a:rPr lang="uk-UA" sz="1600" dirty="0"/>
              <a:t>Також для роботи програми потрібно було встановити додаткові безкоштовно розповсюджувані бібліотеки </a:t>
            </a:r>
            <a:r>
              <a:rPr lang="en-US" sz="1600" dirty="0"/>
              <a:t>Python </a:t>
            </a:r>
            <a:r>
              <a:rPr lang="en-US" sz="1600" dirty="0" err="1"/>
              <a:t>Opencv</a:t>
            </a:r>
            <a:r>
              <a:rPr lang="uk-UA" sz="1600" dirty="0"/>
              <a:t>,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та </a:t>
            </a:r>
            <a:r>
              <a:rPr lang="en-US" sz="1600" dirty="0"/>
              <a:t>Matplotlib</a:t>
            </a:r>
            <a:endParaRPr lang="uk-UA" sz="1600" dirty="0"/>
          </a:p>
          <a:p>
            <a:r>
              <a:rPr lang="uk-UA" sz="1600" dirty="0"/>
              <a:t>Програма дозволяє зберігати знімок спектру та візуалізувати графік спектру</a:t>
            </a:r>
          </a:p>
          <a:p>
            <a:r>
              <a:rPr lang="ru-RU" sz="1600" dirty="0">
                <a:highlight>
                  <a:srgbClr val="FFFFFF"/>
                </a:highlight>
              </a:rPr>
              <a:t>Після з</a:t>
            </a:r>
            <a:r>
              <a:rPr lang="ru-RU" sz="1600" b="0" i="0" dirty="0">
                <a:effectLst/>
                <a:highlight>
                  <a:srgbClr val="FFFFFF"/>
                </a:highlight>
              </a:rPr>
              <a:t>апуску програми дослідник має побачити канал веб-камери. </a:t>
            </a:r>
          </a:p>
          <a:p>
            <a:r>
              <a:rPr lang="ru-RU" sz="1600" b="0" i="0" dirty="0">
                <a:effectLst/>
                <a:highlight>
                  <a:srgbClr val="FFFFFF"/>
                </a:highlight>
              </a:rPr>
              <a:t>Тепер треба навести спектрометр на джерело світла та натиснути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R </a:t>
            </a:r>
            <a:r>
              <a:rPr lang="ru-RU" sz="1600" b="0" i="0" dirty="0">
                <a:effectLst/>
                <a:highlight>
                  <a:srgbClr val="FFFFFF"/>
                </a:highlight>
              </a:rPr>
              <a:t>на клавіатурі, щоб захопити </a:t>
            </a:r>
            <a:r>
              <a:rPr lang="uk-UA" sz="1600" dirty="0">
                <a:highlight>
                  <a:srgbClr val="FFFFFF"/>
                </a:highlight>
              </a:rPr>
              <a:t>потрібну область картинки зі спектром</a:t>
            </a:r>
            <a:r>
              <a:rPr lang="ru-RU" sz="1600" b="0" i="0" dirty="0">
                <a:effectLst/>
                <a:highlight>
                  <a:srgbClr val="FFFFFF"/>
                </a:highlight>
              </a:rPr>
              <a:t>. Це можна зробити протягуванням миші, а потім натиснути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Enter. </a:t>
            </a:r>
            <a:endParaRPr lang="uk-UA" sz="1600" b="0" i="0" dirty="0">
              <a:effectLst/>
              <a:highlight>
                <a:srgbClr val="FFFFFF"/>
              </a:highlight>
            </a:endParaRPr>
          </a:p>
          <a:p>
            <a:r>
              <a:rPr lang="ru-RU" sz="1600" b="0" i="0" dirty="0">
                <a:effectLst/>
                <a:highlight>
                  <a:srgbClr val="FFFFFF"/>
                </a:highlight>
              </a:rPr>
              <a:t>Вибравши </a:t>
            </a:r>
            <a:r>
              <a:rPr lang="uk-UA" sz="1600" dirty="0">
                <a:highlight>
                  <a:srgbClr val="FFFFFF"/>
                </a:highlight>
              </a:rPr>
              <a:t>потрібну</a:t>
            </a:r>
            <a:r>
              <a:rPr lang="ru-RU" sz="1600" b="0" i="0" dirty="0">
                <a:effectLst/>
                <a:highlight>
                  <a:srgbClr val="FFFFFF"/>
                </a:highlight>
              </a:rPr>
              <a:t> область, треба натиснути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S, </a:t>
            </a:r>
            <a:r>
              <a:rPr lang="ru-RU" sz="1600" b="0" i="0" dirty="0">
                <a:effectLst/>
                <a:highlight>
                  <a:srgbClr val="FFFFFF"/>
                </a:highlight>
              </a:rPr>
              <a:t>щоб захопити кадр і проаналізувати інтенсивність за допомогою візуалізації графіка.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 </a:t>
            </a:r>
            <a:endParaRPr lang="uk-UA" sz="1600" b="0" i="0" dirty="0">
              <a:effectLst/>
              <a:highlight>
                <a:srgbClr val="FFFFFF"/>
              </a:highlight>
            </a:endParaRPr>
          </a:p>
          <a:p>
            <a:r>
              <a:rPr lang="uk-UA" sz="1600" b="0" i="0" dirty="0">
                <a:effectLst/>
                <a:highlight>
                  <a:srgbClr val="FFFFFF"/>
                </a:highlight>
              </a:rPr>
              <a:t>Вийти з програми можна за допомогою клавіші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Q</a:t>
            </a:r>
            <a:r>
              <a:rPr lang="uk-UA" sz="1600" b="0" i="0" dirty="0">
                <a:effectLst/>
                <a:highlight>
                  <a:srgbClr val="FFFFFF"/>
                </a:highlight>
              </a:rPr>
              <a:t>.</a:t>
            </a:r>
            <a:endParaRPr lang="ru-RU" sz="1600" dirty="0"/>
          </a:p>
          <a:p>
            <a:endParaRPr lang="en-US" sz="16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77389940"/>
      </p:ext>
    </p:extLst>
  </p:cSld>
  <p:clrMapOvr>
    <a:masterClrMapping/>
  </p:clrMapOvr>
</p:sld>
</file>

<file path=ppt/theme/theme1.xml><?xml version="1.0" encoding="utf-8"?>
<a:theme xmlns:a="http://schemas.openxmlformats.org/drawingml/2006/main" name="PIPS Cool Tribe Phys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PS Cool Tribe Physics" id="{92BD395B-1473-46A4-8D11-106D08494FF1}" vid="{AFACD7C8-1061-413A-A9EF-5C144AFA36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PIPS Cool Tribe Physics</Template>
  <TotalTime>687</TotalTime>
  <Words>1158</Words>
  <Application>Microsoft Office PowerPoint</Application>
  <PresentationFormat>Widescreen</PresentationFormat>
  <Paragraphs>75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-apple-system</vt:lpstr>
      <vt:lpstr>Arial</vt:lpstr>
      <vt:lpstr>Calibri</vt:lpstr>
      <vt:lpstr>PIPS Cool Tribe Physics</vt:lpstr>
      <vt:lpstr>Веселка у темряві: власноруч виготовлений цифровий спектрометр</vt:lpstr>
      <vt:lpstr>Мета проекту:</vt:lpstr>
      <vt:lpstr>Спектрометр — це розумний прилад, який використовується для вимірювання властивостей світла</vt:lpstr>
      <vt:lpstr>Актуальність дослідження</vt:lpstr>
      <vt:lpstr>Виготовлення спектрометра</vt:lpstr>
      <vt:lpstr>Виготовлення спектрометра</vt:lpstr>
      <vt:lpstr>Процес конструювання спектрометру</vt:lpstr>
      <vt:lpstr>Процес конструювання спектрометру</vt:lpstr>
      <vt:lpstr>Програмне забезпечення для спектрометра</vt:lpstr>
      <vt:lpstr>Як працює програма? Як аналізувати отримані результати?</vt:lpstr>
      <vt:lpstr>Дослідження за допомогою спектрометра: світло ліхтарика мобільного телефону</vt:lpstr>
      <vt:lpstr>Дослідження за допомогою спектрометра: сонячне світло</vt:lpstr>
      <vt:lpstr>Дослідження за допомогою спектрометра: світлодіодна лампа</vt:lpstr>
      <vt:lpstr>Висновки</vt:lpstr>
      <vt:lpstr>Список використаних джерел: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Дослідження джерел світла за допомогою власноруч виготовленого спектрометра</dc:title>
  <dc:creator>Юлия Лунева</dc:creator>
  <cp:lastModifiedBy>Юлия Лунева</cp:lastModifiedBy>
  <cp:revision>20</cp:revision>
  <dcterms:created xsi:type="dcterms:W3CDTF">2024-03-26T10:20:31Z</dcterms:created>
  <dcterms:modified xsi:type="dcterms:W3CDTF">2024-04-11T08:58:46Z</dcterms:modified>
</cp:coreProperties>
</file>