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65" r:id="rId4"/>
    <p:sldId id="262" r:id="rId5"/>
    <p:sldId id="260" r:id="rId6"/>
    <p:sldId id="266" r:id="rId7"/>
    <p:sldId id="261" r:id="rId8"/>
    <p:sldId id="272" r:id="rId9"/>
    <p:sldId id="268" r:id="rId10"/>
    <p:sldId id="267" r:id="rId11"/>
    <p:sldId id="269" r:id="rId12"/>
    <p:sldId id="270" r:id="rId13"/>
    <p:sldId id="273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4" autoAdjust="0"/>
    <p:restoredTop sz="94343" autoAdjust="0"/>
  </p:normalViewPr>
  <p:slideViewPr>
    <p:cSldViewPr snapToGrid="0">
      <p:cViewPr>
        <p:scale>
          <a:sx n="72" d="100"/>
          <a:sy n="72" d="100"/>
        </p:scale>
        <p:origin x="1306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3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6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8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8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4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1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1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7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9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0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4F2CA1-8A00-46F2-BB4F-3D0914E8D14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C22E1F-F656-44AA-A2DB-B15EB409FB05}" type="slidenum">
              <a:rPr lang="ru-RU" smtClean="0"/>
              <a:t>‹№›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75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hare/p/jqdHJNDpvLRCPECu/" TargetMode="External"/><Relationship Id="rId2" Type="http://schemas.openxmlformats.org/officeDocument/2006/relationships/hyperlink" Target="http://www.dnabb.org/modules.php?name=Pages&amp;go=page&amp;pid=159&amp;fbclid=IwZXh0bgNhZW0CMTEAAR1_4t9mm2NVYUtBMA56PLiUfN4GT4RLAVCns8kMnji1SAik_rO5zYa8q0A_aem_AZcNaMpG2TdgE_jWuAK0mEpldEHBE4J4VXrXRci9v-1PKfpbYptRtagHUv5Zuq0OucF4P7Nv4Vh6EC2NFtkqmh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a.igotoworld.com/projects/tic/korets/" TargetMode="External"/><Relationship Id="rId4" Type="http://schemas.openxmlformats.org/officeDocument/2006/relationships/hyperlink" Target="https://www.facebook.com/share/p/BF3euAPQU99EnGv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share/p/BF3euAPQU99EnGv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660" y="993485"/>
            <a:ext cx="9296400" cy="14568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Екскурсійний маршрут рідним містом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 древнього Корця: п’ятірка унікальних пам’яток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0815" y="2643529"/>
            <a:ext cx="7232073" cy="3791716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CB6C"/>
              </a:buClr>
              <a:buSzTx/>
            </a:pPr>
            <a:r>
              <a:rPr lang="uk-UA" sz="2000" b="1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Проєкт виконала</a:t>
            </a:r>
            <a:r>
              <a:rPr lang="uk-UA" sz="2000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b="1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CB6C"/>
              </a:buClr>
              <a:buSzTx/>
            </a:pPr>
            <a:r>
              <a:rPr lang="uk-UA" sz="2000" b="1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Миколайчук Ангеліна Олегівна, </a:t>
            </a:r>
            <a:r>
              <a:rPr lang="uk-UA" sz="2000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учениця  9 класу закладу загальної середньої освіти «Корецький  ліцей» Корецької міської ради.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CB6C"/>
              </a:buClr>
              <a:buSzTx/>
            </a:pPr>
            <a:endParaRPr lang="uk-UA" sz="2000" b="1" cap="none" spc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CB6C"/>
              </a:buClr>
              <a:buSzTx/>
            </a:pPr>
            <a:r>
              <a:rPr lang="uk-UA" sz="2000" b="1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Керівники проєкту</a:t>
            </a:r>
            <a:r>
              <a:rPr lang="uk-UA" sz="2000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CB6C"/>
              </a:buClr>
              <a:buSzTx/>
            </a:pPr>
            <a:r>
              <a:rPr lang="uk-UA" sz="2000" b="1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Брухлій Валентин Іванович</a:t>
            </a:r>
            <a:r>
              <a:rPr lang="uk-UA" sz="2000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учитель історії, та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CB6C"/>
              </a:buClr>
              <a:buSzTx/>
            </a:pPr>
            <a:r>
              <a:rPr lang="uk-UA" sz="2000" b="1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Миколайчук Ірина Борисівна</a:t>
            </a:r>
            <a:r>
              <a:rPr lang="uk-UA" sz="2000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вчитель української мови та літератури, закладу загальної середньої освіти «Корецький ліцей» Корецької міської ради Рівненської області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CB6C"/>
              </a:buClr>
              <a:buSzTx/>
            </a:pPr>
            <a:r>
              <a:rPr lang="uk-UA" sz="2000" b="1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CB6C"/>
              </a:buClr>
              <a:buSzTx/>
            </a:pPr>
            <a:r>
              <a:rPr lang="uk-UA" sz="2000" b="1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CB6C"/>
              </a:buClr>
              <a:buSzTx/>
            </a:pPr>
            <a:r>
              <a:rPr lang="uk-UA" sz="2000" b="1" cap="none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Корець - 2024</a:t>
            </a:r>
          </a:p>
          <a:p>
            <a:pPr>
              <a:lnSpc>
                <a:spcPct val="100000"/>
              </a:lnSpc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37" y="188744"/>
            <a:ext cx="6626926" cy="804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673" y="5872241"/>
            <a:ext cx="2331795" cy="985759"/>
          </a:xfrm>
          <a:prstGeom prst="rect">
            <a:avLst/>
          </a:prstGeom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1"/>
          <a:stretch/>
        </p:blipFill>
        <p:spPr bwMode="auto">
          <a:xfrm>
            <a:off x="198354" y="2643529"/>
            <a:ext cx="4612461" cy="303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32954"/>
            <a:ext cx="4572000" cy="15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з </a:t>
            </a:r>
            <a:r>
              <a:rPr lang="de-DE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https://www.facebook.com/photo?fbid=455396149954435&amp;set=pb.100064521619228.-2207520000</a:t>
            </a:r>
            <a:r>
              <a:rPr lang="uk-UA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7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F309CFA5-7352-1553-EB0C-65DC08309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" b="8312"/>
          <a:stretch/>
        </p:blipFill>
        <p:spPr bwMode="auto">
          <a:xfrm>
            <a:off x="1911215" y="187124"/>
            <a:ext cx="2682049" cy="388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4FE33-3E21-94A2-43D2-EF022F932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244" y="792464"/>
            <a:ext cx="7068854" cy="402336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 ми говоримо про Корець, маємо згадати ще одну візитівку нашого міста. Це </a:t>
            </a:r>
            <a:r>
              <a:rPr lang="uk-UA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Троїцький монастир,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засновано як у 1620 р. князями Самійлом та </a:t>
            </a:r>
            <a:r>
              <a:rPr lang="uk-UA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Каролем</a:t>
            </a:r>
            <a:r>
              <a:rPr lang="uk-UA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Корецькими.</a:t>
            </a:r>
            <a:r>
              <a:rPr kumimoji="0" lang="uk-UA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Саме Самійло подарував насельницям ікону «Спорушниця грішних», яку привіз з Константинополя. Дехто вважає, що вона подарована самим папою Римським під час аудієнції в Римі. Ікона до цього часу є прикрасою корецького Свято-Троїцького монастиря та вважається чудотворною.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«У 1831 р. францисканський монастир у Корці було скасовано (під час польського повстання 1830-31 рр. його будівлі були значно пошкоджені) його споруди передано до військового відомства, а флігель (бічна прибудова до головної споруди, «крило» споруди) – відомству народної освіти, де розмістилися дитячий притулок та школа. У 1860 р. будівлі колишнього францисканського монастиря, які з моменту закриття перебували занедбаними і помітно зруйнувалися, передали православній церкві»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[1]</a:t>
            </a:r>
            <a:r>
              <a:rPr lang="uk-UA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9D6D4-2C96-0714-81C1-311ACE9F90CD}"/>
              </a:ext>
            </a:extLst>
          </p:cNvPr>
          <p:cNvSpPr txBox="1"/>
          <p:nvPr/>
        </p:nvSpPr>
        <p:spPr>
          <a:xfrm>
            <a:off x="414670" y="6492356"/>
            <a:ext cx="60977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https://proficamp.blogspot.com/2018/09/blog-post_86.html</a:t>
            </a:r>
            <a:endParaRPr lang="uk-UA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D0A5D0F-856D-3926-D7B1-1D1298133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59" b="2176"/>
          <a:stretch/>
        </p:blipFill>
        <p:spPr bwMode="auto">
          <a:xfrm>
            <a:off x="414670" y="2804144"/>
            <a:ext cx="2993091" cy="356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B644A4-ACF2-F815-9D51-47948A97CBB7}"/>
              </a:ext>
            </a:extLst>
          </p:cNvPr>
          <p:cNvSpPr/>
          <p:nvPr/>
        </p:nvSpPr>
        <p:spPr>
          <a:xfrm>
            <a:off x="-771487" y="-486057"/>
            <a:ext cx="3551274" cy="2377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8437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20C39-3874-C5A1-0DB7-DE5451B53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17" y="351914"/>
            <a:ext cx="11321274" cy="2471085"/>
          </a:xfrm>
        </p:spPr>
        <p:txBody>
          <a:bodyPr>
            <a:no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1863 р. тут засновується православний Свято-Троїцький жіночий монастир, куди переселяються в тому числі монахині з Воскресенського монастиря. З 1867 до 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ХХ ст. провадиться перебудова існуючих будівель та зводяться нові. З 1921 до 1939 р.</a:t>
            </a: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Корецький Свято-Троїцький монастир підпорядковувався митрополиту Варшавському і всієї Польщі. У цей період католицька церква зробила спробу повернути його, але православному монастирю вдалося у судовому порядку довести свої права. У радянський період монастир був одним з небагатьох діючих на теренах України і всього Радянського Союзу. На 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80-х рр. ХХ ст. він отримав ставропігію і з того часу підпорядковується безпосередньо Московському Патріарху, у віддані якого перебуває досі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[5]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98264-7870-9F9A-2005-829830A57BA9}"/>
              </a:ext>
            </a:extLst>
          </p:cNvPr>
          <p:cNvSpPr txBox="1"/>
          <p:nvPr/>
        </p:nvSpPr>
        <p:spPr>
          <a:xfrm>
            <a:off x="3982522" y="6530639"/>
            <a:ext cx="60977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https://itvmg.com/news/rivnenshhyna-dyvuye-korets-misto-desyaty-tserkov</a:t>
            </a:r>
            <a:endParaRPr lang="uk-UA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C599DC4-0EF5-F631-7FE5-51FC991A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53" y="3126793"/>
            <a:ext cx="5738037" cy="322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2589EDB-1F2B-CD1D-F718-35ABFEAA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6" y="3189772"/>
            <a:ext cx="5123515" cy="320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5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57254E-A018-FF98-82AD-D49EF73BC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549" y="123260"/>
            <a:ext cx="6806963" cy="4023360"/>
          </a:xfrm>
        </p:spPr>
        <p:txBody>
          <a:bodyPr>
            <a:noAutofit/>
          </a:bodyPr>
          <a:lstStyle/>
          <a:p>
            <a:pPr marL="0" indent="4320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 п’ятірку церква Святого Миколая, що збудована у 1834 році у стилі провінційного класицизму за заповітом колишнього власника Корця Й. Чарторийського. У 1844 році в храм було встановлено іконостас, а в 1860 році – горішнє місце і жертовник. Зовнішній вигляд церкви надзвичайно масивний і громіздкий, але її внутрішній об'єм візуально не відповідає зовнішньому. Зверху церква увінчала величезним, дещо зниженим куполом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[2]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північного і південного боків прибудовані два портики доричного стилю зі спареними колонами на п'єдесталах. Із західного боку, де головний вхід, влаштований чотириколонний портик, над яким знаходиться дзвіниця.</a:t>
            </a:r>
          </a:p>
        </p:txBody>
      </p:sp>
      <p:pic>
        <p:nvPicPr>
          <p:cNvPr id="7170" name="Picture 2" descr="➤ Корець. Заходьте туристи Цікаві місця • Пам'ятки • Що подивитись у  Корець. Заходьте туристи?">
            <a:extLst>
              <a:ext uri="{FF2B5EF4-FFF2-40B4-BE49-F238E27FC236}">
                <a16:creationId xmlns:a16="http://schemas.microsoft.com/office/drawing/2014/main" id="{3FDFEA7C-966A-1188-E103-7BA53116D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9" y="615872"/>
            <a:ext cx="3522949" cy="367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CA3A9-DE13-9287-B94D-510DCB448009}"/>
              </a:ext>
            </a:extLst>
          </p:cNvPr>
          <p:cNvSpPr txBox="1"/>
          <p:nvPr/>
        </p:nvSpPr>
        <p:spPr>
          <a:xfrm>
            <a:off x="4029740" y="6545468"/>
            <a:ext cx="60977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https://ukrainaincognita.com/rivnenska-oblast/koretskyi-raion/korets/korets-zakhodte-turysty</a:t>
            </a: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C8E360E-B896-43B3-7226-3B2140DDA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9" y="4402734"/>
            <a:ext cx="3549945" cy="2358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F207B01-EE62-311D-20B1-211E1800C7B2}"/>
              </a:ext>
            </a:extLst>
          </p:cNvPr>
          <p:cNvSpPr/>
          <p:nvPr/>
        </p:nvSpPr>
        <p:spPr>
          <a:xfrm>
            <a:off x="-845915" y="-135183"/>
            <a:ext cx="3551274" cy="2377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9769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BDD45-7692-EE2F-5605-E77E48BF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183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ВІДВІДАТИ У КОРЦІ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11CDF6-DDCF-7CFE-33AE-6A60B20D4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26394" cy="402336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Корецький замок, який височить на скелі, - надзвичайно атмосферне місце (вул. Б. Хмельницького, 16-А).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Найгарнішу д</a:t>
            </a:r>
            <a:r>
              <a:rPr kumimoji="0" lang="uk-UA" sz="280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ерев’яну</a:t>
            </a:r>
            <a:r>
              <a:rPr kumimoji="0" lang="uk-UA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церкву св. Кузьми і Дем’яна (вул. </a:t>
            </a:r>
            <a:r>
              <a:rPr kumimoji="0" lang="uk-UA" sz="280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Сергіївська</a:t>
            </a:r>
            <a:r>
              <a:rPr kumimoji="0" lang="uk-UA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kumimoji="0" lang="uk-UA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Відчути неймовірну насолоду й умиротворення, відвідавши духовну святиню,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жіночий Свято-Троїцький монастир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вул. Київська, 56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uk-U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Справжню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обитель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католицької віри на Кореччині, якій майже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римо-католицький костел Святого </a:t>
            </a:r>
            <a:r>
              <a:rPr kumimoji="0" lang="uk-UA" sz="280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Антонія (пров. Костельний, 6)</a:t>
            </a:r>
            <a:r>
              <a:rPr kumimoji="0" lang="en-US" sz="280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sz="280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Залюбуватись Миколаївським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собором, що у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 міста (вул. Б. Хмельницького, 1-А)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sz="280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uk-UA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kumimoji="0" lang="uk-UA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2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349" y="906001"/>
            <a:ext cx="97971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проблем та перспектив розвитку туризму в Корці показали, що місто має древню історію, різноманітні традиції та славиться історико-архітектурною спадщиною.</a:t>
            </a:r>
          </a:p>
          <a:p>
            <a:pPr indent="457200" algn="just"/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процесі написання роботи було сформовано новий туристичний маршрут вулицями міста  та складено годинну екскурсію, яка була апробована учнями ліцею і може бути використана в роботі історичного музею, для туристів та тих, хто цікавиться історією Корця.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239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використаної літератури та джерел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1737360"/>
            <a:ext cx="11104879" cy="4628957"/>
          </a:xfrm>
        </p:spPr>
        <p:txBody>
          <a:bodyPr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Державна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наукова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архiтектурно-будiвельна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бiблiотека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iмені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В.Г. Заболотного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http://www.dnabb.org/modules.php?name=Pages&amp;go=page&amp;pid=159&amp;fbclid=IwZXh0bgNhZW0CMTEAAR1_4t9mm2NVYUtBMA56PLiUfN4GT4RLAVCns8kMnji1SAik_rO5zYa8q0A_aem_AZcNaMpG2TdgE_jWuAK0mEpldEHBE4J4VXrXRci9v-1PKfpbYptRtagHUv5Zuq0OucF4P7Nv4Vh6EC2NFtkqmhds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Замки і храми України.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URL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https://castles.com.ua/kore.html?fbclid=IwZXh0bgNhZW0CMTAAAR1O2jDmQBrrO5-hsgZuXJaw-DcTIjAGP4kh2GqW8yU--VcOPwTynSJEHgk_aem_AZ-scBZ36EyOv8BaIjf-mhp273lBtFHpikS0zY03SDERkbvGTUtcWSAE7ra0J00WXuhJvZdHK_dDzjnyxzoJA-YN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Корцю – 850 років. Науковий збірник матеріалів і тез науково-краєзнавчої конференції 13-14 жовтня 2000 р.  Рівне-Корець: Волинські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обереги, 2000.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Кореччина на світлинах… І не тільки.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URL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https://www.facebook.com/share/p/jqdHJNDpvLRCPECu/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Малі міста України. Корець.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https://www.facebook.com/share/p/BF3euAPQU99EnGvA/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Панасенко О.,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Якубець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Корець і Кореччина: історія. Луцьк :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Волин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обл. друк.,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2000. 144 с.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Спецпроєкт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IGotoWorld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вікенд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Корець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https://ua.igotoworld.com/projects/tic/korets/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8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796444"/>
            <a:ext cx="10058400" cy="402336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роботи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полягає у відтворенні картини історичного минулого м. Корця, дослідженні історико-культурних об’єктів, мальовничих ландшафтів, розробленні туристичного маршруту.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контексті загальної мети поставлено такі </a:t>
            </a:r>
            <a:r>
              <a:rPr lang="uk-UA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дослідити історичні джерела, вивчити та критично проаналізувати їх для більш глибокого й усебічного розкриття теми;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 екскурсійний маршрут найбільш привабливими місцями історичного Корця та його околиць.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8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78AD511-68D9-13B6-AF69-320B0AF940C8}"/>
              </a:ext>
            </a:extLst>
          </p:cNvPr>
          <p:cNvSpPr txBox="1">
            <a:spLocks/>
          </p:cNvSpPr>
          <p:nvPr/>
        </p:nvSpPr>
        <p:spPr>
          <a:xfrm>
            <a:off x="1246749" y="1344593"/>
            <a:ext cx="10058400" cy="17673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uk-UA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</a:t>
            </a:r>
            <a:r>
              <a:rPr kumimoji="0" lang="uk-UA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Корець у ХІV–ХХІ столітті. </a:t>
            </a:r>
          </a:p>
          <a:p>
            <a:pPr>
              <a:lnSpc>
                <a:spcPct val="100000"/>
              </a:lnSpc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Предметом дослідження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історико-культурні об’єкти міста в контексті розроблення екскурсійного маршруту.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2" y="2772316"/>
            <a:ext cx="4690385" cy="312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80AF90-531C-8FAB-67BD-3DDBC89C9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6" t="39428" r="16342" b="4647"/>
          <a:stretch/>
        </p:blipFill>
        <p:spPr>
          <a:xfrm>
            <a:off x="6096000" y="2772316"/>
            <a:ext cx="4869228" cy="312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0" y="5611857"/>
            <a:ext cx="4239897" cy="391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lvl="0" indent="-91440" defTabSz="914400">
              <a:lnSpc>
                <a:spcPct val="90000"/>
              </a:lnSpc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de-DE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https://www.facebook.com/share/p/jqdHJNDpvLRCPECu/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3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617" y="2611119"/>
            <a:ext cx="7841673" cy="3401753"/>
          </a:xfrm>
        </p:spPr>
        <p:txBody>
          <a:bodyPr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 гості нашого міста вперше приїжджають до Корця, вони цікавляться, що з різноманіття пам’яток архітектури відвідати в першу чергу? Деякі відразу рушають до християнських святинь, яких у місті й околицях є більше десяти: ц</a:t>
            </a:r>
            <a:r>
              <a:rPr kumimoji="0" lang="uk-UA" sz="24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е і монастир св. Трійці, де зберігається чудотворна ікона «Споручниці грішних», відреставровані келії Воскресенського монастиря та сім мальовничих церков і один римо-католицький костел.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Хасиди прямо йдуть до ще збереженого  єврейського кладовища. Дехто цікавиться розкішними краєвидами.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https://zdolbyniv.rv.ua/wp-content/uploads/2024/02/951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17" y="83128"/>
            <a:ext cx="3007498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48CCA6-2CE3-F82A-57BE-4AC04A434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42054" r="57989" b="14669"/>
          <a:stretch/>
        </p:blipFill>
        <p:spPr>
          <a:xfrm>
            <a:off x="414314" y="2317249"/>
            <a:ext cx="3007500" cy="20781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F9726C0-CCC8-1C47-085E-5C6403B65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4" y="4551371"/>
            <a:ext cx="2986112" cy="2202257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ED37F66C-B1DF-2B9E-006F-741A88DECE6C}"/>
              </a:ext>
            </a:extLst>
          </p:cNvPr>
          <p:cNvSpPr/>
          <p:nvPr/>
        </p:nvSpPr>
        <p:spPr>
          <a:xfrm>
            <a:off x="3671777" y="6361742"/>
            <a:ext cx="4239897" cy="391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lvl="0" indent="-91440" defTabSz="914400">
              <a:lnSpc>
                <a:spcPct val="90000"/>
              </a:lnSpc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de-DE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https://www.facebook.com/share/p/jqdHJNDpvLRCPECu/</a:t>
            </a: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4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48" y="3139737"/>
            <a:ext cx="6270575" cy="2890980"/>
          </a:xfrm>
        </p:spPr>
        <p:txBody>
          <a:bodyPr>
            <a:noAutofit/>
          </a:bodyPr>
          <a:lstStyle/>
          <a:p>
            <a:pPr indent="457200" algn="just">
              <a:lnSpc>
                <a:spcPct val="100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Відкриває п’ятірку унікальних пам’яток </a:t>
            </a:r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Корецький замок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споруджено у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XIV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ст. Існує кілька версій щодо його будівничого. Найбільш імовірно, що у 1386 році пам’ятку звів князь Федір Острозький. Згідно з іншою версією твердиню збудував Дмитро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Ольгердович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якого вважають засновником роду Корецьких. Якби там не було, але відомо, що у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ст. князь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Богуш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Корецький на місці попереднього дерев'яного укріплення зводить муровану фортецю. Серед Корецьких особливою популярністю славиться князь Самійло, який завзято боровся з турками і татарами. В битві під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Цецорою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Самійла взяли в полон. Князя стратили. Історики розповідають, що перед смертю він вихопив у катів шаблю та декількох убив. Його тіло, законсервоване в смолі привезли до Корця, де і поховали. Корецькі володіли містом до 1651 року, після чого воно разом з замком перейшло у володіння роду Чарторийських.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r="9757"/>
          <a:stretch/>
        </p:blipFill>
        <p:spPr>
          <a:xfrm>
            <a:off x="7455507" y="323321"/>
            <a:ext cx="4202231" cy="281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DC371-9970-D934-C74C-85C779DEA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859" y="-149587"/>
            <a:ext cx="1920141" cy="2278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8C9B91-8148-1631-47DC-A799D0F4E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49" y="3429000"/>
            <a:ext cx="4246289" cy="281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7025D787-A137-AD96-453D-2ECC8BC297E4}"/>
              </a:ext>
            </a:extLst>
          </p:cNvPr>
          <p:cNvSpPr/>
          <p:nvPr/>
        </p:nvSpPr>
        <p:spPr>
          <a:xfrm>
            <a:off x="7540633" y="6245416"/>
            <a:ext cx="4239897" cy="391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lvl="0" indent="-91440" defTabSz="914400">
              <a:lnSpc>
                <a:spcPct val="90000"/>
              </a:lnSpc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de-DE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https://www.facebook.com/share/p/jqdHJNDpvLRCPECu/</a:t>
            </a: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FF601D36-6B00-1288-06C6-E34F680DE356}"/>
              </a:ext>
            </a:extLst>
          </p:cNvPr>
          <p:cNvSpPr/>
          <p:nvPr/>
        </p:nvSpPr>
        <p:spPr>
          <a:xfrm>
            <a:off x="-861236" y="-198978"/>
            <a:ext cx="3551274" cy="2377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1</a:t>
            </a:r>
            <a:endParaRPr lang="uk-UA" sz="72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58A477F-5C50-8CEE-DB58-2E73247A80FE}"/>
              </a:ext>
            </a:extLst>
          </p:cNvPr>
          <p:cNvSpPr/>
          <p:nvPr/>
        </p:nvSpPr>
        <p:spPr>
          <a:xfrm>
            <a:off x="10030450" y="1442266"/>
            <a:ext cx="2402958" cy="289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КНЯЗЬ </a:t>
            </a:r>
          </a:p>
          <a:p>
            <a:pPr algn="ctr"/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САМІЙЛО</a:t>
            </a:r>
          </a:p>
        </p:txBody>
      </p:sp>
    </p:spTree>
    <p:extLst>
      <p:ext uri="{BB962C8B-B14F-4D97-AF65-F5344CB8AC3E}">
        <p14:creationId xmlns:p14="http://schemas.microsoft.com/office/powerpoint/2010/main" val="206382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47" y="652833"/>
            <a:ext cx="6661265" cy="4023360"/>
          </a:xfrm>
        </p:spPr>
        <p:txBody>
          <a:bodyPr>
            <a:noAutofit/>
          </a:bodyPr>
          <a:lstStyle/>
          <a:p>
            <a:pPr marL="0"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1780 році Юзеф Клемент Чарторийський перебудовує замок на палац, в'їзд на територію якого вінчала висока надбрамна вежа. При його князюванні не тільки перебудували місто за європейським зразком, а й було побудовано першу в історії України фарфоро-фаянсову мануфактуру. Саме в ній було зареєстровано перший  на теренах України товарний знак – трикутник, «всевидяче око» та напис латиницею - «Корець». Мануфактура виробляла фарфор нарівні з кращими європейськими зразками. На жаль, вона згоріла і більше не відновлювалася. 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B3D0B3-3437-4EEC-79F0-BC4732F30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32" y="3706091"/>
            <a:ext cx="3605556" cy="26362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3689E9-74F6-C32D-0B88-3F3F09816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88" y="792711"/>
            <a:ext cx="3733800" cy="263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1611DD-8CFA-C4F3-FA66-F98BE8C27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50" y="146243"/>
            <a:ext cx="1975114" cy="2518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8978C66-600C-6E57-798D-6503B0157549}"/>
              </a:ext>
            </a:extLst>
          </p:cNvPr>
          <p:cNvSpPr/>
          <p:nvPr/>
        </p:nvSpPr>
        <p:spPr>
          <a:xfrm>
            <a:off x="10189839" y="1804640"/>
            <a:ext cx="1807535" cy="612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Чарторийський </a:t>
            </a:r>
          </a:p>
        </p:txBody>
      </p:sp>
    </p:spTree>
    <p:extLst>
      <p:ext uri="{BB962C8B-B14F-4D97-AF65-F5344CB8AC3E}">
        <p14:creationId xmlns:p14="http://schemas.microsoft.com/office/powerpoint/2010/main" val="164961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4234" y="782253"/>
            <a:ext cx="3359766" cy="4742120"/>
          </a:xfrm>
        </p:spPr>
        <p:txBody>
          <a:bodyPr>
            <a:noAutofit/>
          </a:bodyPr>
          <a:lstStyle/>
          <a:p>
            <a:pPr algn="just"/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Після смерті Юзефа Клемента Чарторийського у 1810 році у замку-палаці практично більше ніхто не жив, а у 1832 році резиденція згоріла, і з того часу більше не реставрувалась.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635" t="52570" r="41177" b="25764"/>
          <a:stretch/>
        </p:blipFill>
        <p:spPr>
          <a:xfrm>
            <a:off x="308515" y="438261"/>
            <a:ext cx="3905727" cy="2245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" r="13068"/>
          <a:stretch/>
        </p:blipFill>
        <p:spPr>
          <a:xfrm>
            <a:off x="4307178" y="3291157"/>
            <a:ext cx="3747984" cy="27519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504" y="2526296"/>
            <a:ext cx="3892731" cy="627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з </a:t>
            </a:r>
            <a:r>
              <a:rPr lang="de-DE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https://rivne.travel/cities/korec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45AC98-2299-AF27-618E-F3F3C7AF9F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1" t="2224" r="2013" b="13850"/>
          <a:stretch/>
        </p:blipFill>
        <p:spPr>
          <a:xfrm>
            <a:off x="4392307" y="453558"/>
            <a:ext cx="3662855" cy="22764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5367" y="2732405"/>
            <a:ext cx="3997234" cy="480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https://zdolbyniv.rv.ua/2024/02/koretskyj-svyato-troyitskyj-zhinochyj-monastyr/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уїни замка в Корці на Волині. З часопису &quot;Tygodnik Powszechny&quot; № 33 за 14.08.1881">
            <a:extLst>
              <a:ext uri="{FF2B5EF4-FFF2-40B4-BE49-F238E27FC236}">
                <a16:creationId xmlns:a16="http://schemas.microsoft.com/office/drawing/2014/main" id="{744BA7B6-412C-74F9-F712-E968627A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0" y="3153313"/>
            <a:ext cx="3892731" cy="30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C978F0-EB39-6B5D-0666-E5C1E90413FD}"/>
              </a:ext>
            </a:extLst>
          </p:cNvPr>
          <p:cNvSpPr txBox="1"/>
          <p:nvPr/>
        </p:nvSpPr>
        <p:spPr>
          <a:xfrm>
            <a:off x="306570" y="6204295"/>
            <a:ext cx="35065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https://castles.com.ua/kore.html?fbclid=IwZXh0bgNhZW0CMTAAAR1O2jDmQBrrO5-hsgZuXJaw-DcTIjAGP4kh2GqW8yU--VcOPwTynSJEHgk_aem_AZ-scBZ36EyOv8BaIjf-mhp273lBtFHpikS0zY03SDERkbvGTUtcWSAE7ra0J00WXuhJvZdHK_dDzjnyxzoJA-YN</a:t>
            </a:r>
            <a:endParaRPr lang="uk-UA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4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CED4B9-CE32-78EE-4BD0-B7A8E1327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6" y="989696"/>
            <a:ext cx="8636215" cy="6253018"/>
          </a:xfrm>
        </p:spPr>
        <p:txBody>
          <a:bodyPr>
            <a:no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Одразу навпроти замку можна побачити 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дерев’яну </a:t>
            </a:r>
            <a:r>
              <a:rPr kumimoji="0" lang="uk-UA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церкву св. Кузьми і Дем’яна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її вважають найгарнішою серед місцевих церков, яка заслужено посідає друге місце. «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Перша згадка про дерев'яну церкву святих безсрібників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Даміана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Корці пов'язана з трагічними подіями середини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XXIII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століття, коли частина міської дерев'яної забудови на правому березі річки Корчик, а разом з нею і православний храм, зникли у пожежі. Однак у 1766 році святиня стараннями своєї громади була повернена до життя у колишньому вигляді з дерев'яною дзвіницею. Не дивлячись на крихкість дерев'яних стін, православна святиня у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столітті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переживе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бойові дії Першої світової, і католицьке польське підданство, і згарище Другої світової, і закриття при червоних атеїстичних радах, щоб неушкодженою зустріти світанок новий для України час свободи і незалежності у 1991 році. Храм безсрібників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Дем'яна і зараз продовжує нести розумне, добре, вічне тим, хто знайшов розраду і спокій у православ’ї»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[7]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Церква   побудована місцевими волинськими майстрами, 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трьохнавна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тобто 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трьохзрубна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типовому давньому волинському архітектурному стилі, 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трикупольна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храмі є ряд давніх  ікон серед них і ікона Кузьми і Дем’яна,  в честь яких й 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освячено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престол.  </a:t>
            </a:r>
            <a:endParaRPr lang="uk-UA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D0ED5A-A6FD-C4A8-098E-0CC5484B9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6"/>
          <a:stretch/>
        </p:blipFill>
        <p:spPr bwMode="auto">
          <a:xfrm>
            <a:off x="9273309" y="286603"/>
            <a:ext cx="2632364" cy="258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A9DF9E3-258B-21CF-63E6-68246275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10" y="3228871"/>
            <a:ext cx="2632364" cy="334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5A47FAB6-9653-50B3-59A9-C48672A4829F}"/>
              </a:ext>
            </a:extLst>
          </p:cNvPr>
          <p:cNvSpPr/>
          <p:nvPr/>
        </p:nvSpPr>
        <p:spPr>
          <a:xfrm>
            <a:off x="-925031" y="-507323"/>
            <a:ext cx="3551274" cy="2377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2</a:t>
            </a:r>
            <a:endParaRPr lang="uk-UA" sz="72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AB806-E668-412C-398E-0A5D22899B67}"/>
              </a:ext>
            </a:extLst>
          </p:cNvPr>
          <p:cNvSpPr txBox="1"/>
          <p:nvPr/>
        </p:nvSpPr>
        <p:spPr>
          <a:xfrm>
            <a:off x="8492623" y="2942337"/>
            <a:ext cx="6613450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 </a:t>
            </a: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https://www.facebook.com/share/p/BF3euAPQU99EnGvA/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7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B6A18B-95F2-6003-5BD7-34112B1B8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289" y="492596"/>
            <a:ext cx="6262576" cy="4023360"/>
          </a:xfrm>
        </p:spPr>
        <p:txBody>
          <a:bodyPr>
            <a:noAutofit/>
          </a:bodyPr>
          <a:lstStyle/>
          <a:p>
            <a:pPr indent="450215" algn="just">
              <a:lnSpc>
                <a:spcPct val="100000"/>
              </a:lnSpc>
              <a:spcAft>
                <a:spcPts val="1000"/>
              </a:spcAf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правого боку від церкви св. Кузьми і Дем’яна  височить </a:t>
            </a: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Костел св. Антонія (Вознесіння Пресвятої Богородиці).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Розташований на лівому березі р. Корчик, на узвишші.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Датою зведення костелу вважається 1533 р., що зафіксовано у писемних джерелах XVIII –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ХІХ ст. (інвентарях, мемуарах), краєзнавчій літературі ХІХ-ХХ ст., проте достовірних джерельних свідчень, які б це підтверджували, не виявлено. Польські дослідники без посилання на джерела називають датою заснування костелу 1633 р., а його засновником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Кароля Корецького – передостаннього представника по чоловічій лінії цієї династії. «На початку 17 століття храм був перебудований із дерев'яного в кам'яний у стилі бароко. У 1916 році під час проведення робіт із реконструкції був прибудований додатковий неф. За часів радянської влади в будівлі розміщувався склад хімікатів. За легендою десь поруч повинні бути зариті старі дзвони, які досі не вдалося відшукати. На початку 1990-х років храм повернули місцевій католицькій громаді, а в 1994 році він був освячений як костел Успіння Пресвятої Діви Марії й Святого Антонія»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[7]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uk-UA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Поштівка з костелом.">
            <a:extLst>
              <a:ext uri="{FF2B5EF4-FFF2-40B4-BE49-F238E27FC236}">
                <a16:creationId xmlns:a16="http://schemas.microsoft.com/office/drawing/2014/main" id="{3C975AAD-58E9-57A4-6861-47D2C26A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3" y="3592502"/>
            <a:ext cx="4549593" cy="293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349D4-3C80-74D6-E574-15F7A87D7B28}"/>
              </a:ext>
            </a:extLst>
          </p:cNvPr>
          <p:cNvSpPr txBox="1"/>
          <p:nvPr/>
        </p:nvSpPr>
        <p:spPr>
          <a:xfrm>
            <a:off x="5525939" y="6253956"/>
            <a:ext cx="22541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https://castles.com.ua/kore.html?fbclid=IwZXh0bgNhZW0CMTAAAR1O2jDmQBrrO5-hsgZuXJaw-DcTIjAGP4kh2GqW8yU--VcOPwTynSJEHgk_aem_AZ-scBZ36EyOv8BaIjf-mhp273lBtFHpikS0zY03SDERkbvGTUtcWSAE7ra0J00WXuhJvZdHK_dDzjnyxzoJA-YN</a:t>
            </a:r>
            <a:endParaRPr lang="uk-UA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Духовна краса Кореччини – костел святого Антонія">
            <a:extLst>
              <a:ext uri="{FF2B5EF4-FFF2-40B4-BE49-F238E27FC236}">
                <a16:creationId xmlns:a16="http://schemas.microsoft.com/office/drawing/2014/main" id="{E8FCF096-4613-5E24-A342-73B86F6E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3" y="87742"/>
            <a:ext cx="4442637" cy="334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4130ECA1-E73D-D494-7903-0D0374EBABAF}"/>
              </a:ext>
            </a:extLst>
          </p:cNvPr>
          <p:cNvSpPr/>
          <p:nvPr/>
        </p:nvSpPr>
        <p:spPr>
          <a:xfrm>
            <a:off x="-771487" y="-486057"/>
            <a:ext cx="3551274" cy="2377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3</a:t>
            </a:r>
            <a:endParaRPr lang="uk-UA" sz="72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8355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691</TotalTime>
  <Words>1917</Words>
  <Application>Microsoft Office PowerPoint</Application>
  <PresentationFormat>Широкий екран</PresentationFormat>
  <Paragraphs>66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Broadway</vt:lpstr>
      <vt:lpstr>Calibri</vt:lpstr>
      <vt:lpstr>Calibri Light</vt:lpstr>
      <vt:lpstr>Times New Roman</vt:lpstr>
      <vt:lpstr>Wingdings</vt:lpstr>
      <vt:lpstr>Ретро</vt:lpstr>
      <vt:lpstr>                                                                   Екскурсійний маршрут рідним містом Архітектура древнього Корця: п’ятірка унікальних пам’яток</vt:lpstr>
      <vt:lpstr>Презентація PowerPoint</vt:lpstr>
      <vt:lpstr>Презентація PowerPoint</vt:lpstr>
      <vt:lpstr>Коли гості нашого міста вперше приїжджають до Корця, вони цікавляться, що з різноманіття пам’яток архітектури відвідати в першу чергу? Деякі відразу рушають до християнських святинь, яких у місті й околицях є більше десяти: це і монастир св. Трійці, де зберігається чудотворна ікона «Споручниці грішних», відреставровані келії Воскресенського монастиря та сім мальовничих церков і один римо-католицький костел. Хасиди прямо йдуть до ще збереженого  єврейського кладовища. Дехто цікавиться розкішними краєвидами. </vt:lpstr>
      <vt:lpstr>Відкриває п’ятірку унікальних пам’яток Корецький замок, який споруджено у XIV ст. Існує кілька версій щодо його будівничого. Найбільш імовірно, що у 1386 році пам’ятку звів князь Федір Острозький. Згідно з іншою версією твердиню збудував Дмитро Ольгердович, якого вважають засновником роду Корецьких. Якби там не було, але відомо, що у XVI ст. князь Богуш Корецький на місці попереднього дерев'яного укріплення зводить муровану фортецю. Серед Корецьких особливою популярністю славиться князь Самійло, який завзято боровся з турками і татарами. В битві під Цецорою Самійла взяли в полон. Князя стратили. Історики розповідають, що перед смертю він вихопив у катів шаблю та декількох убив. Його тіло, законсервоване в смолі привезли до Корця, де і поховали. Корецькі володіли містом до 1651 року, після чого воно разом з замком перейшло у володіння роду Чарторийських. </vt:lpstr>
      <vt:lpstr>Презентація PowerPoint</vt:lpstr>
      <vt:lpstr>Після смерті Юзефа Клемента Чарторийського у 1810 році у замку-палаці практично більше ніхто не жив, а у 1832 році резиденція згоріла, і з того часу більше не реставрувалась.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MUST ВІДВІДАТИ У КОРЦІ</vt:lpstr>
      <vt:lpstr>Презентація PowerPoint</vt:lpstr>
      <vt:lpstr>Список використаної літератури та джерел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Екскурсійний маршрут рідним містом Архітектура древнього Корця: п’ятірка унікальних пам’яток</dc:title>
  <dc:creator>Пользователь</dc:creator>
  <cp:lastModifiedBy>Ірина Миколайчук</cp:lastModifiedBy>
  <cp:revision>31</cp:revision>
  <dcterms:created xsi:type="dcterms:W3CDTF">2024-04-14T06:28:14Z</dcterms:created>
  <dcterms:modified xsi:type="dcterms:W3CDTF">2024-04-21T17:15:38Z</dcterms:modified>
</cp:coreProperties>
</file>