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59" r:id="rId4"/>
    <p:sldId id="264" r:id="rId5"/>
    <p:sldId id="266" r:id="rId6"/>
    <p:sldId id="267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4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2F2A9-B170-4CAF-9693-424102AC4C58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D135D-9A43-4724-A458-E79F144191A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5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D135D-9A43-4724-A458-E79F144191A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61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25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719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37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05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240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21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266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632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55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273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500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18A55-EDF3-4BE1-9F97-F38F19CCBB84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864E-39D1-49E9-B463-5595AE0363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A4883-3880-4285-930E-68A105B36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057" y="654427"/>
            <a:ext cx="8075886" cy="29146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Науково-дослідна робота на тему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НАРОДНІ,  ДЕРЖАВНІ, НОВІТНІ</a:t>
            </a:r>
            <a:br>
              <a:rPr lang="uk-UA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СИМВОЛИ БОРОДЯНКИ:</a:t>
            </a:r>
            <a:r>
              <a:rPr lang="uk-UA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ВІД МИНУЛОГО ДО СЬОГОДЕННЯ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9DB5-8B8E-42C9-9741-997742B85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7627"/>
            <a:ext cx="6858000" cy="124182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  <a:spcAft>
                <a:spcPts val="60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і науки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009C0-810A-4695-BFC4-0471F57960B3}"/>
              </a:ext>
            </a:extLst>
          </p:cNvPr>
          <p:cNvSpPr txBox="1"/>
          <p:nvPr/>
        </p:nvSpPr>
        <p:spPr>
          <a:xfrm>
            <a:off x="4714525" y="3723190"/>
            <a:ext cx="44294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Роботу виконала: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Мележик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Анна Андріївна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учениця 11 класу,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наукового товариства «Надія»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Бородянського академічного ліцею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Копил Л.М., вчитель історії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BC9F1-A311-4F67-90E4-1DC2A4944749}"/>
              </a:ext>
            </a:extLst>
          </p:cNvPr>
          <p:cNvSpPr txBox="1"/>
          <p:nvPr/>
        </p:nvSpPr>
        <p:spPr>
          <a:xfrm>
            <a:off x="3813157" y="6370291"/>
            <a:ext cx="15176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Бородянка - </a:t>
            </a:r>
            <a:r>
              <a:rPr lang="uk-UA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uk-U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DDE5E-DFFF-4584-B2BD-867CED90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985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Т.Г. Шевченку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11B3A-55A7-4B90-9EC2-3D82A791D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19049" r="29054" b="50534"/>
          <a:stretch/>
        </p:blipFill>
        <p:spPr>
          <a:xfrm>
            <a:off x="757238" y="642938"/>
            <a:ext cx="2611360" cy="2352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DB2EE-4F88-40CD-88A0-8CBA68ED1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23669" r="23621" b="10598"/>
          <a:stretch/>
        </p:blipFill>
        <p:spPr>
          <a:xfrm>
            <a:off x="190773" y="2995749"/>
            <a:ext cx="2207746" cy="3869883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511730" y="4532093"/>
            <a:ext cx="2651785" cy="1740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Засніжений Шевченко,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площі зажурився...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Він бачив нелюдів в лице.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Суворим поглядом дивився.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Й отримав кулі за все це.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uk-UA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 «Маруся»</a:t>
            </a:r>
            <a:endParaRPr lang="uk-UA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8598" y="843810"/>
            <a:ext cx="4869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Збройна агресія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росії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своєю першою хвилею накрила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Бородянку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indent="269875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Першим його зустрів Тарас Шевченко, якого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ворог у своїй німій люті розстріляв з кулеметної черги. Йому цілили в чоло та в скроні. Похилений, але нескорений, Кобзар став уособленням спротиву українського народу загарбникам, символом нескореності, волелюбності та незламності.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69875"/>
            <a:endParaRPr lang="uk-UA" dirty="0">
              <a:latin typeface="Times New Roman" panose="02020603050405020304" pitchFamily="18" charset="0"/>
            </a:endParaRPr>
          </a:p>
          <a:p>
            <a:pPr indent="269875"/>
            <a:r>
              <a:rPr lang="uk-UA" dirty="0" smtClean="0">
                <a:latin typeface="Times New Roman" panose="02020603050405020304" pitchFamily="18" charset="0"/>
              </a:rPr>
              <a:t>Чимало скорботних творів місцевих поетів присвячено саме йому.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60275" y="4387121"/>
            <a:ext cx="2559802" cy="2411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Тарасе-Батьку!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Вони знову нас мордують.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Усе, </a:t>
            </a:r>
            <a:r>
              <a:rPr lang="uk-UA" sz="1600" i="1" dirty="0" smtClean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рідненький, так,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як ти й писав.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можуть взяти ,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 лютують.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Ти ж бачив сам, як 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solidFill>
                  <a:srgbClr val="050505"/>
                </a:solidFill>
                <a:ea typeface="Times New Roman" panose="02020603050405020304" pitchFamily="18" charset="0"/>
              </a:rPr>
              <a:t>український люд стогнав</a:t>
            </a:r>
            <a:r>
              <a:rPr lang="uk-UA" sz="1600" i="1" dirty="0" smtClean="0">
                <a:solidFill>
                  <a:srgbClr val="050505"/>
                </a:solidFill>
                <a:ea typeface="Times New Roman" panose="02020603050405020304" pitchFamily="18" charset="0"/>
              </a:rPr>
              <a:t>...</a:t>
            </a:r>
          </a:p>
          <a:p>
            <a:pPr algn="r"/>
            <a:r>
              <a:rPr lang="uk-UA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«Маруся</a:t>
            </a:r>
            <a:r>
              <a:rPr lang="uk-UA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uk-UA" sz="1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1AB9F-F169-4B1B-A3E9-157A0A0E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8380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Сумні сучасні символи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Шафка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майоліковим півником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30B11-B69D-42A2-BE0B-4D6FC1C06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 bwMode="auto">
          <a:xfrm>
            <a:off x="628650" y="2575610"/>
            <a:ext cx="2847291" cy="1648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Власна марка, марка Півник із Бородянки, символ стійкості ...">
            <a:extLst>
              <a:ext uri="{FF2B5EF4-FFF2-40B4-BE49-F238E27FC236}">
                <a16:creationId xmlns:a16="http://schemas.microsoft.com/office/drawing/2014/main" id="{97EDD1C1-065D-44FC-B761-4D503A7D8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8036" r="20089"/>
          <a:stretch/>
        </p:blipFill>
        <p:spPr bwMode="auto">
          <a:xfrm>
            <a:off x="3757336" y="2312337"/>
            <a:ext cx="1391739" cy="1911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Символ стійкості: вцілілі керамічний півник та кухонна шафка на ...">
            <a:extLst>
              <a:ext uri="{FF2B5EF4-FFF2-40B4-BE49-F238E27FC236}">
                <a16:creationId xmlns:a16="http://schemas.microsoft.com/office/drawing/2014/main" id="{F57FC29D-AC9F-4E95-9E81-FEA856E3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712870"/>
            <a:ext cx="3686434" cy="1946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910045" y="1031519"/>
            <a:ext cx="5142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Одним з перших будинків, який зазнав жахливого руйнування, став будинок «на кругу», при в’їзді в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Бородянку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Вже після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деокупації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на його стіні знайдено вцілілу шафу з посудом та майоліковим півником на ній. </a:t>
            </a:r>
            <a:endParaRPr lang="uk-UA" dirty="0"/>
          </a:p>
        </p:txBody>
      </p:sp>
      <p:pic>
        <p:nvPicPr>
          <p:cNvPr id="7" name="Рисунок 6" descr="Історія кухонної шафки з півником: як одне фото з руїн Бородянки ..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35" y="1946670"/>
            <a:ext cx="1998313" cy="19983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кутник 5"/>
          <p:cNvSpPr/>
          <p:nvPr/>
        </p:nvSpPr>
        <p:spPr>
          <a:xfrm>
            <a:off x="4453205" y="5542135"/>
            <a:ext cx="4475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Шафка та півник стали символом стійкості та незламності України: </a:t>
            </a:r>
            <a:b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"Якщо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шафка змогла, то і ми зможемо!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Тримаймося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ми сильні!"</a:t>
            </a:r>
            <a:endParaRPr lang="uk-UA" dirty="0"/>
          </a:p>
        </p:txBody>
      </p:sp>
      <p:pic>
        <p:nvPicPr>
          <p:cNvPr id="9" name="Picture 2" descr="Ти як? Тримаюсь!&quot; Кухонна шафа, яка вціліла після знищення ...">
            <a:extLst>
              <a:ext uri="{FF2B5EF4-FFF2-40B4-BE49-F238E27FC236}">
                <a16:creationId xmlns:a16="http://schemas.microsoft.com/office/drawing/2014/main" id="{79E2C28A-2358-4373-B44D-10299D966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2711"/>
          <a:stretch/>
        </p:blipFill>
        <p:spPr bwMode="auto">
          <a:xfrm>
            <a:off x="5653900" y="3447810"/>
            <a:ext cx="1646092" cy="223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3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D6A0B-EB31-4BED-9F52-9508FEE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722870" cy="4702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Стріт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-арт.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Бенксі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Чи приїжджав Бенксі в Бродянку, щоб намалювати графіті на руїнах ...">
            <a:extLst>
              <a:ext uri="{FF2B5EF4-FFF2-40B4-BE49-F238E27FC236}">
                <a16:creationId xmlns:a16="http://schemas.microsoft.com/office/drawing/2014/main" id="{0CCE63FD-9E52-44E7-8645-D60CB4F7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8" y="566511"/>
            <a:ext cx="3652536" cy="192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2EC22A-AC6A-4CC7-85FC-1B9DEA498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77" y="566511"/>
            <a:ext cx="3186324" cy="42484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24FB6B-2306-4532-B50A-3B709662FD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4" b="9678"/>
          <a:stretch/>
        </p:blipFill>
        <p:spPr>
          <a:xfrm>
            <a:off x="182647" y="3403004"/>
            <a:ext cx="4127841" cy="2170481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044561" y="2487070"/>
            <a:ext cx="2236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«Давид та Голіаф»,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Каратисти», 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«Дзюдоїсти»</a:t>
            </a: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6519712" y="4752765"/>
            <a:ext cx="1494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«Гімнастка»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314" y="5573485"/>
            <a:ext cx="8255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 ранку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Бородянкою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прокотилася новина: «У нас був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Бенксі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Всесвітньо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відомий художник, ім’я якого сьогодні невідоме нікому, залишив на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руїнах два своїх малюнки «Каратисти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» (інші народні назви «Давид та Голіаф», «Дзюдоїсти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») та «Гімнастку».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31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2B949-9FF4-4D05-BB59-97D6D804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3657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Стріт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-арт. С215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F4F03-0DF5-4435-AB53-A6F13CF14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1" t="26851" b="18325"/>
          <a:stretch/>
        </p:blipFill>
        <p:spPr>
          <a:xfrm>
            <a:off x="193486" y="1890108"/>
            <a:ext cx="1703084" cy="1190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9DFE1F-AFC2-4903-ADD3-E9DF1867E6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02" y="2744323"/>
            <a:ext cx="1589838" cy="21198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25AF8-57D0-472D-AE97-52BB9ED37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0" r="19827" b="44544"/>
          <a:stretch/>
        </p:blipFill>
        <p:spPr>
          <a:xfrm>
            <a:off x="2036296" y="1766260"/>
            <a:ext cx="1962223" cy="13420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5028" y="460507"/>
            <a:ext cx="7977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/>
            <a:r>
              <a:rPr lang="uk-UA" spc="-15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Незабаром на </a:t>
            </a:r>
            <a:r>
              <a:rPr lang="uk-UA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стінах зруйнованих будинків почали з’являтися нові графіті з підписом «С215». Це псевдонім Крістіана Гемі, французького вуличного художника, якого називають «відповіддю Франції </a:t>
            </a:r>
            <a:r>
              <a:rPr lang="uk-UA" spc="-1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Бенксі</a:t>
            </a:r>
            <a:r>
              <a:rPr lang="uk-UA" spc="-15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», який в </a:t>
            </a:r>
            <a:r>
              <a:rPr lang="uk-UA" spc="-15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рухнах</a:t>
            </a:r>
            <a:r>
              <a:rPr lang="uk-UA" spc="-15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створив 13 шедеврів </a:t>
            </a:r>
            <a:r>
              <a:rPr lang="uk-UA" spc="-15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стріт-арту</a:t>
            </a:r>
            <a:r>
              <a:rPr lang="uk-UA" spc="-15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Три з них наразі знищені назавжди. </a:t>
            </a:r>
            <a:br>
              <a:rPr lang="uk-UA" spc="-15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4BB2BB-4C1E-4EE4-BCD7-1CC4D59EBD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8" b="4630"/>
          <a:stretch/>
        </p:blipFill>
        <p:spPr>
          <a:xfrm>
            <a:off x="38467" y="3510208"/>
            <a:ext cx="1652177" cy="1622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EB2441-0DF1-4676-9943-19D1C729B5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25912" r="21436" b="40065"/>
          <a:stretch/>
        </p:blipFill>
        <p:spPr bwMode="auto">
          <a:xfrm>
            <a:off x="10010" y="5286284"/>
            <a:ext cx="1709092" cy="1504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0447F4-4C38-4083-BD22-E600DB1BF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46467" r="20391" b="9086"/>
          <a:stretch/>
        </p:blipFill>
        <p:spPr bwMode="auto">
          <a:xfrm>
            <a:off x="7048836" y="1684173"/>
            <a:ext cx="1973243" cy="1946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7BBCA1-8DE7-44B5-8B0F-9041E7E629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9" t="11102" r="20506" b="10372"/>
          <a:stretch/>
        </p:blipFill>
        <p:spPr>
          <a:xfrm>
            <a:off x="2035611" y="3243588"/>
            <a:ext cx="1580079" cy="16657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CF95AE-3174-4ECE-8321-0656B438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9265" r="16801" b="25160"/>
          <a:stretch/>
        </p:blipFill>
        <p:spPr bwMode="auto">
          <a:xfrm>
            <a:off x="5646342" y="1684818"/>
            <a:ext cx="1229857" cy="1600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E63FE2-7AFD-422E-A859-9201AD2FE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42386"/>
          <a:stretch/>
        </p:blipFill>
        <p:spPr bwMode="auto">
          <a:xfrm>
            <a:off x="6355298" y="3677140"/>
            <a:ext cx="2111048" cy="1454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32F644-F316-4962-B7B4-4B375046ED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004" t="16298" r="11004" b="42332"/>
          <a:stretch/>
        </p:blipFill>
        <p:spPr>
          <a:xfrm>
            <a:off x="5049427" y="5149538"/>
            <a:ext cx="2438940" cy="17249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983A56-216D-45B4-8BD9-AF5D7F56E6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0886" y="4978694"/>
            <a:ext cx="1439371" cy="19191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E841F7-DA57-464C-907D-A005818695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9690" y="4925335"/>
            <a:ext cx="1445060" cy="19267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488367" y="6038443"/>
            <a:ext cx="1655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Фото: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Мележик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Буряк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99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4BB2BB-4C1E-4EE4-BCD7-1CC4D59EBD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8" b="4630"/>
          <a:stretch/>
        </p:blipFill>
        <p:spPr>
          <a:xfrm>
            <a:off x="0" y="0"/>
            <a:ext cx="2363792" cy="23213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B2441-0DF1-4676-9943-19D1C729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25912" r="21436" b="40065"/>
          <a:stretch/>
        </p:blipFill>
        <p:spPr bwMode="auto">
          <a:xfrm>
            <a:off x="360968" y="2432157"/>
            <a:ext cx="2382916" cy="209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447F4-4C38-4083-BD22-E600DB1BF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46467" r="20391" b="9086"/>
          <a:stretch/>
        </p:blipFill>
        <p:spPr bwMode="auto">
          <a:xfrm>
            <a:off x="6790985" y="0"/>
            <a:ext cx="2353015" cy="2321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7BBCA1-8DE7-44B5-8B0F-9041E7E62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9" t="11102" r="20506" b="10372"/>
          <a:stretch/>
        </p:blipFill>
        <p:spPr>
          <a:xfrm>
            <a:off x="2518769" y="0"/>
            <a:ext cx="2201956" cy="23213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F95AE-3174-4ECE-8321-0656B438A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9265" r="16801" b="25160"/>
          <a:stretch/>
        </p:blipFill>
        <p:spPr bwMode="auto">
          <a:xfrm>
            <a:off x="4874393" y="0"/>
            <a:ext cx="1783394" cy="2321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E63FE2-7AFD-422E-A859-9201AD2FE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42386"/>
          <a:stretch/>
        </p:blipFill>
        <p:spPr bwMode="auto">
          <a:xfrm>
            <a:off x="5953363" y="2432157"/>
            <a:ext cx="3033884" cy="20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32F644-F316-4962-B7B4-4B375046ED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04" t="16298" r="11004" b="42332"/>
          <a:stretch/>
        </p:blipFill>
        <p:spPr>
          <a:xfrm>
            <a:off x="2865805" y="2432157"/>
            <a:ext cx="2965637" cy="2097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983A56-216D-45B4-8BD9-AF5D7F56E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1658" y="4623047"/>
            <a:ext cx="1668294" cy="2224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E841F7-DA57-464C-907D-A00581869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216" y="4633609"/>
            <a:ext cx="1668294" cy="22243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87510" y="6211669"/>
            <a:ext cx="2296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Фото: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Мележик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Буряк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55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3E9B3-C139-4382-936F-7101375A4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90449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26274" y="490449"/>
            <a:ext cx="8891451" cy="618630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 вивчено народні та державні символи Бородянщини та визначено їхній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взаємоз’язок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символізм у житті селища.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Досліджено походження давніх та сучасних символів, охарактеризовано їхнє значення і вплив на створення офіційних державних символів краю. Народні символи – льон, лелека, Архистратиг Михаїл – стали елементами герба та прапора Бородянщини, а велич та промислова слава регіону, природні багатства та культурні цінності оспівано у гімні Бородянки, автором якого є місцева мешканка.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Детально описано, задокументовано  та охарактеризовано новітні образи та символи, породжені війною, які стали всесвітньо відомими символами незламності, стійкості та нездоланності.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Здійснено фотофіксацію та інвентаризацію художніх образів, виконаних світовими авторами сучасного вуличного мистецтва невідомим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Бенксі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зображення) та Крістіаном Гемі (С 215) (13 зображень). Наразі їхні роботи демонтовано та передано  як експозиції майбутнього музею війни в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Бородянці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Наведено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детальну характеристику історико-культурного значення новітніх символів для України в умовах жорстокої війни та для світової спільноти як приклад незламності та сили національного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духу.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проведених досліджень можуть бути використані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історії, мистецтва, образотворчого та  музичного    мистецтва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 роботі Краєзнавчого музею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Бородянщини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актуалізації знань про історію рідного краю та  розширення знань про пам'ятки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Бородянщини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Київщини, України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для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розробки тематичних туристичних маршрутів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26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A9BDB5-2463-473D-855E-569D311E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10" y="110282"/>
            <a:ext cx="8465503" cy="180267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176213" algn="just"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епоха, кожна держава, кожна місцевість характеризується символами в яких відображено їхню історію, культуру, події.</a:t>
            </a:r>
          </a:p>
          <a:p>
            <a:pPr marL="0" indent="176213" algn="just">
              <a:buNone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 є активна позиція щодо вивчення символів народу, адже глибокий зв’язок з історією є дороговказом майбутнього.</a:t>
            </a:r>
          </a:p>
          <a:p>
            <a:pPr marL="0" indent="176213" algn="just">
              <a:buNone/>
            </a:pP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Символіка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Бородянки теж заслуговує на увагу суспільства, адже у ній пов’язано велич та трагізм краю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84F7BB3-1917-45C0-9B50-30389443CB94}"/>
              </a:ext>
            </a:extLst>
          </p:cNvPr>
          <p:cNvSpPr txBox="1">
            <a:spLocks/>
          </p:cNvSpPr>
          <p:nvPr/>
        </p:nvSpPr>
        <p:spPr>
          <a:xfrm>
            <a:off x="286610" y="2291907"/>
            <a:ext cx="8134579" cy="6864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 -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комплексне вивчення державних і народних символів </a:t>
            </a:r>
            <a:r>
              <a:rPr lang="uk-UA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Бородянки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визначення основних аспектів від минулого до сьогодення.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D5303C-E694-462C-BFA4-D1E460163C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15" y="3396343"/>
            <a:ext cx="2524785" cy="336638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A43B0289-EAB2-461A-8327-5F36F34B6B3D}"/>
              </a:ext>
            </a:extLst>
          </p:cNvPr>
          <p:cNvSpPr txBox="1">
            <a:spLocks/>
          </p:cNvSpPr>
          <p:nvPr/>
        </p:nvSpPr>
        <p:spPr>
          <a:xfrm>
            <a:off x="286610" y="3736235"/>
            <a:ext cx="6222350" cy="306933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7188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роботи: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3571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 походження символів, їхнє значення;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3571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описати взаємозв’язок народних та державних символів Бородянки;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3571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вивчити новітні образи та символи, породжені війною; 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57188">
              <a:lnSpc>
                <a:spcPct val="120000"/>
              </a:lnSpc>
              <a:spcBef>
                <a:spcPts val="0"/>
              </a:spcBef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надати характеристику їхнього історико-культурного значення для Бородянщини та України.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6120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FB9DB4-0B6E-4C3D-AB7A-2FBDC0633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439" y="58399"/>
            <a:ext cx="6756836" cy="232761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85725" indent="142875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-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матеріальні об’єкти Бородянки, які набули певного символізму та стали всесвітньо відомими в різні історичні часи. </a:t>
            </a:r>
          </a:p>
          <a:p>
            <a:pPr marL="85725" indent="142875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дослідження -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значення стародавніх та новітніх символів у історико-культурному житті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Бородянщини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343275" y="2905661"/>
            <a:ext cx="4772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Методи дослідження: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інформаційно-пошуковий (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аналіз  наукової літератури та періодичних видань), історичний, метод аналізу, синтезу та узагальнення результатів, описовий, метод інтерв’ювання та фотофіксації.</a:t>
            </a:r>
            <a:endParaRPr lang="uk-UA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7DABF20-F54D-408D-99AC-5D1A07FC02F7}"/>
              </a:ext>
            </a:extLst>
          </p:cNvPr>
          <p:cNvSpPr txBox="1">
            <a:spLocks/>
          </p:cNvSpPr>
          <p:nvPr/>
        </p:nvSpPr>
        <p:spPr>
          <a:xfrm>
            <a:off x="1158439" y="5443538"/>
            <a:ext cx="6227045" cy="14144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 новизна роботи: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комплексне вивчення символів, які виникли за час існування Бородянки, зокрема й під час російсько-української війни та набули певного символізму в Україні та світі.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7558B-E6FC-4F15-99FD-C2E042863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94" r="7203" b="10571"/>
          <a:stretch/>
        </p:blipFill>
        <p:spPr>
          <a:xfrm>
            <a:off x="114300" y="3820061"/>
            <a:ext cx="2933059" cy="14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8D359-DCCF-4061-95DE-29C48367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49"/>
            <a:ext cx="7886700" cy="82949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Історичний екскурс Бородянкою</a:t>
            </a:r>
            <a:endParaRPr lang="uk-UA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6828C-7654-4BF2-883A-A146940A15D5}"/>
              </a:ext>
            </a:extLst>
          </p:cNvPr>
          <p:cNvSpPr txBox="1"/>
          <p:nvPr/>
        </p:nvSpPr>
        <p:spPr>
          <a:xfrm>
            <a:off x="1157288" y="1072221"/>
            <a:ext cx="742719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Бородянка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— містечко на лівій стороні ріки </a:t>
            </a:r>
            <a:r>
              <a:rPr lang="uk-UA" sz="20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Здвиж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за 50 верст від Києва та 8-ми по течії нижче села Нова Гребля. Селище вперше згадується у 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1190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р.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Здавна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відоме під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назвою </a:t>
            </a:r>
            <a:r>
              <a:rPr lang="uk-UA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Козятичі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спустошеного татарами.</a:t>
            </a:r>
            <a:endParaRPr lang="uk-U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7B9C8-2482-4E88-AD1A-6B7BC6FF5A8E}"/>
              </a:ext>
            </a:extLst>
          </p:cNvPr>
          <p:cNvSpPr txBox="1"/>
          <p:nvPr/>
        </p:nvSpPr>
        <p:spPr>
          <a:xfrm>
            <a:off x="1014413" y="2479739"/>
            <a:ext cx="75700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Перша згадка в історичних документах датується 1509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роком,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грамоті польського короля.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B82725-005B-4FB6-9AE8-79288DE36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54572" r="22760" b="30620"/>
          <a:stretch/>
        </p:blipFill>
        <p:spPr>
          <a:xfrm>
            <a:off x="1277744" y="3849330"/>
            <a:ext cx="6588511" cy="25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E25DA-35EB-4A92-92C2-7A036DAA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36" y="2193928"/>
            <a:ext cx="1957387" cy="563562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ACD46-8B0C-4351-B90D-C1EF2C2A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583" t="54717" r="39377" b="9784"/>
          <a:stretch/>
        </p:blipFill>
        <p:spPr>
          <a:xfrm>
            <a:off x="1228725" y="2066975"/>
            <a:ext cx="2143126" cy="227642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128712" y="24749"/>
            <a:ext cx="6729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Народні символи є відображенням культури та історії, ключовим елементом ідентичності, є вираженням краси, відображують унікальні риси й особливості культури, часто є впізнаними елементами на міжнародній арені.</a:t>
            </a:r>
            <a:endParaRPr lang="uk-UA" sz="24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r="8346"/>
          <a:stretch/>
        </p:blipFill>
        <p:spPr bwMode="auto">
          <a:xfrm rot="5400000">
            <a:off x="4356633" y="2106443"/>
            <a:ext cx="3533113" cy="4835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Linum usitatissimum - Flax, Linho, Lino, Saatlein - Quinta do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/>
          <a:stretch/>
        </p:blipFill>
        <p:spPr bwMode="auto">
          <a:xfrm flipH="1">
            <a:off x="842962" y="4867275"/>
            <a:ext cx="249200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3F666-C4AD-46A7-8533-A7A5BDCA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861" y="0"/>
            <a:ext cx="6751030" cy="57784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Лелека та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Архистратиг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Михаїл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6E077-39FA-4066-8DB3-028C2D13F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7802" r="6224" b="31678"/>
          <a:stretch/>
        </p:blipFill>
        <p:spPr bwMode="auto">
          <a:xfrm>
            <a:off x="105920" y="4587085"/>
            <a:ext cx="1712836" cy="1138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Як зараз живе звільнена від окупантів Бородянка: фоторепортаж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5326" r="23457" b="11398"/>
          <a:stretch/>
        </p:blipFill>
        <p:spPr bwMode="auto">
          <a:xfrm flipH="1">
            <a:off x="373653" y="577849"/>
            <a:ext cx="2137700" cy="16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6740B-310C-4D7E-8D25-60F67DDA6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20042" r="13851" b="10648"/>
          <a:stretch/>
        </p:blipFill>
        <p:spPr>
          <a:xfrm>
            <a:off x="5378357" y="612253"/>
            <a:ext cx="2626882" cy="36164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6796" y="3905549"/>
            <a:ext cx="3728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У 2019 році на території селища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зафіксовано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62 гнізда лелек.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6CC7D6-7A67-4B7A-B3BC-81EE1B391E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29264" r="26681" b="3631"/>
          <a:stretch/>
        </p:blipFill>
        <p:spPr bwMode="auto">
          <a:xfrm>
            <a:off x="2360494" y="1417436"/>
            <a:ext cx="1548672" cy="2584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23652" y="5730223"/>
            <a:ext cx="3334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Майстрині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виготовляють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символи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-обереги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лелеки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як уособлення добра, милосердя, любові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54880" y="4263118"/>
            <a:ext cx="36448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Скульптура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зображена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двома предметами в руках: у правій – хрест, а в лівій – меч, яким він захищає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Бородянку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світ від злих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духів.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Бородянці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вважають його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своїм захисником, оскільки біля пам’ятника завжди живі квіти та пошана.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20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A99C-EACA-46BF-A31E-0F762404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5430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Екскаватор «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Борекс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485FB9-D7D6-4B98-A8F8-3E845370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92" r="9284"/>
          <a:stretch/>
        </p:blipFill>
        <p:spPr>
          <a:xfrm>
            <a:off x="846557" y="683734"/>
            <a:ext cx="2322269" cy="23929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57D63-7D91-4C76-A706-36C087C2F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78105" y="3494447"/>
            <a:ext cx="2781913" cy="3709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B44F0C-CFC9-494E-900F-803AD637D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17" y="995532"/>
            <a:ext cx="3829453" cy="2939778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961171" y="3076653"/>
            <a:ext cx="372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Екскаватор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в’їзді в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Бородянку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2446" y="3678938"/>
            <a:ext cx="38317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Всесвітньо відоме машинобудівне підприємство прагнуло створити високоефективні будівельні, ґрунтообробні і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сільськогоспо-дарські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машини.</a:t>
            </a:r>
          </a:p>
          <a:p>
            <a:pPr indent="269875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25 років діяльності з конвеєра заводу зійшло понад 150 тисяч екскаваторів різних модифікацій. Крім українського ринку, продукція експортувалася до 10 країн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E2B8-4BB3-4239-BCD4-B77C251C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796"/>
            <a:ext cx="3264081" cy="1187527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64182-E80D-47AE-BD1B-9428100E8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95" y="488244"/>
            <a:ext cx="1956862" cy="230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D0453B-7BA9-452D-AA4E-24680BAD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10" y="3021636"/>
            <a:ext cx="2236412" cy="2671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DB6AAAF-DBFC-4557-81AE-B03B9588A6D3}"/>
              </a:ext>
            </a:extLst>
          </p:cNvPr>
          <p:cNvSpPr txBox="1">
            <a:spLocks/>
          </p:cNvSpPr>
          <p:nvPr/>
        </p:nvSpPr>
        <p:spPr>
          <a:xfrm>
            <a:off x="5947954" y="-173261"/>
            <a:ext cx="2419350" cy="8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33000-364C-4F63-8A72-2C6A7BC78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45" y="424913"/>
            <a:ext cx="2245423" cy="238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FB3FD8-579E-4142-992F-8819D673F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31" y="3076225"/>
            <a:ext cx="2331618" cy="26714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566182" y="5934670"/>
            <a:ext cx="576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Увібрали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народні символи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Бородянки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ескізу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Герба та Прапора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Угнівенко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B67DC-E98F-4B37-A7AD-55EDF4C4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-328048"/>
            <a:ext cx="7513864" cy="101861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Гімн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F522B-7EF9-4EF0-9739-9A5E64D27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8080"/>
          <a:stretch/>
        </p:blipFill>
        <p:spPr bwMode="auto">
          <a:xfrm>
            <a:off x="235132" y="1004074"/>
            <a:ext cx="3335382" cy="51377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822246" y="769492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2563"/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вважається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найкращих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такого формату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563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Автором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мешканка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Бородянки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дирктор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музичної школи Оксана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Василівна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Шевченко:</a:t>
            </a:r>
          </a:p>
          <a:p>
            <a:pPr indent="182563"/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2563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 в потребі умістити все, що хотілося б розказати про свою Батьківщину в малій кількості рядків. Потрібно було вказати і місце розташування, і історичне коріння… …У гімні мала звучати віра в краще майбутнє. Тож незважаючи на негативні аспекти я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ювала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лише позитив. Сама композиція передбачала, що мають бути певні символічні образи, і тоді дивлячись на символи, намальовані на гербі та прапорі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Бородян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ини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калина, річка Здвиж, лелека, намагалась і словесно красиво додати до гімну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182563" algn="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інтерв’ю з автором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1344</TotalTime>
  <Words>1082</Words>
  <Application>Microsoft Office PowerPoint</Application>
  <PresentationFormat>Экран (4:3)</PresentationFormat>
  <Paragraphs>89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Тема Office</vt:lpstr>
      <vt:lpstr>Науково-дослідна робота на тему НАРОДНІ,  ДЕРЖАВНІ, НОВІТНІ СИМВОЛИ БОРОДЯНКИ:   ВІД МИНУЛОГО ДО СЬОГОДЕННЯ</vt:lpstr>
      <vt:lpstr>Презентация PowerPoint</vt:lpstr>
      <vt:lpstr>Презентация PowerPoint</vt:lpstr>
      <vt:lpstr>Історичний екскурс Бородянкою</vt:lpstr>
      <vt:lpstr>Льон</vt:lpstr>
      <vt:lpstr>Лелека та Архистратиг Михаїл </vt:lpstr>
      <vt:lpstr>Екскаватор «Борекс»</vt:lpstr>
      <vt:lpstr>Герб</vt:lpstr>
      <vt:lpstr>Гімн</vt:lpstr>
      <vt:lpstr>Пам’ятник Т.Г. Шевченку</vt:lpstr>
      <vt:lpstr> Сумні сучасні символи Шафка з майоліковим півником</vt:lpstr>
      <vt:lpstr>Стріт-арт. Бенксі</vt:lpstr>
      <vt:lpstr>Стріт-арт. С215</vt:lpstr>
      <vt:lpstr>Презентация PowerPoint</vt:lpstr>
      <vt:lpstr>Висновки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Науково-дослідна робота на тему НАРОДНІ,  ДЕРЖАВНІ, НОВІТНІ СИМВОЛИ БОРОДЯНКИ:   ВІД МИНУЛОГО ДО СЬОГОДЕННЯ</dc:title>
  <dc:creator>Admin-Olga</dc:creator>
  <cp:lastModifiedBy>Пользователь</cp:lastModifiedBy>
  <cp:revision>36</cp:revision>
  <dcterms:created xsi:type="dcterms:W3CDTF">2023-12-23T14:55:55Z</dcterms:created>
  <dcterms:modified xsi:type="dcterms:W3CDTF">2024-04-09T07:08:27Z</dcterms:modified>
</cp:coreProperties>
</file>