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8" r:id="rId5"/>
    <p:sldId id="259" r:id="rId6"/>
    <p:sldId id="267" r:id="rId7"/>
    <p:sldId id="260" r:id="rId8"/>
    <p:sldId id="261" r:id="rId9"/>
    <p:sldId id="262" r:id="rId10"/>
    <p:sldId id="263" r:id="rId11"/>
    <p:sldId id="264" r:id="rId12"/>
    <p:sldId id="270" r:id="rId13"/>
    <p:sldId id="271" r:id="rId14"/>
    <p:sldId id="266" r:id="rId15"/>
    <p:sldId id="274" r:id="rId16"/>
    <p:sldId id="275" r:id="rId17"/>
    <p:sldId id="273" r:id="rId18"/>
    <p:sldId id="269" r:id="rId19"/>
    <p:sldId id="272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063" y="1484784"/>
            <a:ext cx="9073007" cy="1825239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ПОЛОГІВСЬКИЙ </a:t>
            </a:r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ЛІЦЕЙ «ОСНОВА</a:t>
            </a: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 </a:t>
            </a:r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 </a:t>
            </a:r>
            <a:r>
              <a:rPr lang="ru-RU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ПОПРИ </a:t>
            </a:r>
            <a:r>
              <a:rPr lang="ru-RU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ВИКЛИКИ. ЕКСКУРСІЙНИЙ </a:t>
            </a:r>
            <a:r>
              <a:rPr lang="ru-RU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</a:t>
            </a:r>
            <a:r>
              <a:rPr lang="ru-RU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95736" y="3501008"/>
            <a:ext cx="6624736" cy="3284984"/>
          </a:xfrm>
        </p:spPr>
        <p:txBody>
          <a:bodyPr>
            <a:normAutofit fontScale="70000" lnSpcReduction="20000"/>
          </a:bodyPr>
          <a:lstStyle/>
          <a:p>
            <a:pPr algn="r">
              <a:lnSpc>
                <a:spcPct val="120000"/>
              </a:lnSpc>
            </a:pPr>
            <a:r>
              <a:rPr lang="uk-UA" i="1" dirty="0" smtClean="0">
                <a:solidFill>
                  <a:schemeClr val="bg1"/>
                </a:solidFill>
              </a:rPr>
              <a:t>Роботу виконала:</a:t>
            </a:r>
          </a:p>
          <a:p>
            <a:pPr algn="r">
              <a:lnSpc>
                <a:spcPct val="120000"/>
              </a:lnSpc>
            </a:pPr>
            <a:r>
              <a:rPr lang="uk-UA" b="1" dirty="0" err="1" smtClean="0">
                <a:solidFill>
                  <a:schemeClr val="bg1"/>
                </a:solidFill>
              </a:rPr>
              <a:t>Мащенко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>
                <a:solidFill>
                  <a:schemeClr val="bg1"/>
                </a:solidFill>
              </a:rPr>
              <a:t>Дарина </a:t>
            </a:r>
            <a:r>
              <a:rPr lang="uk-UA" b="1" dirty="0" smtClean="0">
                <a:solidFill>
                  <a:schemeClr val="bg1"/>
                </a:solidFill>
              </a:rPr>
              <a:t>Іванівна</a:t>
            </a:r>
          </a:p>
          <a:p>
            <a:pPr algn="r">
              <a:lnSpc>
                <a:spcPct val="120000"/>
              </a:lnSpc>
            </a:pPr>
            <a:r>
              <a:rPr lang="uk-UA" dirty="0" smtClean="0">
                <a:solidFill>
                  <a:schemeClr val="bg1"/>
                </a:solidFill>
              </a:rPr>
              <a:t>учениця </a:t>
            </a:r>
            <a:r>
              <a:rPr lang="uk-UA" dirty="0">
                <a:solidFill>
                  <a:schemeClr val="bg1"/>
                </a:solidFill>
              </a:rPr>
              <a:t>9-А класу </a:t>
            </a:r>
          </a:p>
          <a:p>
            <a:pPr algn="r">
              <a:lnSpc>
                <a:spcPct val="120000"/>
              </a:lnSpc>
            </a:pPr>
            <a:r>
              <a:rPr lang="uk-UA" dirty="0" smtClean="0">
                <a:solidFill>
                  <a:schemeClr val="bg1"/>
                </a:solidFill>
              </a:rPr>
              <a:t>КУ </a:t>
            </a:r>
            <a:r>
              <a:rPr lang="uk-UA" dirty="0">
                <a:solidFill>
                  <a:schemeClr val="bg1"/>
                </a:solidFill>
              </a:rPr>
              <a:t>«</a:t>
            </a:r>
            <a:r>
              <a:rPr lang="uk-UA" dirty="0" err="1">
                <a:solidFill>
                  <a:schemeClr val="bg1"/>
                </a:solidFill>
              </a:rPr>
              <a:t>Пологівський</a:t>
            </a:r>
            <a:r>
              <a:rPr lang="uk-UA" dirty="0">
                <a:solidFill>
                  <a:schemeClr val="bg1"/>
                </a:solidFill>
              </a:rPr>
              <a:t> ліцей «Основа»</a:t>
            </a:r>
          </a:p>
          <a:p>
            <a:pPr algn="r">
              <a:lnSpc>
                <a:spcPct val="120000"/>
              </a:lnSpc>
            </a:pPr>
            <a:r>
              <a:rPr lang="uk-UA" i="1" dirty="0">
                <a:solidFill>
                  <a:schemeClr val="bg1"/>
                </a:solidFill>
              </a:rPr>
              <a:t>Наукові </a:t>
            </a:r>
            <a:r>
              <a:rPr lang="uk-UA" i="1" dirty="0" smtClean="0">
                <a:solidFill>
                  <a:schemeClr val="bg1"/>
                </a:solidFill>
              </a:rPr>
              <a:t>керівники:</a:t>
            </a:r>
          </a:p>
          <a:p>
            <a:pPr algn="r">
              <a:lnSpc>
                <a:spcPct val="120000"/>
              </a:lnSpc>
            </a:pPr>
            <a:r>
              <a:rPr lang="uk-UA" b="1" dirty="0" err="1" smtClean="0">
                <a:solidFill>
                  <a:schemeClr val="bg1"/>
                </a:solidFill>
              </a:rPr>
              <a:t>Тоцька</a:t>
            </a:r>
            <a:r>
              <a:rPr lang="uk-UA" b="1" dirty="0" smtClean="0">
                <a:solidFill>
                  <a:schemeClr val="bg1"/>
                </a:solidFill>
              </a:rPr>
              <a:t> </a:t>
            </a:r>
            <a:r>
              <a:rPr lang="uk-UA" b="1" dirty="0">
                <a:solidFill>
                  <a:schemeClr val="bg1"/>
                </a:solidFill>
              </a:rPr>
              <a:t>Софія Ігорівна</a:t>
            </a:r>
            <a:r>
              <a:rPr lang="uk-UA" dirty="0" smtClean="0">
                <a:solidFill>
                  <a:schemeClr val="bg1"/>
                </a:solidFill>
              </a:rPr>
              <a:t>, </a:t>
            </a:r>
            <a:r>
              <a:rPr lang="uk-UA" dirty="0">
                <a:solidFill>
                  <a:schemeClr val="bg1"/>
                </a:solidFill>
              </a:rPr>
              <a:t>вчитель історії</a:t>
            </a:r>
            <a:r>
              <a:rPr lang="uk-UA" dirty="0" smtClean="0">
                <a:solidFill>
                  <a:schemeClr val="bg1"/>
                </a:solidFill>
              </a:rPr>
              <a:t>;</a:t>
            </a:r>
          </a:p>
          <a:p>
            <a:pPr algn="r">
              <a:lnSpc>
                <a:spcPct val="120000"/>
              </a:lnSpc>
            </a:pP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b="1" dirty="0" err="1">
                <a:solidFill>
                  <a:schemeClr val="bg1"/>
                </a:solidFill>
              </a:rPr>
              <a:t>Тоцька</a:t>
            </a:r>
            <a:r>
              <a:rPr lang="uk-UA" b="1" dirty="0">
                <a:solidFill>
                  <a:schemeClr val="bg1"/>
                </a:solidFill>
              </a:rPr>
              <a:t> Юлія Анатоліївна</a:t>
            </a:r>
            <a:r>
              <a:rPr lang="uk-UA" dirty="0">
                <a:solidFill>
                  <a:schemeClr val="bg1"/>
                </a:solidFill>
              </a:rPr>
              <a:t>, </a:t>
            </a:r>
            <a:endParaRPr lang="uk-UA" dirty="0" smtClean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</a:pPr>
            <a:r>
              <a:rPr lang="uk-UA" dirty="0" smtClean="0">
                <a:solidFill>
                  <a:schemeClr val="bg1"/>
                </a:solidFill>
              </a:rPr>
              <a:t>вчитель </a:t>
            </a:r>
            <a:r>
              <a:rPr lang="uk-UA" dirty="0">
                <a:solidFill>
                  <a:schemeClr val="bg1"/>
                </a:solidFill>
              </a:rPr>
              <a:t>зарубіжної літератури, </a:t>
            </a:r>
          </a:p>
          <a:p>
            <a:pPr algn="r">
              <a:lnSpc>
                <a:spcPct val="120000"/>
              </a:lnSpc>
            </a:pPr>
            <a:r>
              <a:rPr lang="uk-UA" dirty="0">
                <a:solidFill>
                  <a:schemeClr val="bg1"/>
                </a:solidFill>
              </a:rPr>
              <a:t>заступник директора з НВР КУ «</a:t>
            </a:r>
            <a:r>
              <a:rPr lang="uk-UA" dirty="0" err="1">
                <a:solidFill>
                  <a:schemeClr val="bg1"/>
                </a:solidFill>
              </a:rPr>
              <a:t>Пологівський</a:t>
            </a:r>
            <a:r>
              <a:rPr lang="uk-UA" dirty="0">
                <a:solidFill>
                  <a:schemeClr val="bg1"/>
                </a:solidFill>
              </a:rPr>
              <a:t> ліцей «Основа»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2864440" cy="283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195736" y="33265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Запорізьке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територіальне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відділення</a:t>
            </a:r>
            <a:r>
              <a:rPr lang="ru-RU" dirty="0">
                <a:solidFill>
                  <a:schemeClr val="bg1"/>
                </a:solidFill>
              </a:rPr>
              <a:t> МАН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5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" y="332656"/>
            <a:ext cx="9103263" cy="50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323528" y="5445224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вчительського</a:t>
            </a:r>
            <a:r>
              <a:rPr lang="ru-RU" dirty="0"/>
              <a:t> складу </a:t>
            </a:r>
            <a:r>
              <a:rPr lang="ru-RU" dirty="0" err="1"/>
              <a:t>школи</a:t>
            </a:r>
            <a:r>
              <a:rPr lang="ru-RU" dirty="0"/>
              <a:t> №3 </a:t>
            </a:r>
            <a:r>
              <a:rPr lang="ru-RU" dirty="0" smtClean="0"/>
              <a:t>1990-ті </a:t>
            </a:r>
            <a:r>
              <a:rPr lang="ru-RU" dirty="0" err="1"/>
              <a:t>рр</a:t>
            </a:r>
            <a:r>
              <a:rPr lang="ru-RU" dirty="0"/>
              <a:t>., м. Пологи, фото. </a:t>
            </a:r>
            <a:r>
              <a:rPr lang="ru-RU" b="1" dirty="0" err="1"/>
              <a:t>Джерело</a:t>
            </a:r>
            <a:r>
              <a:rPr lang="ru-RU" b="1" dirty="0"/>
              <a:t>: </a:t>
            </a:r>
            <a:r>
              <a:rPr lang="ru-RU" dirty="0"/>
              <a:t>«Шлях </a:t>
            </a:r>
            <a:r>
              <a:rPr lang="ru-RU" dirty="0" err="1"/>
              <a:t>довжиною</a:t>
            </a:r>
            <a:r>
              <a:rPr lang="ru-RU" dirty="0"/>
              <a:t> в </a:t>
            </a:r>
            <a:r>
              <a:rPr lang="ru-RU" dirty="0" err="1"/>
              <a:t>століття</a:t>
            </a:r>
            <a:r>
              <a:rPr lang="ru-RU" dirty="0"/>
              <a:t>». Робота на </a:t>
            </a:r>
            <a:r>
              <a:rPr lang="ru-RU" dirty="0" err="1"/>
              <a:t>обласний</a:t>
            </a:r>
            <a:r>
              <a:rPr lang="ru-RU" dirty="0"/>
              <a:t> конкурс «</a:t>
            </a: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моєї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». Мащенко </a:t>
            </a:r>
            <a:r>
              <a:rPr lang="ru-RU" dirty="0" err="1"/>
              <a:t>Дарина</a:t>
            </a:r>
            <a:r>
              <a:rPr lang="ru-RU" dirty="0"/>
              <a:t>, 9-А </a:t>
            </a:r>
            <a:r>
              <a:rPr lang="ru-RU" dirty="0" err="1"/>
              <a:t>клас</a:t>
            </a:r>
            <a:r>
              <a:rPr lang="ru-RU" dirty="0"/>
              <a:t>. </a:t>
            </a:r>
            <a:r>
              <a:rPr lang="ru-RU" dirty="0" err="1"/>
              <a:t>Керівник</a:t>
            </a:r>
            <a:r>
              <a:rPr lang="ru-RU" dirty="0"/>
              <a:t> </a:t>
            </a:r>
            <a:r>
              <a:rPr lang="ru-RU" dirty="0" err="1"/>
              <a:t>Юлія</a:t>
            </a:r>
            <a:r>
              <a:rPr lang="ru-RU" dirty="0"/>
              <a:t> </a:t>
            </a:r>
            <a:r>
              <a:rPr lang="ru-RU" dirty="0" err="1"/>
              <a:t>Онищук</a:t>
            </a:r>
            <a:r>
              <a:rPr lang="ru-RU" dirty="0"/>
              <a:t>. </a:t>
            </a:r>
            <a:r>
              <a:rPr lang="ru-RU" dirty="0" err="1"/>
              <a:t>Відео</a:t>
            </a:r>
            <a:r>
              <a:rPr lang="ru-RU" dirty="0"/>
              <a:t> з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facebook</a:t>
            </a:r>
            <a:r>
              <a:rPr lang="ru-RU" dirty="0"/>
              <a:t>: https://www.facebook.com/100028567275353/videos/281059875044805</a:t>
            </a:r>
          </a:p>
        </p:txBody>
      </p:sp>
    </p:spTree>
    <p:extLst>
      <p:ext uri="{BB962C8B-B14F-4D97-AF65-F5344CB8AC3E}">
        <p14:creationId xmlns:p14="http://schemas.microsoft.com/office/powerpoint/2010/main" val="11608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1149" b="2218"/>
          <a:stretch/>
        </p:blipFill>
        <p:spPr bwMode="auto">
          <a:xfrm>
            <a:off x="683568" y="85711"/>
            <a:ext cx="7704856" cy="570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8277" y="5732761"/>
            <a:ext cx="9234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Вчительський склад гімназії «Основа» 2000 рр</a:t>
            </a:r>
            <a:r>
              <a:rPr lang="uk-UA" dirty="0"/>
              <a:t>., м. Пологи, фото. </a:t>
            </a:r>
            <a:r>
              <a:rPr lang="uk-UA" b="1" dirty="0"/>
              <a:t>Джерело: </a:t>
            </a:r>
            <a:r>
              <a:rPr lang="uk-UA" dirty="0"/>
              <a:t>«Шлях довжиною в століття». Робота на обласний конкурс «Історія моєї школи». </a:t>
            </a:r>
            <a:r>
              <a:rPr lang="uk-UA" dirty="0" err="1"/>
              <a:t>Мащенко</a:t>
            </a:r>
            <a:r>
              <a:rPr lang="uk-UA" dirty="0"/>
              <a:t> Дарина, 9-А клас. Керівник Юлія Онищук. Відео з мережі </a:t>
            </a:r>
            <a:r>
              <a:rPr lang="en-US" dirty="0" err="1"/>
              <a:t>facebook</a:t>
            </a:r>
            <a:r>
              <a:rPr lang="en-US" dirty="0"/>
              <a:t>: https://www.facebook.com/100028567275353/videos/281059875044805</a:t>
            </a:r>
          </a:p>
        </p:txBody>
      </p:sp>
    </p:spTree>
    <p:extLst>
      <p:ext uri="{BB962C8B-B14F-4D97-AF65-F5344CB8AC3E}">
        <p14:creationId xmlns:p14="http://schemas.microsoft.com/office/powerpoint/2010/main" val="12157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7690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t="11125" b="12035"/>
          <a:stretch/>
        </p:blipFill>
        <p:spPr bwMode="auto">
          <a:xfrm>
            <a:off x="2973831" y="2911557"/>
            <a:ext cx="6159419" cy="327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-20081" y="6196827"/>
            <a:ext cx="9288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гімназисти</a:t>
            </a:r>
            <a:r>
              <a:rPr lang="ru-RU" dirty="0" smtClean="0"/>
              <a:t> </a:t>
            </a:r>
            <a:r>
              <a:rPr lang="ru-RU" dirty="0" err="1" smtClean="0"/>
              <a:t>ліцею</a:t>
            </a:r>
            <a:r>
              <a:rPr lang="ru-RU" dirty="0" smtClean="0"/>
              <a:t> та перший </a:t>
            </a:r>
            <a:r>
              <a:rPr lang="ru-RU" dirty="0" err="1" smtClean="0"/>
              <a:t>випуск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російської</a:t>
            </a:r>
            <a:r>
              <a:rPr lang="ru-RU" dirty="0" smtClean="0"/>
              <a:t> </a:t>
            </a:r>
            <a:r>
              <a:rPr lang="ru-RU" dirty="0" err="1" smtClean="0"/>
              <a:t>агресії</a:t>
            </a:r>
            <a:r>
              <a:rPr lang="ru-RU" dirty="0" smtClean="0"/>
              <a:t> та початку АТО, 2015 р. м</a:t>
            </a:r>
            <a:r>
              <a:rPr lang="ru-RU" dirty="0"/>
              <a:t>. Пологи, фото. </a:t>
            </a:r>
            <a:r>
              <a:rPr lang="ru-RU" b="1" dirty="0" err="1" smtClean="0"/>
              <a:t>Джерело</a:t>
            </a:r>
            <a:r>
              <a:rPr lang="ru-RU" b="1" dirty="0"/>
              <a:t>: </a:t>
            </a:r>
            <a:r>
              <a:rPr lang="ru-RU" dirty="0"/>
              <a:t>з </a:t>
            </a:r>
            <a:r>
              <a:rPr lang="ru-RU" dirty="0" err="1"/>
              <a:t>архіву</a:t>
            </a:r>
            <a:r>
              <a:rPr lang="ru-RU" dirty="0"/>
              <a:t>  </a:t>
            </a:r>
            <a:r>
              <a:rPr lang="ru-RU" dirty="0" err="1" smtClean="0"/>
              <a:t>наукових</a:t>
            </a:r>
            <a:r>
              <a:rPr lang="ru-RU" dirty="0" smtClean="0"/>
              <a:t> </a:t>
            </a:r>
            <a:r>
              <a:rPr lang="ru-RU" dirty="0" err="1" smtClean="0"/>
              <a:t>керівників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9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6400" cy="388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60" y="2996952"/>
            <a:ext cx="5821440" cy="38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028" y="4509120"/>
            <a:ext cx="3320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Перші гімназисти ліцею та перший випуск під час російської агресії та початку АТО, 2015 р. м. Пологи, фото. </a:t>
            </a:r>
            <a:r>
              <a:rPr lang="uk-UA" b="1" dirty="0"/>
              <a:t>Джерело: </a:t>
            </a:r>
            <a:r>
              <a:rPr lang="uk-UA" dirty="0"/>
              <a:t>з архіву  наукових керівників.</a:t>
            </a:r>
          </a:p>
        </p:txBody>
      </p:sp>
    </p:spTree>
    <p:extLst>
      <p:ext uri="{BB962C8B-B14F-4D97-AF65-F5344CB8AC3E}">
        <p14:creationId xmlns:p14="http://schemas.microsoft.com/office/powerpoint/2010/main" val="70687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116632"/>
            <a:ext cx="10364230" cy="914628"/>
          </a:xfrm>
        </p:spPr>
        <p:txBody>
          <a:bodyPr/>
          <a:lstStyle/>
          <a:p>
            <a:r>
              <a:rPr lang="uk-UA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Пологівський</a:t>
            </a:r>
            <a:r>
              <a:rPr lang="uk-U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ліцей «Основа» в умовах окупації </a:t>
            </a:r>
            <a:endParaRPr lang="uk-U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216"/>
            <a:ext cx="9108504" cy="510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23528" y="6119336"/>
            <a:ext cx="8694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/>
              <a:t>Один з корпусів ліцею «Основа» під час </a:t>
            </a:r>
            <a:r>
              <a:rPr lang="uk-UA" sz="1400" dirty="0" smtClean="0"/>
              <a:t>підпалу, </a:t>
            </a:r>
            <a:r>
              <a:rPr lang="uk-UA" sz="1400" dirty="0"/>
              <a:t>м. Пологи, фото. </a:t>
            </a:r>
            <a:r>
              <a:rPr lang="uk-UA" sz="1400" b="1" dirty="0"/>
              <a:t>Джерело:</a:t>
            </a:r>
            <a:r>
              <a:rPr lang="uk-UA" sz="1400" dirty="0"/>
              <a:t> «Шлях довжиною в століття». Робота на обласний конкурс «Історія моєї школи». </a:t>
            </a:r>
            <a:r>
              <a:rPr lang="uk-UA" sz="1400" dirty="0" err="1"/>
              <a:t>Мащенко</a:t>
            </a:r>
            <a:r>
              <a:rPr lang="uk-UA" sz="1400" dirty="0"/>
              <a:t> Дарина, 9-А клас. Керівник Юлія Онищук. Відео з мережі </a:t>
            </a:r>
            <a:r>
              <a:rPr lang="en-US" sz="1400" dirty="0" err="1"/>
              <a:t>facebook</a:t>
            </a:r>
            <a:r>
              <a:rPr lang="en-US" sz="1400" dirty="0"/>
              <a:t>: https://www.facebook.com/100028567275353/videos/2810598750</a:t>
            </a:r>
          </a:p>
        </p:txBody>
      </p:sp>
    </p:spTree>
    <p:extLst>
      <p:ext uri="{BB962C8B-B14F-4D97-AF65-F5344CB8AC3E}">
        <p14:creationId xmlns:p14="http://schemas.microsoft.com/office/powerpoint/2010/main" val="172486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315416"/>
            <a:ext cx="9612560" cy="1054250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Ліцеїсти герої, що загинули захищаючи рідний дім </a:t>
            </a:r>
            <a:endParaRPr lang="uk-UA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97" y="1142515"/>
            <a:ext cx="292100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184981" y="5270015"/>
            <a:ext cx="30198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Загиблий</a:t>
            </a:r>
            <a:r>
              <a:rPr lang="ru-RU" sz="1400" dirty="0"/>
              <a:t> </a:t>
            </a:r>
            <a:r>
              <a:rPr lang="ru-RU" sz="1400" dirty="0" err="1"/>
              <a:t>Олексій</a:t>
            </a:r>
            <a:r>
              <a:rPr lang="ru-RU" sz="1400" dirty="0"/>
              <a:t> </a:t>
            </a:r>
            <a:r>
              <a:rPr lang="ru-RU" sz="1400" dirty="0" err="1"/>
              <a:t>Чубашев</a:t>
            </a:r>
            <a:r>
              <a:rPr lang="ru-RU" sz="1400" dirty="0"/>
              <a:t> (</a:t>
            </a:r>
            <a:r>
              <a:rPr lang="ru-RU" sz="1400" dirty="0" err="1"/>
              <a:t>позивний</a:t>
            </a:r>
            <a:r>
              <a:rPr lang="ru-RU" sz="1400" dirty="0"/>
              <a:t>: Рекрут, </a:t>
            </a:r>
            <a:r>
              <a:rPr lang="ru-RU" sz="1400" dirty="0" err="1"/>
              <a:t>військовий</a:t>
            </a:r>
            <a:r>
              <a:rPr lang="ru-RU" sz="1400" dirty="0"/>
              <a:t> </a:t>
            </a:r>
            <a:r>
              <a:rPr lang="ru-RU" sz="1400" dirty="0" err="1"/>
              <a:t>журналіст</a:t>
            </a:r>
            <a:r>
              <a:rPr lang="ru-RU" sz="1400" dirty="0"/>
              <a:t>, </a:t>
            </a:r>
            <a:r>
              <a:rPr lang="ru-RU" sz="1400" dirty="0" err="1"/>
              <a:t>ведучий</a:t>
            </a:r>
            <a:r>
              <a:rPr lang="ru-RU" sz="1400" dirty="0"/>
              <a:t> </a:t>
            </a:r>
            <a:r>
              <a:rPr lang="ru-RU" sz="1400" dirty="0" err="1"/>
              <a:t>програми</a:t>
            </a:r>
            <a:r>
              <a:rPr lang="ru-RU" sz="1400" dirty="0"/>
              <a:t> Рекрут UA, </a:t>
            </a:r>
            <a:r>
              <a:rPr lang="ru-RU" sz="1400" dirty="0" err="1"/>
              <a:t>керівник</a:t>
            </a:r>
            <a:r>
              <a:rPr lang="ru-RU" sz="1400" dirty="0"/>
              <a:t> </a:t>
            </a:r>
            <a:r>
              <a:rPr lang="ru-RU" sz="1400" dirty="0" err="1"/>
              <a:t>Армії</a:t>
            </a:r>
            <a:r>
              <a:rPr lang="ru-RU" sz="1400" dirty="0"/>
              <a:t> FM) 10 </a:t>
            </a:r>
            <a:r>
              <a:rPr lang="ru-RU" sz="1400" dirty="0" err="1"/>
              <a:t>червня</a:t>
            </a:r>
            <a:r>
              <a:rPr lang="ru-RU" sz="1400" dirty="0"/>
              <a:t> 2022 р., фото.  </a:t>
            </a:r>
            <a:r>
              <a:rPr lang="ru-RU" sz="1400" dirty="0" err="1"/>
              <a:t>Джерело</a:t>
            </a:r>
            <a:r>
              <a:rPr lang="ru-RU" sz="1400" dirty="0"/>
              <a:t>: з сайту новин: https://24tv.ua/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-8439"/>
          <a:stretch/>
        </p:blipFill>
        <p:spPr bwMode="auto">
          <a:xfrm>
            <a:off x="6192480" y="1110873"/>
            <a:ext cx="3223559" cy="415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92480" y="5266115"/>
            <a:ext cx="29515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/>
              <a:t>Загиблий Сергій Удод 27.01.2023 р., випускник гімназії «Основа», фото. Джерело: </a:t>
            </a:r>
            <a:r>
              <a:rPr lang="ru-RU" sz="1400" dirty="0"/>
              <a:t>з сайту новин: https://24tv.ua/</a:t>
            </a:r>
          </a:p>
          <a:p>
            <a:endParaRPr lang="uk-UA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4" y="1124463"/>
            <a:ext cx="3205286" cy="409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60514" y="5270015"/>
            <a:ext cx="3023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/>
              <a:t>Загиблий</a:t>
            </a:r>
            <a:r>
              <a:rPr lang="ru-RU" sz="1400" dirty="0" smtClean="0"/>
              <a:t> Артем </a:t>
            </a:r>
            <a:r>
              <a:rPr lang="ru-RU" sz="1400" dirty="0" err="1" smtClean="0"/>
              <a:t>Корнєв</a:t>
            </a:r>
            <a:r>
              <a:rPr lang="ru-RU" sz="1400" dirty="0" smtClean="0"/>
              <a:t> 29 </a:t>
            </a:r>
            <a:r>
              <a:rPr lang="ru-RU" sz="1400" dirty="0" err="1"/>
              <a:t>жовтня</a:t>
            </a:r>
            <a:r>
              <a:rPr lang="ru-RU" sz="1400" dirty="0"/>
              <a:t> 2014 р., </a:t>
            </a:r>
            <a:r>
              <a:rPr lang="ru-RU" sz="1400" dirty="0" err="1"/>
              <a:t>смт</a:t>
            </a:r>
            <a:r>
              <a:rPr lang="ru-RU" sz="1400" dirty="0"/>
              <a:t> </a:t>
            </a:r>
            <a:r>
              <a:rPr lang="ru-RU" sz="1400" dirty="0" err="1"/>
              <a:t>Талаківка</a:t>
            </a:r>
            <a:r>
              <a:rPr lang="ru-RU" sz="1400" dirty="0"/>
              <a:t>, </a:t>
            </a:r>
            <a:r>
              <a:rPr lang="ru-RU" sz="1400" dirty="0" err="1"/>
              <a:t>Маріупольська</a:t>
            </a:r>
            <a:r>
              <a:rPr lang="ru-RU" sz="1400" dirty="0"/>
              <a:t> </a:t>
            </a:r>
            <a:r>
              <a:rPr lang="ru-RU" sz="1400" dirty="0" err="1"/>
              <a:t>міська</a:t>
            </a:r>
            <a:r>
              <a:rPr lang="ru-RU" sz="1400" dirty="0"/>
              <a:t> рада, </a:t>
            </a:r>
            <a:r>
              <a:rPr lang="ru-RU" sz="1400" dirty="0" err="1"/>
              <a:t>Донецька</a:t>
            </a:r>
            <a:r>
              <a:rPr lang="ru-RU" sz="1400" dirty="0"/>
              <a:t> </a:t>
            </a:r>
            <a:r>
              <a:rPr lang="ru-RU" sz="1400" dirty="0" smtClean="0"/>
              <a:t>область, фото. </a:t>
            </a:r>
            <a:r>
              <a:rPr lang="ru-RU" sz="1400" dirty="0" err="1" smtClean="0"/>
              <a:t>Джерело</a:t>
            </a:r>
            <a:r>
              <a:rPr lang="ru-RU" sz="1400" dirty="0" smtClean="0"/>
              <a:t>: </a:t>
            </a:r>
            <a:r>
              <a:rPr lang="en-US" sz="1400" dirty="0"/>
              <a:t>https://memorybook.org.ua/14/kornevartem.htm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443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3240360" cy="107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164"/>
            <a:ext cx="5972439" cy="597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08520" y="26167"/>
            <a:ext cx="94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Вчитель ліцею «Основа», </a:t>
            </a:r>
          </a:p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став на захист родини, школи, міста, країни. 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6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71400"/>
            <a:ext cx="9324528" cy="1054250"/>
          </a:xfrm>
        </p:spPr>
        <p:txBody>
          <a:bodyPr/>
          <a:lstStyle/>
          <a:p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Пологівський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ліцей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«Основа» в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умовах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окупації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/>
        </p:blipFill>
        <p:spPr bwMode="auto">
          <a:xfrm>
            <a:off x="971600" y="680228"/>
            <a:ext cx="7345324" cy="534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50913" y="6027003"/>
            <a:ext cx="9252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Один з </a:t>
            </a:r>
            <a:r>
              <a:rPr lang="ru-RU" sz="1600" dirty="0" err="1" smtClean="0"/>
              <a:t>корпусів</a:t>
            </a:r>
            <a:r>
              <a:rPr lang="ru-RU" sz="1600" dirty="0" smtClean="0"/>
              <a:t> </a:t>
            </a:r>
            <a:r>
              <a:rPr lang="ru-RU" sz="1600" dirty="0" err="1" smtClean="0"/>
              <a:t>ліцею</a:t>
            </a:r>
            <a:r>
              <a:rPr lang="ru-RU" sz="1600" dirty="0" smtClean="0"/>
              <a:t> «Основа» </a:t>
            </a:r>
            <a:r>
              <a:rPr lang="ru-RU" sz="1600" dirty="0" err="1" smtClean="0"/>
              <a:t>під</a:t>
            </a:r>
            <a:r>
              <a:rPr lang="ru-RU" sz="1600" dirty="0" smtClean="0"/>
              <a:t> час </a:t>
            </a:r>
            <a:r>
              <a:rPr lang="ru-RU" sz="1600" dirty="0" err="1" smtClean="0"/>
              <a:t>підпалу</a:t>
            </a:r>
            <a:r>
              <a:rPr lang="ru-RU" sz="1600" dirty="0" smtClean="0"/>
              <a:t>, м</a:t>
            </a:r>
            <a:r>
              <a:rPr lang="ru-RU" sz="1600" dirty="0"/>
              <a:t>. Пологи, фото. </a:t>
            </a:r>
            <a:r>
              <a:rPr lang="ru-RU" sz="1600" b="1" dirty="0" err="1"/>
              <a:t>Джерело</a:t>
            </a:r>
            <a:r>
              <a:rPr lang="ru-RU" sz="1600" b="1" dirty="0"/>
              <a:t>: </a:t>
            </a:r>
            <a:r>
              <a:rPr lang="ru-RU" sz="1600" dirty="0"/>
              <a:t>«Шлях </a:t>
            </a:r>
            <a:r>
              <a:rPr lang="ru-RU" sz="1600" dirty="0" err="1"/>
              <a:t>довжиною</a:t>
            </a:r>
            <a:r>
              <a:rPr lang="ru-RU" sz="1600" dirty="0"/>
              <a:t> в </a:t>
            </a:r>
            <a:r>
              <a:rPr lang="ru-RU" sz="1600" dirty="0" err="1"/>
              <a:t>століття</a:t>
            </a:r>
            <a:r>
              <a:rPr lang="ru-RU" sz="1600" dirty="0"/>
              <a:t>». Робота на </a:t>
            </a:r>
            <a:r>
              <a:rPr lang="ru-RU" sz="1600" dirty="0" err="1"/>
              <a:t>обласний</a:t>
            </a:r>
            <a:r>
              <a:rPr lang="ru-RU" sz="1600" dirty="0"/>
              <a:t> конкурс «</a:t>
            </a:r>
            <a:r>
              <a:rPr lang="ru-RU" sz="1600" dirty="0" err="1"/>
              <a:t>Історія</a:t>
            </a:r>
            <a:r>
              <a:rPr lang="ru-RU" sz="1600" dirty="0"/>
              <a:t> </a:t>
            </a:r>
            <a:r>
              <a:rPr lang="ru-RU" sz="1600" dirty="0" err="1"/>
              <a:t>моєї</a:t>
            </a:r>
            <a:r>
              <a:rPr lang="ru-RU" sz="1600" dirty="0"/>
              <a:t> </a:t>
            </a:r>
            <a:r>
              <a:rPr lang="ru-RU" sz="1600" dirty="0" err="1"/>
              <a:t>школи</a:t>
            </a:r>
            <a:r>
              <a:rPr lang="ru-RU" sz="1600" dirty="0"/>
              <a:t>». Мащенко </a:t>
            </a:r>
            <a:r>
              <a:rPr lang="ru-RU" sz="1600" dirty="0" err="1"/>
              <a:t>Дарина</a:t>
            </a:r>
            <a:r>
              <a:rPr lang="ru-RU" sz="1600" dirty="0"/>
              <a:t>, 9-А </a:t>
            </a:r>
            <a:r>
              <a:rPr lang="ru-RU" sz="1600" dirty="0" err="1"/>
              <a:t>клас</a:t>
            </a:r>
            <a:r>
              <a:rPr lang="ru-RU" sz="1600" dirty="0"/>
              <a:t>. </a:t>
            </a:r>
            <a:r>
              <a:rPr lang="ru-RU" sz="1600" dirty="0" err="1"/>
              <a:t>Керівник</a:t>
            </a:r>
            <a:r>
              <a:rPr lang="ru-RU" sz="1600" dirty="0"/>
              <a:t> </a:t>
            </a:r>
            <a:r>
              <a:rPr lang="ru-RU" sz="1600" dirty="0" err="1"/>
              <a:t>Юлія</a:t>
            </a:r>
            <a:r>
              <a:rPr lang="ru-RU" sz="1600" dirty="0"/>
              <a:t> </a:t>
            </a:r>
            <a:r>
              <a:rPr lang="ru-RU" sz="1600" dirty="0" err="1"/>
              <a:t>Онищук</a:t>
            </a:r>
            <a:r>
              <a:rPr lang="ru-RU" sz="1600" dirty="0"/>
              <a:t>. </a:t>
            </a:r>
            <a:r>
              <a:rPr lang="ru-RU" sz="1600" dirty="0" err="1"/>
              <a:t>Відео</a:t>
            </a:r>
            <a:r>
              <a:rPr lang="ru-RU" sz="1600" dirty="0"/>
              <a:t> з </a:t>
            </a:r>
            <a:r>
              <a:rPr lang="ru-RU" sz="1600" dirty="0" err="1"/>
              <a:t>мережі</a:t>
            </a:r>
            <a:r>
              <a:rPr lang="ru-RU" sz="1600" dirty="0"/>
              <a:t> </a:t>
            </a:r>
            <a:r>
              <a:rPr lang="ru-RU" sz="1600" dirty="0" err="1" smtClean="0"/>
              <a:t>facebook</a:t>
            </a:r>
            <a:r>
              <a:rPr lang="ru-RU" sz="1600" dirty="0" smtClean="0"/>
              <a:t>: https</a:t>
            </a:r>
            <a:r>
              <a:rPr lang="ru-RU" sz="1600" dirty="0"/>
              <a:t>://</a:t>
            </a:r>
            <a:r>
              <a:rPr lang="ru-RU" sz="1600" dirty="0" smtClean="0"/>
              <a:t>www.facebook.com/100028567275353/videos/2810598750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396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35481" cy="512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" y="5517232"/>
            <a:ext cx="9125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Головний корпус </a:t>
            </a:r>
            <a:r>
              <a:rPr lang="uk-UA" dirty="0"/>
              <a:t>ліцею «Основа» </a:t>
            </a:r>
            <a:r>
              <a:rPr lang="uk-UA" dirty="0" smtClean="0"/>
              <a:t>після обстрілу з РСЗВ «Град», м</a:t>
            </a:r>
            <a:r>
              <a:rPr lang="uk-UA" dirty="0"/>
              <a:t>. Пологи, фото. </a:t>
            </a:r>
            <a:r>
              <a:rPr lang="uk-UA" b="1" dirty="0"/>
              <a:t>Джерело: </a:t>
            </a:r>
            <a:r>
              <a:rPr lang="uk-UA" dirty="0"/>
              <a:t>«Шлях довжиною в століття». Робота на обласний конкурс «Історія моєї школи». </a:t>
            </a:r>
            <a:r>
              <a:rPr lang="uk-UA" dirty="0" err="1"/>
              <a:t>Мащенко</a:t>
            </a:r>
            <a:r>
              <a:rPr lang="uk-UA" dirty="0"/>
              <a:t> Дарина, 9-А клас. Керівник Юлія Онищук. Відео з мережі </a:t>
            </a:r>
            <a:r>
              <a:rPr lang="en-US" dirty="0" err="1"/>
              <a:t>facebook</a:t>
            </a:r>
            <a:r>
              <a:rPr lang="en-US" dirty="0"/>
              <a:t>: https://www.facebook.com/100028567275353/videos/2810598750</a:t>
            </a:r>
          </a:p>
        </p:txBody>
      </p:sp>
    </p:spTree>
    <p:extLst>
      <p:ext uri="{BB962C8B-B14F-4D97-AF65-F5344CB8AC3E}">
        <p14:creationId xmlns:p14="http://schemas.microsoft.com/office/powerpoint/2010/main" val="294813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/>
          <a:stretch/>
        </p:blipFill>
        <p:spPr bwMode="auto">
          <a:xfrm>
            <a:off x="0" y="980728"/>
            <a:ext cx="5713306" cy="377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5359"/>
          <a:stretch/>
        </p:blipFill>
        <p:spPr bwMode="auto">
          <a:xfrm>
            <a:off x="3851920" y="3462805"/>
            <a:ext cx="5292080" cy="339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48682" y="-99392"/>
            <a:ext cx="9468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 МИ Є! </a:t>
            </a:r>
          </a:p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1 ВЕРЕСНЯ 2024 р. НАМ БУДЕ 95 РОКІВ! 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5160402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Випуск 2022/2023 </a:t>
            </a:r>
            <a:r>
              <a:rPr lang="uk-UA" dirty="0" err="1" smtClean="0"/>
              <a:t>н.р</a:t>
            </a:r>
            <a:r>
              <a:rPr lang="uk-UA" dirty="0" smtClean="0"/>
              <a:t>. </a:t>
            </a:r>
            <a:r>
              <a:rPr lang="uk-UA" dirty="0"/>
              <a:t>під час </a:t>
            </a:r>
            <a:r>
              <a:rPr lang="uk-UA" dirty="0" smtClean="0"/>
              <a:t>повномасштабного вторгнення РФ, </a:t>
            </a:r>
            <a:r>
              <a:rPr lang="uk-UA" dirty="0"/>
              <a:t>м. Пологи, фото. </a:t>
            </a:r>
            <a:r>
              <a:rPr lang="uk-UA" b="1" dirty="0"/>
              <a:t>Джерело: </a:t>
            </a:r>
            <a:r>
              <a:rPr lang="uk-UA" dirty="0"/>
              <a:t>з архіву  наукових керівників.</a:t>
            </a:r>
          </a:p>
        </p:txBody>
      </p:sp>
    </p:spTree>
    <p:extLst>
      <p:ext uri="{BB962C8B-B14F-4D97-AF65-F5344CB8AC3E}">
        <p14:creationId xmlns:p14="http://schemas.microsoft.com/office/powerpoint/2010/main" val="7964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108520" y="4581128"/>
            <a:ext cx="9360024" cy="2772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2000" b="1" u="sng" dirty="0"/>
              <a:t>Актуальність дослідження: </a:t>
            </a:r>
            <a:r>
              <a:rPr lang="uk-UA" sz="2000" dirty="0"/>
              <a:t>в умовах активної фази російсько-української війни маємо особливу увагу звертати на становлення та популяризацію історії закладів освіти, що працюють дистанційно через тимчасову окупацію населених пунктів російськими військами. Актуалізація дослідження полягає в упорядкуванні екскурсійного маршруту сторінками історії КУ «</a:t>
            </a:r>
            <a:r>
              <a:rPr lang="uk-UA" sz="2000" dirty="0" err="1"/>
              <a:t>Пологівський</a:t>
            </a:r>
            <a:r>
              <a:rPr lang="uk-UA" sz="2000" dirty="0"/>
              <a:t> ліцей «Основа» до 95 річчя роботи закладу освіти.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95536" y="2806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/>
              <a:t>Наукова</a:t>
            </a:r>
            <a:r>
              <a:rPr lang="ru-RU" sz="2000" b="1" u="sng" dirty="0"/>
              <a:t> новизна: </a:t>
            </a:r>
            <a:r>
              <a:rPr lang="ru-RU" sz="2000" dirty="0" err="1"/>
              <a:t>вперше</a:t>
            </a:r>
            <a:r>
              <a:rPr lang="ru-RU" sz="2000" dirty="0"/>
              <a:t> </a:t>
            </a:r>
            <a:r>
              <a:rPr lang="ru-RU" sz="2000" dirty="0" err="1"/>
              <a:t>досліджено</a:t>
            </a:r>
            <a:r>
              <a:rPr lang="ru-RU" sz="2000" dirty="0"/>
              <a:t> </a:t>
            </a:r>
            <a:r>
              <a:rPr lang="ru-RU" sz="2000" dirty="0" err="1"/>
              <a:t>історію</a:t>
            </a:r>
            <a:r>
              <a:rPr lang="ru-RU" sz="2000" dirty="0"/>
              <a:t> КУ «</a:t>
            </a:r>
            <a:r>
              <a:rPr lang="ru-RU" sz="2000" dirty="0" err="1"/>
              <a:t>Пологівський</a:t>
            </a:r>
            <a:r>
              <a:rPr lang="ru-RU" sz="2000" dirty="0"/>
              <a:t> </a:t>
            </a:r>
            <a:r>
              <a:rPr lang="ru-RU" sz="2000" dirty="0" err="1"/>
              <a:t>ліцей</a:t>
            </a:r>
            <a:r>
              <a:rPr lang="ru-RU" sz="2000" dirty="0"/>
              <a:t> «Основа» й створено </a:t>
            </a:r>
            <a:r>
              <a:rPr lang="ru-RU" sz="2000" dirty="0" err="1"/>
              <a:t>екскурсійний</a:t>
            </a:r>
            <a:r>
              <a:rPr lang="ru-RU" sz="2000" dirty="0"/>
              <a:t> маршрут закладом </a:t>
            </a:r>
            <a:r>
              <a:rPr lang="ru-RU" sz="2000" dirty="0" err="1"/>
              <a:t>освіти</a:t>
            </a:r>
            <a:r>
              <a:rPr lang="ru-RU" sz="2000" dirty="0"/>
              <a:t>. </a:t>
            </a:r>
            <a:endParaRPr lang="uk-UA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31" y="735946"/>
            <a:ext cx="5299406" cy="392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28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108520" y="9331"/>
            <a:ext cx="9569355" cy="3877815"/>
          </a:xfrm>
        </p:spPr>
        <p:txBody>
          <a:bodyPr/>
          <a:lstStyle/>
          <a:p>
            <a:r>
              <a:rPr lang="uk-UA" sz="2000" b="1" u="sng" dirty="0"/>
              <a:t>Об’єкт дослідження: </a:t>
            </a:r>
            <a:r>
              <a:rPr lang="uk-UA" sz="2000" dirty="0"/>
              <a:t>історія становлення Комунальної установи «</a:t>
            </a:r>
            <a:r>
              <a:rPr lang="uk-UA" sz="2000" dirty="0" err="1"/>
              <a:t>Пологівський</a:t>
            </a:r>
            <a:r>
              <a:rPr lang="uk-UA" sz="2000" dirty="0"/>
              <a:t> ліцей «Основа» </a:t>
            </a:r>
            <a:r>
              <a:rPr lang="uk-UA" sz="2000" dirty="0" err="1"/>
              <a:t>Пологівської</a:t>
            </a:r>
            <a:r>
              <a:rPr lang="uk-UA" sz="2000" dirty="0"/>
              <a:t> міської ради </a:t>
            </a:r>
            <a:r>
              <a:rPr lang="uk-UA" sz="2000" dirty="0" err="1"/>
              <a:t>Пологівського</a:t>
            </a:r>
            <a:r>
              <a:rPr lang="uk-UA" sz="2000" dirty="0"/>
              <a:t> району Запорізької області</a:t>
            </a:r>
            <a:r>
              <a:rPr lang="uk-UA" sz="2000" dirty="0" smtClean="0"/>
              <a:t>.</a:t>
            </a:r>
            <a:endParaRPr lang="uk-UA" sz="2000" b="1" u="sng" dirty="0" smtClean="0"/>
          </a:p>
          <a:p>
            <a:r>
              <a:rPr lang="uk-UA" sz="2000" b="1" u="sng" dirty="0" smtClean="0"/>
              <a:t>Предмет </a:t>
            </a:r>
            <a:r>
              <a:rPr lang="uk-UA" sz="2000" b="1" u="sng" dirty="0"/>
              <a:t>дослідження: </a:t>
            </a:r>
            <a:r>
              <a:rPr lang="uk-UA" sz="2000" dirty="0"/>
              <a:t>екскурсійний маршрут історією Комунальної установи «</a:t>
            </a:r>
            <a:r>
              <a:rPr lang="uk-UA" sz="2000" dirty="0" err="1"/>
              <a:t>Пологівський</a:t>
            </a:r>
            <a:r>
              <a:rPr lang="uk-UA" sz="2000" dirty="0"/>
              <a:t> ліцей «Основа» </a:t>
            </a:r>
            <a:r>
              <a:rPr lang="uk-UA" sz="2000" dirty="0" err="1"/>
              <a:t>Пологівської</a:t>
            </a:r>
            <a:r>
              <a:rPr lang="uk-UA" sz="2000" dirty="0"/>
              <a:t> міської ради </a:t>
            </a:r>
            <a:r>
              <a:rPr lang="uk-UA" sz="2000" dirty="0" err="1"/>
              <a:t>Пологівського</a:t>
            </a:r>
            <a:r>
              <a:rPr lang="uk-UA" sz="2000" dirty="0"/>
              <a:t> району Запорізької області.</a:t>
            </a:r>
          </a:p>
          <a:p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141908" y="4738329"/>
            <a:ext cx="8964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/>
              <a:t>Мета </a:t>
            </a:r>
            <a:r>
              <a:rPr lang="uk-UA" b="1" u="sng" dirty="0"/>
              <a:t>дослідження: </a:t>
            </a:r>
            <a:r>
              <a:rPr lang="uk-UA" dirty="0"/>
              <a:t>схарактеризувати історію розвитку та становлення Комунальної установи «</a:t>
            </a:r>
            <a:r>
              <a:rPr lang="uk-UA" dirty="0" err="1"/>
              <a:t>Пологівський</a:t>
            </a:r>
            <a:r>
              <a:rPr lang="uk-UA" dirty="0"/>
              <a:t> ліцей «Основа» </a:t>
            </a:r>
            <a:r>
              <a:rPr lang="uk-UA" dirty="0" err="1"/>
              <a:t>Пологівської</a:t>
            </a:r>
            <a:r>
              <a:rPr lang="uk-UA" dirty="0"/>
              <a:t> міської ради </a:t>
            </a:r>
            <a:r>
              <a:rPr lang="uk-UA" dirty="0" err="1"/>
              <a:t>Пологівського</a:t>
            </a:r>
            <a:r>
              <a:rPr lang="uk-UA" dirty="0"/>
              <a:t> району Запорізької області, створити екскурсійний маршрут рідним закладом освіти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r>
              <a:rPr lang="uk-UA" dirty="0"/>
              <a:t>Реалізація мети передбачає розв’язання </a:t>
            </a:r>
            <a:r>
              <a:rPr lang="uk-UA" b="1" u="sng" dirty="0"/>
              <a:t>таких завдань:</a:t>
            </a:r>
          </a:p>
          <a:p>
            <a:r>
              <a:rPr lang="uk-UA" dirty="0" smtClean="0"/>
              <a:t>1. Досліджено </a:t>
            </a:r>
            <a:r>
              <a:rPr lang="uk-UA" dirty="0"/>
              <a:t>історію КУ «</a:t>
            </a:r>
            <a:r>
              <a:rPr lang="uk-UA" dirty="0" err="1"/>
              <a:t>Пологівський</a:t>
            </a:r>
            <a:r>
              <a:rPr lang="uk-UA" dirty="0"/>
              <a:t> ліцей «Основа».</a:t>
            </a:r>
          </a:p>
          <a:p>
            <a:r>
              <a:rPr lang="uk-UA" dirty="0" smtClean="0"/>
              <a:t>2. Створено </a:t>
            </a:r>
            <a:r>
              <a:rPr lang="uk-UA" dirty="0"/>
              <a:t>екскурсію стежками КУ «</a:t>
            </a:r>
            <a:r>
              <a:rPr lang="uk-UA" dirty="0" err="1"/>
              <a:t>Пологівський</a:t>
            </a:r>
            <a:r>
              <a:rPr lang="uk-UA" dirty="0"/>
              <a:t> ліцей «Основа».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671" y="1975224"/>
            <a:ext cx="5208962" cy="286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2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b="21569"/>
          <a:stretch/>
        </p:blipFill>
        <p:spPr bwMode="auto">
          <a:xfrm>
            <a:off x="0" y="0"/>
            <a:ext cx="5695442" cy="304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9979"/>
            <a:ext cx="5256584" cy="433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05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243408"/>
            <a:ext cx="9540552" cy="1054250"/>
          </a:xfrm>
        </p:spPr>
        <p:txBody>
          <a:bodyPr/>
          <a:lstStyle/>
          <a:p>
            <a:r>
              <a:rPr lang="uk-U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 слів </a:t>
            </a:r>
            <a:r>
              <a:rPr lang="uk-UA" sz="3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пологівців</a:t>
            </a:r>
            <a:r>
              <a:rPr lang="uk-UA" sz="3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«Біла школа»</a:t>
            </a:r>
            <a:endParaRPr lang="uk-UA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5" descr="blob:https://web.telegram.org/af0f94f8-83a6-48ef-a871-b3fad1a0a99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" y="533942"/>
            <a:ext cx="6156176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29" y="2905779"/>
            <a:ext cx="5951511" cy="332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-20893" y="6188258"/>
            <a:ext cx="9427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Будівля</a:t>
            </a:r>
            <a:r>
              <a:rPr lang="ru-RU" dirty="0" smtClean="0"/>
              <a:t> </a:t>
            </a:r>
            <a:r>
              <a:rPr lang="ru-RU" dirty="0" err="1" smtClean="0"/>
              <a:t>скляного</a:t>
            </a:r>
            <a:r>
              <a:rPr lang="ru-RU" dirty="0" smtClean="0"/>
              <a:t> заводу </a:t>
            </a:r>
            <a:r>
              <a:rPr lang="ru-RU" dirty="0" err="1" smtClean="0"/>
              <a:t>Сандомирських</a:t>
            </a:r>
            <a:r>
              <a:rPr lang="ru-RU" dirty="0" smtClean="0"/>
              <a:t>. </a:t>
            </a:r>
            <a:r>
              <a:rPr lang="ru-RU" dirty="0"/>
              <a:t>О</a:t>
            </a:r>
            <a:r>
              <a:rPr lang="ru-RU" dirty="0" smtClean="0"/>
              <a:t>дин з </a:t>
            </a:r>
            <a:r>
              <a:rPr lang="ru-RU" dirty="0" err="1" smtClean="0"/>
              <a:t>корпусів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 </a:t>
            </a:r>
            <a:r>
              <a:rPr lang="ru-RU" dirty="0" err="1" smtClean="0"/>
              <a:t>ліцею</a:t>
            </a:r>
            <a:r>
              <a:rPr lang="ru-RU" dirty="0" smtClean="0"/>
              <a:t> «Основа», м. Пологи, фото. </a:t>
            </a:r>
            <a:r>
              <a:rPr lang="ru-RU" b="1" dirty="0" err="1" smtClean="0"/>
              <a:t>Джерело</a:t>
            </a:r>
            <a:r>
              <a:rPr lang="ru-RU" b="1" dirty="0"/>
              <a:t>: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архів</a:t>
            </a:r>
            <a:r>
              <a:rPr lang="ru-RU" dirty="0" smtClean="0"/>
              <a:t> </a:t>
            </a:r>
            <a:r>
              <a:rPr lang="ru-RU" dirty="0" err="1" smtClean="0"/>
              <a:t>Запорізької</a:t>
            </a:r>
            <a:r>
              <a:rPr lang="ru-RU" dirty="0" smtClean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smtClean="0"/>
              <a:t>(ДАЗО), ф</a:t>
            </a:r>
            <a:r>
              <a:rPr lang="ru-RU" dirty="0"/>
              <a:t>. Р-561, оп.1, </a:t>
            </a:r>
            <a:r>
              <a:rPr lang="ru-RU" dirty="0" err="1"/>
              <a:t>спр</a:t>
            </a:r>
            <a:r>
              <a:rPr lang="ru-RU" dirty="0" smtClean="0"/>
              <a:t>. 43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62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" y="188640"/>
            <a:ext cx="9114362" cy="577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835696" y="5949280"/>
            <a:ext cx="558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Середня школа </a:t>
            </a:r>
            <a:r>
              <a:rPr lang="uk-UA" dirty="0"/>
              <a:t>№</a:t>
            </a:r>
            <a:r>
              <a:rPr lang="uk-UA" dirty="0" smtClean="0"/>
              <a:t>1 та її учні, м. Пологи, фото. </a:t>
            </a:r>
          </a:p>
          <a:p>
            <a:r>
              <a:rPr lang="uk-UA" b="1" dirty="0" smtClean="0"/>
              <a:t>Джерело: </a:t>
            </a:r>
            <a:r>
              <a:rPr lang="uk-UA" dirty="0" smtClean="0"/>
              <a:t>з архіву КУ «</a:t>
            </a:r>
            <a:r>
              <a:rPr lang="uk-UA" dirty="0" err="1" smtClean="0"/>
              <a:t>Пологівський</a:t>
            </a:r>
            <a:r>
              <a:rPr lang="uk-UA" dirty="0" smtClean="0"/>
              <a:t> ліцей «Основа».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653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9"/>
          <a:stretch/>
        </p:blipFill>
        <p:spPr bwMode="auto">
          <a:xfrm>
            <a:off x="2986626" y="3307917"/>
            <a:ext cx="6157374" cy="355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670283" y="432063"/>
            <a:ext cx="38702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Ділянки</a:t>
            </a:r>
            <a:r>
              <a:rPr lang="ru-RU" dirty="0" smtClean="0"/>
              <a:t> та садок </a:t>
            </a:r>
            <a:r>
              <a:rPr lang="ru-RU" dirty="0" err="1" smtClean="0"/>
              <a:t>школи</a:t>
            </a:r>
            <a:r>
              <a:rPr lang="ru-RU" dirty="0" smtClean="0"/>
              <a:t> №1,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далі</a:t>
            </a:r>
            <a:r>
              <a:rPr lang="ru-RU" dirty="0" smtClean="0"/>
              <a:t> №3, м</a:t>
            </a:r>
            <a:r>
              <a:rPr lang="ru-RU" dirty="0"/>
              <a:t>. Пологи, фото. </a:t>
            </a:r>
            <a:endParaRPr lang="ru-RU" dirty="0" smtClean="0"/>
          </a:p>
          <a:p>
            <a:r>
              <a:rPr lang="ru-RU" b="1" dirty="0" err="1" smtClean="0"/>
              <a:t>Джерело</a:t>
            </a:r>
            <a:r>
              <a:rPr lang="ru-RU" b="1" dirty="0"/>
              <a:t>: </a:t>
            </a:r>
            <a:r>
              <a:rPr lang="ru-RU" dirty="0"/>
              <a:t>з </a:t>
            </a:r>
            <a:r>
              <a:rPr lang="ru-RU" dirty="0" err="1"/>
              <a:t>архіву</a:t>
            </a:r>
            <a:r>
              <a:rPr lang="ru-RU" dirty="0"/>
              <a:t>  </a:t>
            </a:r>
            <a:endParaRPr lang="ru-RU" dirty="0" smtClean="0"/>
          </a:p>
          <a:p>
            <a:r>
              <a:rPr lang="ru-RU" dirty="0" smtClean="0"/>
              <a:t>КУ «</a:t>
            </a:r>
            <a:r>
              <a:rPr lang="ru-RU" dirty="0" err="1" smtClean="0"/>
              <a:t>Пологівський</a:t>
            </a:r>
            <a:r>
              <a:rPr lang="ru-RU" dirty="0" smtClean="0"/>
              <a:t> </a:t>
            </a:r>
            <a:r>
              <a:rPr lang="ru-RU" dirty="0" err="1" smtClean="0"/>
              <a:t>ліцей</a:t>
            </a:r>
            <a:r>
              <a:rPr lang="ru-RU" dirty="0"/>
              <a:t> </a:t>
            </a:r>
            <a:r>
              <a:rPr lang="ru-RU" dirty="0" smtClean="0"/>
              <a:t>«Основа</a:t>
            </a:r>
            <a:r>
              <a:rPr lang="ru-RU" dirty="0"/>
              <a:t>».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0826" y="5067137"/>
            <a:ext cx="31010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Учениці</a:t>
            </a:r>
            <a:r>
              <a:rPr lang="ru-RU" dirty="0" smtClean="0"/>
              <a:t> 10 </a:t>
            </a:r>
            <a:r>
              <a:rPr lang="ru-RU" dirty="0" err="1" smtClean="0"/>
              <a:t>класу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№1 1938 р., м</a:t>
            </a:r>
            <a:r>
              <a:rPr lang="ru-RU" dirty="0"/>
              <a:t>. Пологи, фото. </a:t>
            </a:r>
            <a:r>
              <a:rPr lang="ru-RU" b="1" dirty="0" err="1"/>
              <a:t>Джерело</a:t>
            </a:r>
            <a:r>
              <a:rPr lang="ru-RU" b="1" dirty="0"/>
              <a:t>: </a:t>
            </a:r>
            <a:r>
              <a:rPr lang="ru-RU" dirty="0"/>
              <a:t>з </a:t>
            </a:r>
            <a:r>
              <a:rPr lang="ru-RU" dirty="0" err="1"/>
              <a:t>архіву</a:t>
            </a:r>
            <a:r>
              <a:rPr lang="ru-RU" dirty="0"/>
              <a:t> </a:t>
            </a:r>
          </a:p>
          <a:p>
            <a:r>
              <a:rPr lang="ru-RU" dirty="0"/>
              <a:t>КУ «</a:t>
            </a:r>
            <a:r>
              <a:rPr lang="ru-RU" dirty="0" err="1"/>
              <a:t>Пологівський</a:t>
            </a:r>
            <a:r>
              <a:rPr lang="ru-RU" dirty="0"/>
              <a:t> </a:t>
            </a:r>
            <a:r>
              <a:rPr lang="ru-RU" dirty="0" err="1"/>
              <a:t>ліцей</a:t>
            </a:r>
            <a:r>
              <a:rPr lang="ru-RU" dirty="0"/>
              <a:t> «Основа».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" y="19473"/>
            <a:ext cx="5773737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1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7"/>
          <a:stretch/>
        </p:blipFill>
        <p:spPr bwMode="auto">
          <a:xfrm>
            <a:off x="3275856" y="3947255"/>
            <a:ext cx="5868144" cy="291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2"/>
          <a:stretch/>
        </p:blipFill>
        <p:spPr bwMode="auto">
          <a:xfrm>
            <a:off x="0" y="-1"/>
            <a:ext cx="5220072" cy="398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292080" y="146249"/>
            <a:ext cx="3851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Відбудова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, м</a:t>
            </a:r>
            <a:r>
              <a:rPr lang="ru-RU" dirty="0"/>
              <a:t>. Пологи, фото. </a:t>
            </a:r>
            <a:r>
              <a:rPr lang="ru-RU" b="1" dirty="0" err="1"/>
              <a:t>Джерело</a:t>
            </a:r>
            <a:r>
              <a:rPr lang="ru-RU" b="1" dirty="0"/>
              <a:t>: </a:t>
            </a:r>
            <a:r>
              <a:rPr lang="ru-RU" dirty="0"/>
              <a:t>з </a:t>
            </a:r>
            <a:r>
              <a:rPr lang="ru-RU" dirty="0" err="1"/>
              <a:t>архіву</a:t>
            </a:r>
            <a:r>
              <a:rPr lang="ru-RU" dirty="0"/>
              <a:t> </a:t>
            </a:r>
          </a:p>
          <a:p>
            <a:r>
              <a:rPr lang="ru-RU" dirty="0"/>
              <a:t>КУ «</a:t>
            </a:r>
            <a:r>
              <a:rPr lang="ru-RU" dirty="0" err="1"/>
              <a:t>Пологівський</a:t>
            </a:r>
            <a:r>
              <a:rPr lang="ru-RU" dirty="0"/>
              <a:t> </a:t>
            </a:r>
            <a:r>
              <a:rPr lang="ru-RU" dirty="0" err="1"/>
              <a:t>ліцей</a:t>
            </a:r>
            <a:r>
              <a:rPr lang="ru-RU" dirty="0"/>
              <a:t> «Основа».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-71198" y="5157192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Діти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 №1 </a:t>
            </a:r>
            <a:r>
              <a:rPr lang="ru-RU" dirty="0" err="1" smtClean="0"/>
              <a:t>післявоєнної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доби</a:t>
            </a:r>
            <a:r>
              <a:rPr lang="ru-RU" dirty="0" smtClean="0"/>
              <a:t>, м</a:t>
            </a:r>
            <a:r>
              <a:rPr lang="ru-RU" dirty="0"/>
              <a:t>. Пологи, фото. </a:t>
            </a:r>
            <a:r>
              <a:rPr lang="ru-RU" b="1" dirty="0" err="1"/>
              <a:t>Джерело</a:t>
            </a:r>
            <a:r>
              <a:rPr lang="ru-RU" b="1" dirty="0" smtClean="0"/>
              <a:t>:</a:t>
            </a:r>
          </a:p>
          <a:p>
            <a:r>
              <a:rPr lang="ru-RU" b="1" dirty="0" smtClean="0"/>
              <a:t> </a:t>
            </a:r>
            <a:r>
              <a:rPr lang="ru-RU" dirty="0"/>
              <a:t>з </a:t>
            </a:r>
            <a:r>
              <a:rPr lang="ru-RU" dirty="0" err="1"/>
              <a:t>архіву</a:t>
            </a:r>
            <a:r>
              <a:rPr lang="ru-RU" dirty="0"/>
              <a:t> </a:t>
            </a:r>
            <a:r>
              <a:rPr lang="ru-RU" dirty="0" smtClean="0"/>
              <a:t>КУ </a:t>
            </a:r>
            <a:r>
              <a:rPr lang="ru-RU" dirty="0"/>
              <a:t>«</a:t>
            </a:r>
            <a:r>
              <a:rPr lang="ru-RU" dirty="0" err="1"/>
              <a:t>Пологівський</a:t>
            </a:r>
            <a:r>
              <a:rPr lang="ru-RU" dirty="0"/>
              <a:t> </a:t>
            </a:r>
            <a:r>
              <a:rPr lang="ru-RU" dirty="0" err="1"/>
              <a:t>ліцей</a:t>
            </a:r>
            <a:r>
              <a:rPr lang="ru-RU" dirty="0"/>
              <a:t> «Основа».</a:t>
            </a:r>
          </a:p>
        </p:txBody>
      </p:sp>
    </p:spTree>
    <p:extLst>
      <p:ext uri="{BB962C8B-B14F-4D97-AF65-F5344CB8AC3E}">
        <p14:creationId xmlns:p14="http://schemas.microsoft.com/office/powerpoint/2010/main" val="42168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89" y="24341"/>
            <a:ext cx="643306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13"/>
            <a:ext cx="5674838" cy="356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74838" y="3505245"/>
            <a:ext cx="34758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Частина вчительського складу школи №3 1950-1980 рр., м. Пологи, фото. </a:t>
            </a:r>
            <a:r>
              <a:rPr lang="uk-UA" b="1" dirty="0" smtClean="0"/>
              <a:t>Джерело:</a:t>
            </a:r>
            <a:r>
              <a:rPr lang="ru-RU" b="1" dirty="0" smtClean="0"/>
              <a:t> </a:t>
            </a:r>
            <a:r>
              <a:rPr lang="ru-RU" dirty="0"/>
              <a:t>«Шлях </a:t>
            </a:r>
            <a:r>
              <a:rPr lang="ru-RU" dirty="0" err="1"/>
              <a:t>довжиною</a:t>
            </a:r>
            <a:r>
              <a:rPr lang="ru-RU" dirty="0"/>
              <a:t> в </a:t>
            </a:r>
            <a:r>
              <a:rPr lang="ru-RU" dirty="0" err="1"/>
              <a:t>століття</a:t>
            </a:r>
            <a:r>
              <a:rPr lang="ru-RU" dirty="0"/>
              <a:t>». Робота на </a:t>
            </a:r>
            <a:r>
              <a:rPr lang="ru-RU" dirty="0" err="1"/>
              <a:t>обласний</a:t>
            </a:r>
            <a:r>
              <a:rPr lang="ru-RU" dirty="0"/>
              <a:t> конкурс «</a:t>
            </a:r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моєї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». Мащенко </a:t>
            </a:r>
            <a:r>
              <a:rPr lang="ru-RU" dirty="0" err="1"/>
              <a:t>Дарина</a:t>
            </a:r>
            <a:r>
              <a:rPr lang="ru-RU" dirty="0"/>
              <a:t>, 9-А </a:t>
            </a:r>
            <a:r>
              <a:rPr lang="ru-RU" dirty="0" err="1"/>
              <a:t>клас</a:t>
            </a:r>
            <a:r>
              <a:rPr lang="ru-RU" dirty="0"/>
              <a:t>. </a:t>
            </a:r>
            <a:r>
              <a:rPr lang="ru-RU" dirty="0" err="1"/>
              <a:t>Керівник</a:t>
            </a:r>
            <a:r>
              <a:rPr lang="ru-RU" dirty="0"/>
              <a:t> </a:t>
            </a:r>
            <a:r>
              <a:rPr lang="ru-RU" dirty="0" err="1"/>
              <a:t>Юлія</a:t>
            </a:r>
            <a:r>
              <a:rPr lang="ru-RU" dirty="0"/>
              <a:t> </a:t>
            </a:r>
            <a:r>
              <a:rPr lang="ru-RU" dirty="0" err="1"/>
              <a:t>Онищук</a:t>
            </a:r>
            <a:r>
              <a:rPr lang="ru-RU" dirty="0"/>
              <a:t>. </a:t>
            </a:r>
            <a:r>
              <a:rPr lang="ru-RU" dirty="0" err="1"/>
              <a:t>Відео</a:t>
            </a:r>
            <a:r>
              <a:rPr lang="ru-RU" dirty="0"/>
              <a:t> з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facebook</a:t>
            </a:r>
            <a:r>
              <a:rPr lang="ru-RU" dirty="0"/>
              <a:t>: https://www.facebook.com/100028567275353/videos/281059875044805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11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а обкладинка">
  <a:themeElements>
    <a:clrScheme name="Тверда обкладинка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а обкладинк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а обкладинка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171</TotalTime>
  <Words>917</Words>
  <Application>Microsoft Office PowerPoint</Application>
  <PresentationFormat>Екран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0" baseType="lpstr">
      <vt:lpstr>Тверда обкладинка</vt:lpstr>
      <vt:lpstr>ПОЛОГІВСЬКИЙ ЛІЦЕЙ «ОСНОВА»: 95 РОКІВ ЖИТТЯ ПОПРИ ВИКЛИКИ. ЕКСКУРСІЙНИЙ МАРШРУТ.</vt:lpstr>
      <vt:lpstr>Презентація PowerPoint</vt:lpstr>
      <vt:lpstr>Презентація PowerPoint</vt:lpstr>
      <vt:lpstr>Презентація PowerPoint</vt:lpstr>
      <vt:lpstr>Зі слів пологівців: «Біла школа»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Пологівський ліцей «Основа» в умовах окупації </vt:lpstr>
      <vt:lpstr>Ліцеїсти герої, що загинули захищаючи рідний дім </vt:lpstr>
      <vt:lpstr>Презентація PowerPoint</vt:lpstr>
      <vt:lpstr>Пологівський ліцей «Основа» в умовах окупації 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ПОЛОГІВСЬКИЙ ЛІЦЕЙ «ОСНОВА»: 95 РОКІВ ЖИТТЯ ПОПРИ ВИКЛИКИ. ЕКСКУРСІЙНИЙ МАРШРУТ.</dc:title>
  <dc:creator>Sara Yasmeen (Wipro Technologies)</dc:creator>
  <cp:lastModifiedBy>Gyrocopter</cp:lastModifiedBy>
  <cp:revision>17</cp:revision>
  <dcterms:created xsi:type="dcterms:W3CDTF">2010-02-23T11:30:32Z</dcterms:created>
  <dcterms:modified xsi:type="dcterms:W3CDTF">2024-04-17T12:13:39Z</dcterms:modified>
</cp:coreProperties>
</file>