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4" r:id="rId9"/>
    <p:sldId id="275" r:id="rId10"/>
    <p:sldId id="276" r:id="rId11"/>
    <p:sldId id="273" r:id="rId12"/>
    <p:sldId id="265" r:id="rId13"/>
    <p:sldId id="269" r:id="rId14"/>
    <p:sldId id="262" r:id="rId15"/>
    <p:sldId id="263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Помірний стиль 4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Помірний стиль 4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10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Індекс ТВІ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Аркуш1!$A$2:$A$6</c:f>
              <c:strCache>
                <c:ptCount val="5"/>
                <c:pt idx="0">
                  <c:v>Гідропост 1</c:v>
                </c:pt>
                <c:pt idx="1">
                  <c:v>Гідропост 2</c:v>
                </c:pt>
                <c:pt idx="2">
                  <c:v>Гідропост3</c:v>
                </c:pt>
                <c:pt idx="3">
                  <c:v>Гідропост4</c:v>
                </c:pt>
                <c:pt idx="4">
                  <c:v>Гідропост 5</c:v>
                </c:pt>
              </c:strCache>
            </c:str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74-4C3F-A4DA-6E77425AC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04159472"/>
        <c:axId val="1704166128"/>
      </c:barChart>
      <c:catAx>
        <c:axId val="1704159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04166128"/>
        <c:crosses val="autoZero"/>
        <c:auto val="1"/>
        <c:lblAlgn val="ctr"/>
        <c:lblOffset val="100"/>
        <c:noMultiLvlLbl val="0"/>
      </c:catAx>
      <c:valAx>
        <c:axId val="1704166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0415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E65D4-097B-480D-882E-7A88635AB925}" type="doc">
      <dgm:prSet loTypeId="urn:microsoft.com/office/officeart/2005/8/layout/target3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B04C45A7-A043-42BE-8301-8F9015BEE3A5}">
      <dgm:prSet/>
      <dgm:spPr/>
      <dgm:t>
        <a:bodyPr/>
        <a:lstStyle/>
        <a:p>
          <a:r>
            <a:rPr lang="uk-UA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Довжина річки в межах м. Миргород становить 13 км, 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площею 14,6 га</a:t>
          </a:r>
        </a:p>
      </dgm:t>
    </dgm:pt>
    <dgm:pt modelId="{8EDD5007-2173-496F-88A9-3289975F84D2}" type="parTrans" cxnId="{709C764C-5AF3-4CCC-B35B-ECAA34884ECF}">
      <dgm:prSet/>
      <dgm:spPr/>
      <dgm:t>
        <a:bodyPr/>
        <a:lstStyle/>
        <a:p>
          <a:endParaRPr lang="uk-UA"/>
        </a:p>
      </dgm:t>
    </dgm:pt>
    <dgm:pt modelId="{1B1ADD67-8F3C-4737-A6F1-2640221A487B}" type="sibTrans" cxnId="{709C764C-5AF3-4CCC-B35B-ECAA34884ECF}">
      <dgm:prSet/>
      <dgm:spPr/>
      <dgm:t>
        <a:bodyPr/>
        <a:lstStyle/>
        <a:p>
          <a:endParaRPr lang="uk-UA"/>
        </a:p>
      </dgm:t>
    </dgm:pt>
    <dgm:pt modelId="{100BA675-F268-4D83-907D-B3777CCE8CAA}" type="pres">
      <dgm:prSet presAssocID="{A70E65D4-097B-480D-882E-7A88635AB92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B00309A-6A67-444E-BCD1-1EC61709E10F}" type="pres">
      <dgm:prSet presAssocID="{B04C45A7-A043-42BE-8301-8F9015BEE3A5}" presName="circle1" presStyleLbl="node1" presStyleIdx="0" presStyleCnt="1"/>
      <dgm:spPr/>
    </dgm:pt>
    <dgm:pt modelId="{DBF57627-95BA-46BE-BAD4-7AD08139EE9B}" type="pres">
      <dgm:prSet presAssocID="{B04C45A7-A043-42BE-8301-8F9015BEE3A5}" presName="space" presStyleCnt="0"/>
      <dgm:spPr/>
    </dgm:pt>
    <dgm:pt modelId="{FE04F588-FD58-4C46-9B41-3145CF77D7BA}" type="pres">
      <dgm:prSet presAssocID="{B04C45A7-A043-42BE-8301-8F9015BEE3A5}" presName="rect1" presStyleLbl="alignAcc1" presStyleIdx="0" presStyleCnt="1" custLinFactNeighborX="234" custLinFactNeighborY="2364"/>
      <dgm:spPr/>
    </dgm:pt>
    <dgm:pt modelId="{09A52EEF-B1AF-4899-B402-F0047D8E9CD6}" type="pres">
      <dgm:prSet presAssocID="{B04C45A7-A043-42BE-8301-8F9015BEE3A5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709C764C-5AF3-4CCC-B35B-ECAA34884ECF}" srcId="{A70E65D4-097B-480D-882E-7A88635AB925}" destId="{B04C45A7-A043-42BE-8301-8F9015BEE3A5}" srcOrd="0" destOrd="0" parTransId="{8EDD5007-2173-496F-88A9-3289975F84D2}" sibTransId="{1B1ADD67-8F3C-4737-A6F1-2640221A487B}"/>
    <dgm:cxn modelId="{8C742077-4F8C-4730-B92A-854B14017D86}" type="presOf" srcId="{A70E65D4-097B-480D-882E-7A88635AB925}" destId="{100BA675-F268-4D83-907D-B3777CCE8CAA}" srcOrd="0" destOrd="0" presId="urn:microsoft.com/office/officeart/2005/8/layout/target3"/>
    <dgm:cxn modelId="{E5486E8D-F930-435B-9348-185B96B1A5A6}" type="presOf" srcId="{B04C45A7-A043-42BE-8301-8F9015BEE3A5}" destId="{09A52EEF-B1AF-4899-B402-F0047D8E9CD6}" srcOrd="1" destOrd="0" presId="urn:microsoft.com/office/officeart/2005/8/layout/target3"/>
    <dgm:cxn modelId="{B3222C93-051D-47FF-9DDC-04FDE25EC33A}" type="presOf" srcId="{B04C45A7-A043-42BE-8301-8F9015BEE3A5}" destId="{FE04F588-FD58-4C46-9B41-3145CF77D7BA}" srcOrd="0" destOrd="0" presId="urn:microsoft.com/office/officeart/2005/8/layout/target3"/>
    <dgm:cxn modelId="{81E76028-01B8-48B3-809A-9D1D092864DD}" type="presParOf" srcId="{100BA675-F268-4D83-907D-B3777CCE8CAA}" destId="{AB00309A-6A67-444E-BCD1-1EC61709E10F}" srcOrd="0" destOrd="0" presId="urn:microsoft.com/office/officeart/2005/8/layout/target3"/>
    <dgm:cxn modelId="{DBE2534E-E937-4C87-B27C-46D9A2F6C7D6}" type="presParOf" srcId="{100BA675-F268-4D83-907D-B3777CCE8CAA}" destId="{DBF57627-95BA-46BE-BAD4-7AD08139EE9B}" srcOrd="1" destOrd="0" presId="urn:microsoft.com/office/officeart/2005/8/layout/target3"/>
    <dgm:cxn modelId="{2C691671-52A0-4AE6-9639-B90A8531990D}" type="presParOf" srcId="{100BA675-F268-4D83-907D-B3777CCE8CAA}" destId="{FE04F588-FD58-4C46-9B41-3145CF77D7BA}" srcOrd="2" destOrd="0" presId="urn:microsoft.com/office/officeart/2005/8/layout/target3"/>
    <dgm:cxn modelId="{19FAC20E-28FF-4433-A8AA-8255A6D0656B}" type="presParOf" srcId="{100BA675-F268-4D83-907D-B3777CCE8CAA}" destId="{09A52EEF-B1AF-4899-B402-F0047D8E9CD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CC20D3-638A-4997-B571-E368F906D6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0F9FBA2-6552-496A-B03C-5EFB2CB10A26}">
      <dgm:prSet custT="1"/>
      <dgm:spPr/>
      <dgm:t>
        <a:bodyPr/>
        <a:lstStyle/>
        <a:p>
          <a:r>
            <a:rPr lang="uk-UA" sz="2000" b="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Місця з найбільшим антропогенним навантаженням</a:t>
          </a:r>
          <a:endParaRPr lang="uk-UA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3EC1D0-319F-41FF-964D-1E4B28837B65}" type="sibTrans" cxnId="{6B3915F8-4DA1-406A-A705-294C10700193}">
      <dgm:prSet/>
      <dgm:spPr/>
      <dgm:t>
        <a:bodyPr/>
        <a:lstStyle/>
        <a:p>
          <a:endParaRPr lang="uk-UA"/>
        </a:p>
      </dgm:t>
    </dgm:pt>
    <dgm:pt modelId="{BACFAC04-F176-4FEA-8134-4756B35C583B}" type="parTrans" cxnId="{6B3915F8-4DA1-406A-A705-294C10700193}">
      <dgm:prSet/>
      <dgm:spPr/>
      <dgm:t>
        <a:bodyPr/>
        <a:lstStyle/>
        <a:p>
          <a:endParaRPr lang="uk-UA"/>
        </a:p>
      </dgm:t>
    </dgm:pt>
    <dgm:pt modelId="{34904F88-0DF3-4665-A489-81ADC7386707}" type="pres">
      <dgm:prSet presAssocID="{28CC20D3-638A-4997-B571-E368F906D67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97928D7-0CAB-443B-B69C-0C9D1C86F68F}" type="pres">
      <dgm:prSet presAssocID="{E0F9FBA2-6552-496A-B03C-5EFB2CB10A26}" presName="circle1" presStyleLbl="node1" presStyleIdx="0" presStyleCnt="1"/>
      <dgm:spPr/>
    </dgm:pt>
    <dgm:pt modelId="{1E29E5C3-641B-43E9-8EC1-0D7512B459CC}" type="pres">
      <dgm:prSet presAssocID="{E0F9FBA2-6552-496A-B03C-5EFB2CB10A26}" presName="space" presStyleCnt="0"/>
      <dgm:spPr/>
    </dgm:pt>
    <dgm:pt modelId="{6294DC89-AB94-4CF7-A263-4A49538A7CE2}" type="pres">
      <dgm:prSet presAssocID="{E0F9FBA2-6552-496A-B03C-5EFB2CB10A26}" presName="rect1" presStyleLbl="alignAcc1" presStyleIdx="0" presStyleCnt="1"/>
      <dgm:spPr/>
    </dgm:pt>
    <dgm:pt modelId="{A4ED29E2-2469-42C2-A06E-61AD5A2ADCE5}" type="pres">
      <dgm:prSet presAssocID="{E0F9FBA2-6552-496A-B03C-5EFB2CB10A26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FA9FE406-540C-41D8-8610-44A0494258ED}" type="presOf" srcId="{E0F9FBA2-6552-496A-B03C-5EFB2CB10A26}" destId="{A4ED29E2-2469-42C2-A06E-61AD5A2ADCE5}" srcOrd="1" destOrd="0" presId="urn:microsoft.com/office/officeart/2005/8/layout/target3"/>
    <dgm:cxn modelId="{12B2B896-EB66-4B46-AA46-D0AD14050008}" type="presOf" srcId="{E0F9FBA2-6552-496A-B03C-5EFB2CB10A26}" destId="{6294DC89-AB94-4CF7-A263-4A49538A7CE2}" srcOrd="0" destOrd="0" presId="urn:microsoft.com/office/officeart/2005/8/layout/target3"/>
    <dgm:cxn modelId="{82E11CC0-60A9-49FB-AEE6-C4DB2D85A128}" type="presOf" srcId="{28CC20D3-638A-4997-B571-E368F906D675}" destId="{34904F88-0DF3-4665-A489-81ADC7386707}" srcOrd="0" destOrd="0" presId="urn:microsoft.com/office/officeart/2005/8/layout/target3"/>
    <dgm:cxn modelId="{6B3915F8-4DA1-406A-A705-294C10700193}" srcId="{28CC20D3-638A-4997-B571-E368F906D675}" destId="{E0F9FBA2-6552-496A-B03C-5EFB2CB10A26}" srcOrd="0" destOrd="0" parTransId="{BACFAC04-F176-4FEA-8134-4756B35C583B}" sibTransId="{2D3EC1D0-319F-41FF-964D-1E4B28837B65}"/>
    <dgm:cxn modelId="{7E7511A9-D42E-4A50-8412-15A780708589}" type="presParOf" srcId="{34904F88-0DF3-4665-A489-81ADC7386707}" destId="{897928D7-0CAB-443B-B69C-0C9D1C86F68F}" srcOrd="0" destOrd="0" presId="urn:microsoft.com/office/officeart/2005/8/layout/target3"/>
    <dgm:cxn modelId="{3DBEA721-6859-4B15-B751-E1CA6879D936}" type="presParOf" srcId="{34904F88-0DF3-4665-A489-81ADC7386707}" destId="{1E29E5C3-641B-43E9-8EC1-0D7512B459CC}" srcOrd="1" destOrd="0" presId="urn:microsoft.com/office/officeart/2005/8/layout/target3"/>
    <dgm:cxn modelId="{D3123C34-40B4-4043-9D41-AF8AE1416221}" type="presParOf" srcId="{34904F88-0DF3-4665-A489-81ADC7386707}" destId="{6294DC89-AB94-4CF7-A263-4A49538A7CE2}" srcOrd="2" destOrd="0" presId="urn:microsoft.com/office/officeart/2005/8/layout/target3"/>
    <dgm:cxn modelId="{827830B3-C8FA-4E31-9BE0-D4DF98286C16}" type="presParOf" srcId="{34904F88-0DF3-4665-A489-81ADC7386707}" destId="{A4ED29E2-2469-42C2-A06E-61AD5A2ADCE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CD2A9E-2B79-4E75-B406-A6D95F383BB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494A41A9-3F79-4CD4-900F-522D729CFD72}">
      <dgm:prSet custT="1"/>
      <dgm:spPr/>
      <dgm:t>
        <a:bodyPr/>
        <a:lstStyle/>
        <a:p>
          <a:r>
            <a:rPr lang="uk-UA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Заплави по всій протяжності заболочені, поросли чагарниками і лучною рослинністю. Течія в цих місцях сповільнена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6AA6DE-48C2-4E4C-AD7D-AE05D665C634}" type="parTrans" cxnId="{901DC792-95BD-4DAE-BB15-A3A9CD3B665E}">
      <dgm:prSet/>
      <dgm:spPr/>
      <dgm:t>
        <a:bodyPr/>
        <a:lstStyle/>
        <a:p>
          <a:endParaRPr lang="uk-UA"/>
        </a:p>
      </dgm:t>
    </dgm:pt>
    <dgm:pt modelId="{C9F99179-9DBB-4C1B-8B69-AFDAF7D46459}" type="sibTrans" cxnId="{901DC792-95BD-4DAE-BB15-A3A9CD3B665E}">
      <dgm:prSet/>
      <dgm:spPr/>
      <dgm:t>
        <a:bodyPr/>
        <a:lstStyle/>
        <a:p>
          <a:endParaRPr lang="uk-UA"/>
        </a:p>
      </dgm:t>
    </dgm:pt>
    <dgm:pt modelId="{4838491B-1CE9-42C8-AB1D-F4F81AA0E3A6}" type="pres">
      <dgm:prSet presAssocID="{AFCD2A9E-2B79-4E75-B406-A6D95F383BB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0B8C576-32F8-4854-8694-8DFA6B15CC4B}" type="pres">
      <dgm:prSet presAssocID="{494A41A9-3F79-4CD4-900F-522D729CFD72}" presName="circle1" presStyleLbl="node1" presStyleIdx="0" presStyleCnt="1"/>
      <dgm:spPr/>
    </dgm:pt>
    <dgm:pt modelId="{FF16314F-C9B1-4FD8-BAA0-AA27FEF46C1E}" type="pres">
      <dgm:prSet presAssocID="{494A41A9-3F79-4CD4-900F-522D729CFD72}" presName="space" presStyleCnt="0"/>
      <dgm:spPr/>
    </dgm:pt>
    <dgm:pt modelId="{1F541D45-31D5-4583-93B8-8B6E60331D4E}" type="pres">
      <dgm:prSet presAssocID="{494A41A9-3F79-4CD4-900F-522D729CFD72}" presName="rect1" presStyleLbl="alignAcc1" presStyleIdx="0" presStyleCnt="1"/>
      <dgm:spPr/>
    </dgm:pt>
    <dgm:pt modelId="{A3AFE92E-B077-4ED6-9DD2-0B28CC9D05C8}" type="pres">
      <dgm:prSet presAssocID="{494A41A9-3F79-4CD4-900F-522D729CFD72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507B704D-9831-47DF-BBB4-5EA801BE0B70}" type="presOf" srcId="{AFCD2A9E-2B79-4E75-B406-A6D95F383BB9}" destId="{4838491B-1CE9-42C8-AB1D-F4F81AA0E3A6}" srcOrd="0" destOrd="0" presId="urn:microsoft.com/office/officeart/2005/8/layout/target3"/>
    <dgm:cxn modelId="{901DC792-95BD-4DAE-BB15-A3A9CD3B665E}" srcId="{AFCD2A9E-2B79-4E75-B406-A6D95F383BB9}" destId="{494A41A9-3F79-4CD4-900F-522D729CFD72}" srcOrd="0" destOrd="0" parTransId="{8A6AA6DE-48C2-4E4C-AD7D-AE05D665C634}" sibTransId="{C9F99179-9DBB-4C1B-8B69-AFDAF7D46459}"/>
    <dgm:cxn modelId="{F1334E9E-C176-410A-A117-2ED80D35744C}" type="presOf" srcId="{494A41A9-3F79-4CD4-900F-522D729CFD72}" destId="{A3AFE92E-B077-4ED6-9DD2-0B28CC9D05C8}" srcOrd="1" destOrd="0" presId="urn:microsoft.com/office/officeart/2005/8/layout/target3"/>
    <dgm:cxn modelId="{B6D1E3FB-5427-4F92-B489-AA9268168605}" type="presOf" srcId="{494A41A9-3F79-4CD4-900F-522D729CFD72}" destId="{1F541D45-31D5-4583-93B8-8B6E60331D4E}" srcOrd="0" destOrd="0" presId="urn:microsoft.com/office/officeart/2005/8/layout/target3"/>
    <dgm:cxn modelId="{5CD4DBB2-F600-4A22-865B-E4B72CD08D9D}" type="presParOf" srcId="{4838491B-1CE9-42C8-AB1D-F4F81AA0E3A6}" destId="{10B8C576-32F8-4854-8694-8DFA6B15CC4B}" srcOrd="0" destOrd="0" presId="urn:microsoft.com/office/officeart/2005/8/layout/target3"/>
    <dgm:cxn modelId="{E83E282E-D719-4563-B92B-96B580D2FF30}" type="presParOf" srcId="{4838491B-1CE9-42C8-AB1D-F4F81AA0E3A6}" destId="{FF16314F-C9B1-4FD8-BAA0-AA27FEF46C1E}" srcOrd="1" destOrd="0" presId="urn:microsoft.com/office/officeart/2005/8/layout/target3"/>
    <dgm:cxn modelId="{3E783B13-D62E-4452-BEE0-E08CA38093F4}" type="presParOf" srcId="{4838491B-1CE9-42C8-AB1D-F4F81AA0E3A6}" destId="{1F541D45-31D5-4583-93B8-8B6E60331D4E}" srcOrd="2" destOrd="0" presId="urn:microsoft.com/office/officeart/2005/8/layout/target3"/>
    <dgm:cxn modelId="{C1DD8877-3144-4D98-BA01-6E686A130B55}" type="presParOf" srcId="{4838491B-1CE9-42C8-AB1D-F4F81AA0E3A6}" destId="{A3AFE92E-B077-4ED6-9DD2-0B28CC9D05C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4C97BB-64AF-4368-B050-B797976A6E4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175DF9F-05C6-4414-B9A5-D1785A04C698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Річка сильно </a:t>
          </a:r>
          <a:r>
            <a:rPr lang="uk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зарегульована</a:t>
          </a: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 Стік використовується задля водопостачання та зрошення, поширеним є також рибальство</a:t>
          </a:r>
        </a:p>
      </dgm:t>
    </dgm:pt>
    <dgm:pt modelId="{57C521BA-FB78-4A6D-B245-130262E2BBD7}" type="parTrans" cxnId="{91DF3A4D-8B3D-4585-A9A1-9D9A0996491E}">
      <dgm:prSet/>
      <dgm:spPr/>
      <dgm:t>
        <a:bodyPr/>
        <a:lstStyle/>
        <a:p>
          <a:endParaRPr lang="uk-UA"/>
        </a:p>
      </dgm:t>
    </dgm:pt>
    <dgm:pt modelId="{4697A3CC-0675-472A-829F-B05DC260F2D6}" type="sibTrans" cxnId="{91DF3A4D-8B3D-4585-A9A1-9D9A0996491E}">
      <dgm:prSet/>
      <dgm:spPr/>
      <dgm:t>
        <a:bodyPr/>
        <a:lstStyle/>
        <a:p>
          <a:endParaRPr lang="uk-UA"/>
        </a:p>
      </dgm:t>
    </dgm:pt>
    <dgm:pt modelId="{63F5513F-9202-413B-BFEE-67768BA1198C}" type="pres">
      <dgm:prSet presAssocID="{244C97BB-64AF-4368-B050-B797976A6E4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88E1CB8-61C6-408E-9A7C-3EEB06165AB0}" type="pres">
      <dgm:prSet presAssocID="{F175DF9F-05C6-4414-B9A5-D1785A04C698}" presName="circle1" presStyleLbl="node1" presStyleIdx="0" presStyleCnt="1"/>
      <dgm:spPr/>
    </dgm:pt>
    <dgm:pt modelId="{A3E5C938-B474-48D8-8D8F-157B53FED2B5}" type="pres">
      <dgm:prSet presAssocID="{F175DF9F-05C6-4414-B9A5-D1785A04C698}" presName="space" presStyleCnt="0"/>
      <dgm:spPr/>
    </dgm:pt>
    <dgm:pt modelId="{5E4C0E8D-3F4B-414C-8D46-3AF3C5773F0B}" type="pres">
      <dgm:prSet presAssocID="{F175DF9F-05C6-4414-B9A5-D1785A04C698}" presName="rect1" presStyleLbl="alignAcc1" presStyleIdx="0" presStyleCnt="1"/>
      <dgm:spPr/>
    </dgm:pt>
    <dgm:pt modelId="{91D05AB4-13AE-4876-A67F-4EFA520DA13F}" type="pres">
      <dgm:prSet presAssocID="{F175DF9F-05C6-4414-B9A5-D1785A04C698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6D386A1B-9706-4D2D-926A-DDAFFFE677E2}" type="presOf" srcId="{244C97BB-64AF-4368-B050-B797976A6E4E}" destId="{63F5513F-9202-413B-BFEE-67768BA1198C}" srcOrd="0" destOrd="0" presId="urn:microsoft.com/office/officeart/2005/8/layout/target3"/>
    <dgm:cxn modelId="{2E21FA29-1224-4334-B8DB-41F129765B9D}" type="presOf" srcId="{F175DF9F-05C6-4414-B9A5-D1785A04C698}" destId="{91D05AB4-13AE-4876-A67F-4EFA520DA13F}" srcOrd="1" destOrd="0" presId="urn:microsoft.com/office/officeart/2005/8/layout/target3"/>
    <dgm:cxn modelId="{91DF3A4D-8B3D-4585-A9A1-9D9A0996491E}" srcId="{244C97BB-64AF-4368-B050-B797976A6E4E}" destId="{F175DF9F-05C6-4414-B9A5-D1785A04C698}" srcOrd="0" destOrd="0" parTransId="{57C521BA-FB78-4A6D-B245-130262E2BBD7}" sibTransId="{4697A3CC-0675-472A-829F-B05DC260F2D6}"/>
    <dgm:cxn modelId="{C7560D94-962A-40BF-B9DD-6992ED7025E0}" type="presOf" srcId="{F175DF9F-05C6-4414-B9A5-D1785A04C698}" destId="{5E4C0E8D-3F4B-414C-8D46-3AF3C5773F0B}" srcOrd="0" destOrd="0" presId="urn:microsoft.com/office/officeart/2005/8/layout/target3"/>
    <dgm:cxn modelId="{C920F8BB-C0F0-4507-A351-2F426705976D}" type="presParOf" srcId="{63F5513F-9202-413B-BFEE-67768BA1198C}" destId="{F88E1CB8-61C6-408E-9A7C-3EEB06165AB0}" srcOrd="0" destOrd="0" presId="urn:microsoft.com/office/officeart/2005/8/layout/target3"/>
    <dgm:cxn modelId="{E4708EAA-AE33-4FEA-A497-9864CE760375}" type="presParOf" srcId="{63F5513F-9202-413B-BFEE-67768BA1198C}" destId="{A3E5C938-B474-48D8-8D8F-157B53FED2B5}" srcOrd="1" destOrd="0" presId="urn:microsoft.com/office/officeart/2005/8/layout/target3"/>
    <dgm:cxn modelId="{6D31674B-0AF6-4447-AA1F-4F6029BD8347}" type="presParOf" srcId="{63F5513F-9202-413B-BFEE-67768BA1198C}" destId="{5E4C0E8D-3F4B-414C-8D46-3AF3C5773F0B}" srcOrd="2" destOrd="0" presId="urn:microsoft.com/office/officeart/2005/8/layout/target3"/>
    <dgm:cxn modelId="{26F5FE2A-B1F5-4B99-9304-04A46DEDB98A}" type="presParOf" srcId="{63F5513F-9202-413B-BFEE-67768BA1198C}" destId="{91D05AB4-13AE-4876-A67F-4EFA520DA13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0309A-6A67-444E-BCD1-1EC61709E10F}">
      <dsp:nvSpPr>
        <dsp:cNvPr id="0" name=""/>
        <dsp:cNvSpPr/>
      </dsp:nvSpPr>
      <dsp:spPr>
        <a:xfrm>
          <a:off x="0" y="0"/>
          <a:ext cx="1200329" cy="120032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04F588-FD58-4C46-9B41-3145CF77D7BA}">
      <dsp:nvSpPr>
        <dsp:cNvPr id="0" name=""/>
        <dsp:cNvSpPr/>
      </dsp:nvSpPr>
      <dsp:spPr>
        <a:xfrm>
          <a:off x="600164" y="0"/>
          <a:ext cx="2924538" cy="12003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Довжина річки в межах м. Миргород становить 13 км, </a:t>
          </a:r>
          <a:r>
            <a:rPr lang="uk-UA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площею 14,6 га</a:t>
          </a:r>
        </a:p>
      </dsp:txBody>
      <dsp:txXfrm>
        <a:off x="600164" y="0"/>
        <a:ext cx="2924538" cy="1200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928D7-0CAB-443B-B69C-0C9D1C86F68F}">
      <dsp:nvSpPr>
        <dsp:cNvPr id="0" name=""/>
        <dsp:cNvSpPr/>
      </dsp:nvSpPr>
      <dsp:spPr>
        <a:xfrm>
          <a:off x="0" y="0"/>
          <a:ext cx="824618" cy="8246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4DC89-AB94-4CF7-A263-4A49538A7CE2}">
      <dsp:nvSpPr>
        <dsp:cNvPr id="0" name=""/>
        <dsp:cNvSpPr/>
      </dsp:nvSpPr>
      <dsp:spPr>
        <a:xfrm>
          <a:off x="412308" y="0"/>
          <a:ext cx="4954349" cy="8246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Місця з найбільшим антропогенним навантаженням</a:t>
          </a:r>
          <a:endParaRPr lang="uk-UA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308" y="0"/>
        <a:ext cx="4954349" cy="8246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8C576-32F8-4854-8694-8DFA6B15CC4B}">
      <dsp:nvSpPr>
        <dsp:cNvPr id="0" name=""/>
        <dsp:cNvSpPr/>
      </dsp:nvSpPr>
      <dsp:spPr>
        <a:xfrm>
          <a:off x="0" y="0"/>
          <a:ext cx="923330" cy="92333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41D45-31D5-4583-93B8-8B6E60331D4E}">
      <dsp:nvSpPr>
        <dsp:cNvPr id="0" name=""/>
        <dsp:cNvSpPr/>
      </dsp:nvSpPr>
      <dsp:spPr>
        <a:xfrm>
          <a:off x="461665" y="0"/>
          <a:ext cx="4592842" cy="9233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Заплави по всій протяжності заболочені, поросли чагарниками і лучною рослинністю. Течія в цих місцях сповільнена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665" y="0"/>
        <a:ext cx="4592842" cy="923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E1CB8-61C6-408E-9A7C-3EEB06165AB0}">
      <dsp:nvSpPr>
        <dsp:cNvPr id="0" name=""/>
        <dsp:cNvSpPr/>
      </dsp:nvSpPr>
      <dsp:spPr>
        <a:xfrm>
          <a:off x="0" y="0"/>
          <a:ext cx="742077" cy="74207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C0E8D-3F4B-414C-8D46-3AF3C5773F0B}">
      <dsp:nvSpPr>
        <dsp:cNvPr id="0" name=""/>
        <dsp:cNvSpPr/>
      </dsp:nvSpPr>
      <dsp:spPr>
        <a:xfrm>
          <a:off x="371038" y="0"/>
          <a:ext cx="5454860" cy="7420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Річка сильно </a:t>
          </a:r>
          <a:r>
            <a:rPr lang="uk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зарегульована</a:t>
          </a: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Стік використовується задля водопостачання та зрошення, поширеним є також рибальство</a:t>
          </a:r>
        </a:p>
      </dsp:txBody>
      <dsp:txXfrm>
        <a:off x="371038" y="0"/>
        <a:ext cx="5454860" cy="742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7E95E-56BA-4C4C-9888-0DC6D999B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243FB10-81CE-4DC1-B5E3-124AA494A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2055C5C-5E8F-4487-A00A-F03F4262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2E1D-8841-411A-8B58-5C42E0D73D71}" type="datetimeFigureOut">
              <a:rPr lang="uk-UA" smtClean="0"/>
              <a:pPr/>
              <a:t>13.04.2024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924826-784D-4737-890F-AEEAA1D6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01DD60-F682-4845-ACC5-05F1206B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C0BA-9321-4559-954D-E657B29084A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005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274EC-17FB-45E2-90A3-01583FAD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92F4D8-159C-4558-B7BB-AA2B49ED9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396273B-5717-4C12-9DA7-77AD2BDF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2E1D-8841-411A-8B58-5C42E0D73D71}" type="datetimeFigureOut">
              <a:rPr lang="uk-UA" smtClean="0"/>
              <a:pPr/>
              <a:t>13.04.2024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3CE1098-12FF-4B59-903F-C2B1FAD8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843EAC-7ACF-48E5-B650-E66CA4577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C0BA-9321-4559-954D-E657B29084A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278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8F402C5-8843-4D01-BEB5-2FDF10C66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9F4A2FF-49FF-4D43-B237-E06C4932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B5764C-EEDE-4C25-ABC8-5771927EA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2E1D-8841-411A-8B58-5C42E0D73D71}" type="datetimeFigureOut">
              <a:rPr lang="uk-UA" smtClean="0"/>
              <a:pPr/>
              <a:t>13.04.2024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49BAAD-831A-42E3-8632-A3ABCEF0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DF15C1-53E9-46F6-B2E3-CE8FEE26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C0BA-9321-4559-954D-E657B29084A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568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7D98B-105C-46AA-8810-67B8B217B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8BBA8C-D429-492E-A325-41DE719DF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E67270-10F5-477C-82C2-50D9375C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2E1D-8841-411A-8B58-5C42E0D73D71}" type="datetimeFigureOut">
              <a:rPr lang="uk-UA" smtClean="0"/>
              <a:pPr/>
              <a:t>13.04.2024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0A898A-1207-421C-8F64-A2D74F1B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661D65-884D-4601-8D3C-734369DFD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C0BA-9321-4559-954D-E657B29084A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02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AF52E-10F2-4EDF-92E3-669D61AFB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483D08-6DAF-4C6C-B195-AE249CD65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FDEDFE-A201-42A5-8267-3383E3B70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2E1D-8841-411A-8B58-5C42E0D73D71}" type="datetimeFigureOut">
              <a:rPr lang="uk-UA" smtClean="0"/>
              <a:pPr/>
              <a:t>13.04.2024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651466-AA55-41BB-A3D7-9F7FEA5F1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E11DED0-FBD6-447A-B581-D6019283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C0BA-9321-4559-954D-E657B29084A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690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790D6-83B7-4EEF-A734-AC2A59DF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C8AB5C9-5274-4947-AC74-E286F646C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C29B071-D3BB-4818-92C4-2EBBB84D3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949100C-E0B6-4252-B0AC-B945C3F9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2E1D-8841-411A-8B58-5C42E0D73D71}" type="datetimeFigureOut">
              <a:rPr lang="uk-UA" smtClean="0"/>
              <a:pPr/>
              <a:t>13.04.2024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70E1340-D209-46BC-8F67-010672BA7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648FD26-BECC-41F7-AD14-97BB9055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C0BA-9321-4559-954D-E657B29084A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738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DABC1-A00D-45C1-B816-A8DA17C6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874A76F-3634-4206-893E-F4922B2FC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D769A0C-32B2-4587-911E-452F6EE4E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ABCB75A-714F-4208-AC16-1A3B31111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6795633-B700-4C45-BB3C-162BDDF17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619A926-232A-43B3-8826-340FB1838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2E1D-8841-411A-8B58-5C42E0D73D71}" type="datetimeFigureOut">
              <a:rPr lang="uk-UA" smtClean="0"/>
              <a:pPr/>
              <a:t>13.04.2024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5E46D0E-8BD8-400E-A6A0-05743CCC3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D2174DD-E2C4-42F6-A4BB-A21D5F52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C0BA-9321-4559-954D-E657B29084A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97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74C62-2F8A-4429-A96B-2D8A8D2C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F0EDC8B-EDE8-4F1C-887B-92BAF293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2E1D-8841-411A-8B58-5C42E0D73D71}" type="datetimeFigureOut">
              <a:rPr lang="uk-UA" smtClean="0"/>
              <a:pPr/>
              <a:t>13.04.2024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359F5DC-C6A4-4E6A-9598-4216AB0A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663FB4-A051-4CC2-8407-1E96B947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C0BA-9321-4559-954D-E657B29084A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679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86DE156-E285-4B3C-8114-C5F123DD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2E1D-8841-411A-8B58-5C42E0D73D71}" type="datetimeFigureOut">
              <a:rPr lang="uk-UA" smtClean="0"/>
              <a:pPr/>
              <a:t>13.04.2024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796A973-D747-4276-A22A-243FC0AA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1CB94E9-F974-46AB-B134-222E65E8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C0BA-9321-4559-954D-E657B29084A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19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A6B18-79C2-49BF-822E-31DF965B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745A64-96F9-40C1-B993-2D2A448B3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908E48C-A3ED-459B-974C-0E79CF779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E7CE42-8ECE-42DC-BFA9-A7B2FDCC7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2E1D-8841-411A-8B58-5C42E0D73D71}" type="datetimeFigureOut">
              <a:rPr lang="uk-UA" smtClean="0"/>
              <a:pPr/>
              <a:t>13.04.2024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39AA95E-0C88-4D90-BBD2-54AC3C8E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105C73-CCCD-4035-A205-5E0766C88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C0BA-9321-4559-954D-E657B29084A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172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A69F2-4AAB-4FCA-98E3-6189D811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CF1A6C-20EF-43A3-A25C-A6F30633E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6011E7-412C-4620-BC4B-CDFBBAA69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CD190B0-2E32-4B58-A01B-73F6E0DA3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2E1D-8841-411A-8B58-5C42E0D73D71}" type="datetimeFigureOut">
              <a:rPr lang="uk-UA" smtClean="0"/>
              <a:pPr/>
              <a:t>13.04.2024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13ECD2-9665-465C-980C-DFB02195C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94AA7D-F7DF-4AEC-948A-3CF0D5665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C0BA-9321-4559-954D-E657B29084A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28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41BC5CF-1C2A-40F8-9B44-F3DB2317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C8D1D55-C5D1-4FC3-A684-EFE5D8DB3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3BDC9D-A0D6-49FC-9A6B-EB79FBB93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32E1D-8841-411A-8B58-5C42E0D73D71}" type="datetimeFigureOut">
              <a:rPr lang="uk-UA" smtClean="0"/>
              <a:pPr/>
              <a:t>13.04.2024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7C43FF-25B9-482C-B9F0-2F77D1976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65ABB5-D2B0-45C4-8A16-972AD330A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4C0BA-9321-4559-954D-E657B29084A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008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1.jpeg"/><Relationship Id="rId7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7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ology.dp.ua/z_07_135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xty.org.ua/water/" TargetMode="External"/><Relationship Id="rId4" Type="http://schemas.openxmlformats.org/officeDocument/2006/relationships/hyperlink" Target="https://myrgorod.pl.ua/files/images/Economika/Strategiya/prof_subreg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26" Type="http://schemas.openxmlformats.org/officeDocument/2006/relationships/diagramData" Target="../diagrams/data4.xml"/><Relationship Id="rId3" Type="http://schemas.openxmlformats.org/officeDocument/2006/relationships/image" Target="../media/image11.png"/><Relationship Id="rId21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5" Type="http://schemas.openxmlformats.org/officeDocument/2006/relationships/image" Target="../media/image3.jpeg"/><Relationship Id="rId2" Type="http://schemas.openxmlformats.org/officeDocument/2006/relationships/image" Target="../media/image1.png"/><Relationship Id="rId16" Type="http://schemas.openxmlformats.org/officeDocument/2006/relationships/diagramLayout" Target="../diagrams/layout3.xml"/><Relationship Id="rId20" Type="http://schemas.openxmlformats.org/officeDocument/2006/relationships/image" Target="../media/image12.png"/><Relationship Id="rId29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openxmlformats.org/officeDocument/2006/relationships/image" Target="../media/image16.jpeg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23" Type="http://schemas.openxmlformats.org/officeDocument/2006/relationships/image" Target="../media/image15.png"/><Relationship Id="rId28" Type="http://schemas.openxmlformats.org/officeDocument/2006/relationships/diagramQuickStyle" Target="../diagrams/quickStyle4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microsoft.com/office/2007/relationships/hdphoto" Target="../media/hdphoto5.wdp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image" Target="../media/image14.png"/><Relationship Id="rId27" Type="http://schemas.openxmlformats.org/officeDocument/2006/relationships/diagramLayout" Target="../diagrams/layout4.xml"/><Relationship Id="rId30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6">
            <a:extLst>
              <a:ext uri="{FF2B5EF4-FFF2-40B4-BE49-F238E27FC236}">
                <a16:creationId xmlns:a16="http://schemas.microsoft.com/office/drawing/2014/main" id="{24E39E3E-4D77-46CE-BCF5-EEA059069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b="4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BCFF456E-C665-44B5-8EDD-BD1C91F934C2}"/>
              </a:ext>
            </a:extLst>
          </p:cNvPr>
          <p:cNvSpPr/>
          <p:nvPr/>
        </p:nvSpPr>
        <p:spPr>
          <a:xfrm>
            <a:off x="8170102" y="3533306"/>
            <a:ext cx="24790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uk-UA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проєктом</a:t>
            </a:r>
            <a:r>
              <a:rPr lang="uk-U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працювала: </a:t>
            </a:r>
          </a:p>
          <a:p>
            <a:r>
              <a:rPr lang="uk-U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Марченко Діана Юріївна  </a:t>
            </a:r>
          </a:p>
          <a:p>
            <a:r>
              <a:rPr lang="uk-U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8-Б класу </a:t>
            </a:r>
          </a:p>
          <a:p>
            <a:r>
              <a:rPr lang="uk-U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ОЗО «Миргородський ліцей </a:t>
            </a:r>
          </a:p>
          <a:p>
            <a:r>
              <a:rPr lang="uk-U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імені І.А. </a:t>
            </a:r>
            <a:r>
              <a:rPr lang="uk-UA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Зубковського</a:t>
            </a:r>
            <a:r>
              <a:rPr lang="uk-U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C2C4D0D7-0227-4651-9B2E-653D12809159}"/>
              </a:ext>
            </a:extLst>
          </p:cNvPr>
          <p:cNvSpPr/>
          <p:nvPr/>
        </p:nvSpPr>
        <p:spPr>
          <a:xfrm>
            <a:off x="8183165" y="4605715"/>
            <a:ext cx="34771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вихованка гуртка </a:t>
            </a:r>
          </a:p>
          <a:p>
            <a:r>
              <a:rPr lang="uk-U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Миргородської філії Комунального закладу </a:t>
            </a:r>
          </a:p>
          <a:p>
            <a:r>
              <a:rPr lang="uk-U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Полтавської обласної ради </a:t>
            </a:r>
            <a:r>
              <a:rPr lang="uk-UA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“Полтавська</a:t>
            </a:r>
            <a:r>
              <a:rPr lang="uk-U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обласна Мала академія наук учнівської молоді”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7C7FA-870A-42EF-BCF5-862843479DE7}"/>
              </a:ext>
            </a:extLst>
          </p:cNvPr>
          <p:cNvSpPr txBox="1"/>
          <p:nvPr/>
        </p:nvSpPr>
        <p:spPr>
          <a:xfrm>
            <a:off x="5334902" y="6242737"/>
            <a:ext cx="247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Миргород-2024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E36F9E-FE25-4EA9-99BA-4997742BE2A9}"/>
              </a:ext>
            </a:extLst>
          </p:cNvPr>
          <p:cNvSpPr txBox="1"/>
          <p:nvPr/>
        </p:nvSpPr>
        <p:spPr>
          <a:xfrm>
            <a:off x="2062162" y="730038"/>
            <a:ext cx="8067676" cy="2047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рівня забрудненості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річки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Хорол</a:t>
            </a:r>
            <a:r>
              <a:rPr lang="uk-U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методом </a:t>
            </a:r>
            <a:r>
              <a:rPr lang="uk-UA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біоіндикації</a:t>
            </a:r>
            <a:endParaRPr lang="uk-UA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Прототипом для створення надсучасного катамарана «Протей» стала… проста  комаха – АрміяInform">
            <a:extLst>
              <a:ext uri="{FF2B5EF4-FFF2-40B4-BE49-F238E27FC236}">
                <a16:creationId xmlns:a16="http://schemas.microsoft.com/office/drawing/2014/main" id="{986456B6-0724-4FF8-835C-F177269DB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65" y="2340429"/>
            <a:ext cx="7032149" cy="4467940"/>
          </a:xfrm>
          <a:prstGeom prst="rect">
            <a:avLst/>
          </a:prstGeom>
          <a:noFill/>
          <a:effectLst>
            <a:softEdge rad="1028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188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6">
            <a:extLst>
              <a:ext uri="{FF2B5EF4-FFF2-40B4-BE49-F238E27FC236}">
                <a16:creationId xmlns:a16="http://schemas.microsoft.com/office/drawing/2014/main" id="{F3DA6054-349F-4263-83A6-7104FFFDA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b="456"/>
          <a:stretch/>
        </p:blipFill>
        <p:spPr>
          <a:xfrm>
            <a:off x="0" y="-3810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9318B9-B408-4BB5-ABAA-431AF4E1BF22}"/>
              </a:ext>
            </a:extLst>
          </p:cNvPr>
          <p:cNvSpPr txBox="1"/>
          <p:nvPr/>
        </p:nvSpPr>
        <p:spPr>
          <a:xfrm>
            <a:off x="8507963" y="355885"/>
            <a:ext cx="3505199" cy="2619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Індекс </a:t>
            </a:r>
            <a:r>
              <a:rPr lang="uk-UA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Вудівісса</a:t>
            </a:r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(ТВІ)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присутні групи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безхребетних тварин </a:t>
            </a:r>
            <a:endParaRPr lang="uk-UA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uk-UA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гідропостах</a:t>
            </a:r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</a:t>
            </a:r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аблиця 1)</a:t>
            </a:r>
            <a:endParaRPr lang="uk-UA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я 8">
            <a:extLst>
              <a:ext uri="{FF2B5EF4-FFF2-40B4-BE49-F238E27FC236}">
                <a16:creationId xmlns:a16="http://schemas.microsoft.com/office/drawing/2014/main" id="{06CF99E9-79D7-4846-A109-9A133BFBE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183913"/>
              </p:ext>
            </p:extLst>
          </p:nvPr>
        </p:nvGraphicFramePr>
        <p:xfrm>
          <a:off x="685568" y="355885"/>
          <a:ext cx="7429268" cy="6070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9353">
                  <a:extLst>
                    <a:ext uri="{9D8B030D-6E8A-4147-A177-3AD203B41FA5}">
                      <a16:colId xmlns:a16="http://schemas.microsoft.com/office/drawing/2014/main" val="3823277342"/>
                    </a:ext>
                  </a:extLst>
                </a:gridCol>
                <a:gridCol w="800336">
                  <a:extLst>
                    <a:ext uri="{9D8B030D-6E8A-4147-A177-3AD203B41FA5}">
                      <a16:colId xmlns:a16="http://schemas.microsoft.com/office/drawing/2014/main" val="1838414666"/>
                    </a:ext>
                  </a:extLst>
                </a:gridCol>
                <a:gridCol w="819671">
                  <a:extLst>
                    <a:ext uri="{9D8B030D-6E8A-4147-A177-3AD203B41FA5}">
                      <a16:colId xmlns:a16="http://schemas.microsoft.com/office/drawing/2014/main" val="2011377330"/>
                    </a:ext>
                  </a:extLst>
                </a:gridCol>
                <a:gridCol w="888940">
                  <a:extLst>
                    <a:ext uri="{9D8B030D-6E8A-4147-A177-3AD203B41FA5}">
                      <a16:colId xmlns:a16="http://schemas.microsoft.com/office/drawing/2014/main" val="3157403811"/>
                    </a:ext>
                  </a:extLst>
                </a:gridCol>
                <a:gridCol w="958208">
                  <a:extLst>
                    <a:ext uri="{9D8B030D-6E8A-4147-A177-3AD203B41FA5}">
                      <a16:colId xmlns:a16="http://schemas.microsoft.com/office/drawing/2014/main" val="3197386113"/>
                    </a:ext>
                  </a:extLst>
                </a:gridCol>
                <a:gridCol w="842760">
                  <a:extLst>
                    <a:ext uri="{9D8B030D-6E8A-4147-A177-3AD203B41FA5}">
                      <a16:colId xmlns:a16="http://schemas.microsoft.com/office/drawing/2014/main" val="3888532870"/>
                    </a:ext>
                  </a:extLst>
                </a:gridCol>
              </a:tblGrid>
              <a:tr h="514601">
                <a:tc rowSpan="2">
                  <a:txBody>
                    <a:bodyPr/>
                    <a:lstStyle/>
                    <a:p>
                      <a:pPr algn="ctr" defTabSz="990600"/>
                      <a:r>
                        <a:rPr lang="uk-UA" sz="1200" dirty="0"/>
                        <a:t>Індикаторні групи безхребетних </a:t>
                      </a:r>
                      <a:r>
                        <a:rPr lang="uk-UA" sz="1200" dirty="0" err="1"/>
                        <a:t>тваринЛ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Пункт № 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/>
                        <a:t>Пункт № 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/>
                        <a:t>Пункт № 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/>
                        <a:t>Пункт № 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/>
                        <a:t>Пункт № 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750687"/>
                  </a:ext>
                </a:extLst>
              </a:tr>
              <a:tr h="51460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10.04.</a:t>
                      </a:r>
                    </a:p>
                    <a:p>
                      <a:pPr algn="ctr"/>
                      <a:r>
                        <a:rPr lang="uk-UA" sz="1200" dirty="0"/>
                        <a:t>2024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10.04.</a:t>
                      </a:r>
                    </a:p>
                    <a:p>
                      <a:pPr algn="ctr"/>
                      <a:r>
                        <a:rPr lang="uk-UA" sz="1200" dirty="0"/>
                        <a:t>2024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10.04.</a:t>
                      </a:r>
                    </a:p>
                    <a:p>
                      <a:pPr algn="ctr"/>
                      <a:r>
                        <a:rPr lang="uk-UA" sz="1200" dirty="0"/>
                        <a:t>2024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10.04.</a:t>
                      </a:r>
                    </a:p>
                    <a:p>
                      <a:pPr algn="ctr"/>
                      <a:r>
                        <a:rPr lang="uk-UA" sz="1200" dirty="0"/>
                        <a:t>2024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10.04.</a:t>
                      </a:r>
                    </a:p>
                    <a:p>
                      <a:pPr algn="ctr"/>
                      <a:r>
                        <a:rPr lang="uk-UA" sz="1200" dirty="0"/>
                        <a:t>2024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55303500"/>
                  </a:ext>
                </a:extLst>
              </a:tr>
              <a:tr h="506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Личинки веснянок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04102"/>
                  </a:ext>
                </a:extLst>
              </a:tr>
              <a:tr h="313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Личинки одноденок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460360"/>
                  </a:ext>
                </a:extLst>
              </a:tr>
              <a:tr h="313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Личинки </a:t>
                      </a:r>
                      <a:r>
                        <a:rPr lang="uk-UA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волохокрильців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721551"/>
                  </a:ext>
                </a:extLst>
              </a:tr>
              <a:tr h="313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Бокоплави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034873"/>
                  </a:ext>
                </a:extLst>
              </a:tr>
              <a:tr h="313201">
                <a:tc>
                  <a:txBody>
                    <a:bodyPr/>
                    <a:lstStyle/>
                    <a:p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Водяні кліщі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796563"/>
                  </a:ext>
                </a:extLst>
              </a:tr>
              <a:tr h="313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Водяний ослик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62560"/>
                  </a:ext>
                </a:extLst>
              </a:tr>
              <a:tr h="313201">
                <a:tc>
                  <a:txBody>
                    <a:bodyPr/>
                    <a:lstStyle/>
                    <a:p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Перетинчастокрилі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02269"/>
                  </a:ext>
                </a:extLst>
              </a:tr>
              <a:tr h="313201">
                <a:tc>
                  <a:txBody>
                    <a:bodyPr/>
                    <a:lstStyle/>
                    <a:p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Жуки (водяні)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233768"/>
                  </a:ext>
                </a:extLst>
              </a:tr>
              <a:tr h="313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П’явки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329057"/>
                  </a:ext>
                </a:extLst>
              </a:tr>
              <a:tr h="313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Ракоподібні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81057"/>
                  </a:ext>
                </a:extLst>
              </a:tr>
              <a:tr h="4625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Малощетинкові черви (</a:t>
                      </a:r>
                      <a:r>
                        <a:rPr lang="uk-UA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олігохети</a:t>
                      </a:r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171574"/>
                  </a:ext>
                </a:extLst>
              </a:tr>
              <a:tr h="313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Молюски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138199"/>
                  </a:ext>
                </a:extLst>
              </a:tr>
              <a:tr h="313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Личинки комарів (мотиль)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325694"/>
                  </a:ext>
                </a:extLst>
              </a:tr>
              <a:tr h="313201">
                <a:tc>
                  <a:txBody>
                    <a:bodyPr/>
                    <a:lstStyle/>
                    <a:p>
                      <a:r>
                        <a:rPr lang="uk-UA" sz="1200" dirty="0"/>
                        <a:t>бабки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012369"/>
                  </a:ext>
                </a:extLst>
              </a:tr>
              <a:tr h="313201">
                <a:tc>
                  <a:txBody>
                    <a:bodyPr/>
                    <a:lstStyle/>
                    <a:p>
                      <a:r>
                        <a:rPr lang="uk-UA" sz="1200" dirty="0"/>
                        <a:t>Індекс ТВІ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65069"/>
                  </a:ext>
                </a:extLst>
              </a:tr>
            </a:tbl>
          </a:graphicData>
        </a:graphic>
      </p:graphicFrame>
      <p:graphicFrame>
        <p:nvGraphicFramePr>
          <p:cNvPr id="9" name="Діаграма 8">
            <a:extLst>
              <a:ext uri="{FF2B5EF4-FFF2-40B4-BE49-F238E27FC236}">
                <a16:creationId xmlns:a16="http://schemas.microsoft.com/office/drawing/2014/main" id="{930614DC-8FC1-4491-A476-8009C14E21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215569"/>
              </p:ext>
            </p:extLst>
          </p:nvPr>
        </p:nvGraphicFramePr>
        <p:xfrm>
          <a:off x="8375515" y="3056485"/>
          <a:ext cx="3941670" cy="3149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899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6">
            <a:extLst>
              <a:ext uri="{FF2B5EF4-FFF2-40B4-BE49-F238E27FC236}">
                <a16:creationId xmlns:a16="http://schemas.microsoft.com/office/drawing/2014/main" id="{23EAA931-830B-463F-8F04-26A300815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b="456"/>
          <a:stretch/>
        </p:blipFill>
        <p:spPr>
          <a:xfrm>
            <a:off x="0" y="-3810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BF23EC-E2D2-4773-B10F-D192AF2546AD}"/>
              </a:ext>
            </a:extLst>
          </p:cNvPr>
          <p:cNvSpPr txBox="1"/>
          <p:nvPr/>
        </p:nvSpPr>
        <p:spPr>
          <a:xfrm>
            <a:off x="853193" y="813853"/>
            <a:ext cx="41310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Trent Biotic Index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(ТВІ) був розроблений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Woodiwiss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для індикації води англійської річки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Trent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 є одним з найпоширеніших індексів, що використовуються у країнах ЄС, СНД і інших країнах світу. Для даного методу найкраще підходять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макробезхребетні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які є належними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біоіндикаторами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локальних умов і специфіки місцевих впливів. </a:t>
            </a:r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661A9E-D895-4A56-B893-CCDA9863BEB9}"/>
              </a:ext>
            </a:extLst>
          </p:cNvPr>
          <p:cNvSpPr txBox="1"/>
          <p:nvPr/>
        </p:nvSpPr>
        <p:spPr>
          <a:xfrm>
            <a:off x="5467350" y="46528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обробки даних по  м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етодиці  </a:t>
            </a:r>
            <a:r>
              <a:rPr lang="uk-UA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біоіндикації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за індексом ТВІ (за </a:t>
            </a:r>
            <a:r>
              <a:rPr lang="uk-UA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Вудівіссом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5" name="Таблиця 14">
            <a:extLst>
              <a:ext uri="{FF2B5EF4-FFF2-40B4-BE49-F238E27FC236}">
                <a16:creationId xmlns:a16="http://schemas.microsoft.com/office/drawing/2014/main" id="{FAADB647-5DFE-45A3-839F-4A9366AC8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97708"/>
              </p:ext>
            </p:extLst>
          </p:nvPr>
        </p:nvGraphicFramePr>
        <p:xfrm>
          <a:off x="499932" y="4528127"/>
          <a:ext cx="4929505" cy="156425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627641">
                  <a:extLst>
                    <a:ext uri="{9D8B030D-6E8A-4147-A177-3AD203B41FA5}">
                      <a16:colId xmlns:a16="http://schemas.microsoft.com/office/drawing/2014/main" val="1718039978"/>
                    </a:ext>
                  </a:extLst>
                </a:gridCol>
                <a:gridCol w="1553657">
                  <a:extLst>
                    <a:ext uri="{9D8B030D-6E8A-4147-A177-3AD203B41FA5}">
                      <a16:colId xmlns:a16="http://schemas.microsoft.com/office/drawing/2014/main" val="2325182902"/>
                    </a:ext>
                  </a:extLst>
                </a:gridCol>
                <a:gridCol w="1748207">
                  <a:extLst>
                    <a:ext uri="{9D8B030D-6E8A-4147-A177-3AD203B41FA5}">
                      <a16:colId xmlns:a16="http://schemas.microsoft.com/office/drawing/2014/main" val="35484813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якості води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упінь забруднення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ичний індекс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4724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Дуже чиста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6027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– 9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6869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Помірно забруднена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– 7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5625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забруднена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3805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Брудна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– 4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7330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Дуже брудна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– 2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864698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C4EE2C3-BB8D-442C-BD74-A4DFC3D4BC37}"/>
              </a:ext>
            </a:extLst>
          </p:cNvPr>
          <p:cNvSpPr txBox="1"/>
          <p:nvPr/>
        </p:nvSpPr>
        <p:spPr>
          <a:xfrm>
            <a:off x="1396204" y="3676175"/>
            <a:ext cx="30450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1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Класифі</a:t>
            </a:r>
            <a:r>
              <a:rPr lang="ru-RU" sz="1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кац</a:t>
            </a:r>
            <a:r>
              <a:rPr lang="uk-UA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uk-UA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якості води за біологічними показниками (таблиця 3)</a:t>
            </a:r>
            <a:endParaRPr lang="uk-UA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я 17">
            <a:extLst>
              <a:ext uri="{FF2B5EF4-FFF2-40B4-BE49-F238E27FC236}">
                <a16:creationId xmlns:a16="http://schemas.microsoft.com/office/drawing/2014/main" id="{7C99D943-A83D-4C0D-85B4-95C3C1622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055606"/>
              </p:ext>
            </p:extLst>
          </p:nvPr>
        </p:nvGraphicFramePr>
        <p:xfrm>
          <a:off x="5837436" y="2542415"/>
          <a:ext cx="5980430" cy="3549971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332990">
                  <a:extLst>
                    <a:ext uri="{9D8B030D-6E8A-4147-A177-3AD203B41FA5}">
                      <a16:colId xmlns:a16="http://schemas.microsoft.com/office/drawing/2014/main" val="2934032683"/>
                    </a:ext>
                  </a:extLst>
                </a:gridCol>
                <a:gridCol w="993140">
                  <a:extLst>
                    <a:ext uri="{9D8B030D-6E8A-4147-A177-3AD203B41FA5}">
                      <a16:colId xmlns:a16="http://schemas.microsoft.com/office/drawing/2014/main" val="3574763768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val="2751101562"/>
                    </a:ext>
                  </a:extLst>
                </a:gridCol>
                <a:gridCol w="443230">
                  <a:extLst>
                    <a:ext uri="{9D8B030D-6E8A-4147-A177-3AD203B41FA5}">
                      <a16:colId xmlns:a16="http://schemas.microsoft.com/office/drawing/2014/main" val="2163774975"/>
                    </a:ext>
                  </a:extLst>
                </a:gridCol>
                <a:gridCol w="443230">
                  <a:extLst>
                    <a:ext uri="{9D8B030D-6E8A-4147-A177-3AD203B41FA5}">
                      <a16:colId xmlns:a16="http://schemas.microsoft.com/office/drawing/2014/main" val="379973064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25592886"/>
                    </a:ext>
                  </a:extLst>
                </a:gridCol>
                <a:gridCol w="447040">
                  <a:extLst>
                    <a:ext uri="{9D8B030D-6E8A-4147-A177-3AD203B41FA5}">
                      <a16:colId xmlns:a16="http://schemas.microsoft.com/office/drawing/2014/main" val="130648820"/>
                    </a:ext>
                  </a:extLst>
                </a:gridCol>
                <a:gridCol w="447040">
                  <a:extLst>
                    <a:ext uri="{9D8B030D-6E8A-4147-A177-3AD203B41FA5}">
                      <a16:colId xmlns:a16="http://schemas.microsoft.com/office/drawing/2014/main" val="2642409452"/>
                    </a:ext>
                  </a:extLst>
                </a:gridCol>
              </a:tblGrid>
              <a:tr h="37338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Організми-</a:t>
                      </a:r>
                      <a:r>
                        <a:rPr lang="uk-UA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біоіндикатори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Видове різноманіття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Загальна кількість присутніх груп бентосних організмів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11006"/>
                  </a:ext>
                </a:extLst>
              </a:tr>
              <a:tr h="17399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2-5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6-10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11-15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16-20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6550997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Личинки веснянок (Plecoptera)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ільше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вид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0936963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Личинки </a:t>
                      </a: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одноденок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(Ephemeroptera)</a:t>
                      </a: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uk-UA" sz="1100" spc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крім Baetis r</a:t>
                      </a:r>
                      <a:r>
                        <a:rPr lang="en-US" sz="1100" spc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uk-UA" sz="1100" spc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odani)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ільше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вид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391023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Личинки </a:t>
                      </a: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волохокрильців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(Trichoptera)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та/або  Baetis r</a:t>
                      </a:r>
                      <a:r>
                        <a:rPr lang="en-US" sz="1100" spc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uk-UA" sz="1100" spc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odani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ільше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вид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6377738"/>
                  </a:ext>
                </a:extLst>
              </a:tr>
              <a:tr h="8001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Бокоплав</a:t>
                      </a: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(Gammarus)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619468"/>
                  </a:ext>
                </a:extLst>
              </a:tr>
              <a:tr h="19240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Водян</a:t>
                      </a: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 ослик (Asellus aquaticus)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3578543"/>
                  </a:ext>
                </a:extLst>
              </a:tr>
              <a:tr h="19240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</a:t>
                      </a: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гохет</a:t>
                      </a: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(Tubificidae) </a:t>
                      </a: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та/або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личинки </a:t>
                      </a: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дзвінців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(Chironomidae)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8810225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Всі наведені групи відсутні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0013840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639054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56DB7B0-48CA-4F41-AF53-2744AB8DF9E1}"/>
              </a:ext>
            </a:extLst>
          </p:cNvPr>
          <p:cNvSpPr txBox="1"/>
          <p:nvPr/>
        </p:nvSpPr>
        <p:spPr>
          <a:xfrm>
            <a:off x="5837436" y="1752059"/>
            <a:ext cx="6096000" cy="703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Робоча шкала для визначення біотичного індексу ТВІ (таблиця 2)</a:t>
            </a:r>
            <a:endParaRPr lang="uk-UA" sz="14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40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6">
            <a:extLst>
              <a:ext uri="{FF2B5EF4-FFF2-40B4-BE49-F238E27FC236}">
                <a16:creationId xmlns:a16="http://schemas.microsoft.com/office/drawing/2014/main" id="{4B04A529-D9C7-4334-923B-8B9EE3CA6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b="456"/>
          <a:stretch/>
        </p:blipFill>
        <p:spPr>
          <a:xfrm>
            <a:off x="0" y="-126459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3D1B1-A321-454E-B418-7497618A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76" y="4410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рівень забруднення річки за біологічними показниками та п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орівняти отримані результати з результатами фізико-хімічних досліджень Миргородської СЕС</a:t>
            </a:r>
            <a:b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1B0D8-74FC-414E-A4CE-2249306A19E9}"/>
              </a:ext>
            </a:extLst>
          </p:cNvPr>
          <p:cNvSpPr txBox="1"/>
          <p:nvPr/>
        </p:nvSpPr>
        <p:spPr>
          <a:xfrm>
            <a:off x="240210" y="1336586"/>
            <a:ext cx="6579809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Встановлено, що біотичні індекси цієї водойми коливаються в межах 6 балів, і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балів що, згідно класифікації якості води за біологічними показниками, відповідає 2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3 класу якості води та визначає її як чисту воду та помірно забруднену, згідно розподілів ступеня забруднення (таблиця 3). Характерно, що потенційні забруднювачі, розташовані у межах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гідропостів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незначно впливають на видове різноманіття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макробезхребетних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свідчить про високу здатність до самоочищення річки Хорол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A1A7C0-023D-4161-9B30-E3FE3F52AA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99"/>
          <a:stretch/>
        </p:blipFill>
        <p:spPr>
          <a:xfrm>
            <a:off x="7264074" y="1405544"/>
            <a:ext cx="2921001" cy="2023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BF7B47A-2CB0-4113-88D8-7346FE51BE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246" y="955321"/>
            <a:ext cx="1590611" cy="2827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C67099A-820F-4309-8063-D1F01A6A2E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71" y="3514479"/>
            <a:ext cx="1590610" cy="2827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95EA17B-12EC-4AD1-8B1C-C8E109AEA9E4}"/>
              </a:ext>
            </a:extLst>
          </p:cNvPr>
          <p:cNvSpPr txBox="1"/>
          <p:nvPr/>
        </p:nvSpPr>
        <p:spPr>
          <a:xfrm>
            <a:off x="252144" y="3691077"/>
            <a:ext cx="5497640" cy="26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 нашого дослідження ми відвідали Миргородську санепідеміологічну станцію, де працівник лабораторії розповів про методи аналізу водойми, які вони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застосовують у своїй роботі,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допоміг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провести експеримент на виявлення хімічних речовин (аміак). 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Порівнявши їхні дані щодо якості води річки за минулий рік  із нашими результатами, виявили часткову схожість.  Тим самим ми переконалися, що членистоногі є справжніми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біоіндикаторами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які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дуже чутливі до змін складу води.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78638B-68A8-4CCC-95DE-4E94073525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4"/>
          <a:stretch/>
        </p:blipFill>
        <p:spPr>
          <a:xfrm>
            <a:off x="8194034" y="3263944"/>
            <a:ext cx="1676566" cy="2827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6EF27F-BADD-48C3-94AA-C534A4B522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54" y="5002417"/>
            <a:ext cx="2637907" cy="1483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2544A93-D15C-4ECF-98B5-119ADCEEE9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63374"/>
            <a:ext cx="1950175" cy="1096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119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Місце для вмісту 6">
            <a:extLst>
              <a:ext uri="{FF2B5EF4-FFF2-40B4-BE49-F238E27FC236}">
                <a16:creationId xmlns:a16="http://schemas.microsoft.com/office/drawing/2014/main" id="{FF14BE44-28AE-47F3-8B15-A3FD2188C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b="456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87B91-DF4F-44AC-B17D-A31E3A3D8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68" y="-180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Моделювання карти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екологічного стану </a:t>
            </a:r>
            <a:r>
              <a:rPr lang="uk-UA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річки Хорол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628F1FD-1B5D-463E-A873-8AA150F994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7EBD8"/>
              </a:clrFrom>
              <a:clrTo>
                <a:srgbClr val="E7EBD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2392" y1="38900" x2="32392" y2="38900"/>
                        <a14:backgroundMark x1="34840" y1="34971" x2="34840" y2="34971"/>
                        <a14:backgroundMark x1="37665" y1="33202" x2="37665" y2="33202"/>
                        <a14:backgroundMark x1="37665" y1="30452" x2="37665" y2="30452"/>
                        <a14:backgroundMark x1="38795" y1="28487" x2="38795" y2="28487"/>
                        <a14:backgroundMark x1="45386" y1="28094" x2="45574" y2="28094"/>
                        <a14:backgroundMark x1="41243" y1="29273" x2="49718" y2="45776"/>
                        <a14:backgroundMark x1="49718" y1="45776" x2="40301" y2="59136"/>
                        <a14:backgroundMark x1="40301" y1="59136" x2="31638" y2="45776"/>
                        <a14:backgroundMark x1="31638" y1="45776" x2="30508" y2="31041"/>
                        <a14:backgroundMark x1="30508" y1="31041" x2="41808" y2="32417"/>
                        <a14:backgroundMark x1="45763" y1="27112" x2="57062" y2="22593"/>
                        <a14:backgroundMark x1="57062" y1="22593" x2="63089" y2="34185"/>
                        <a14:backgroundMark x1="63089" y1="34185" x2="56497" y2="50491"/>
                        <a14:backgroundMark x1="56497" y1="50491" x2="42938" y2="40275"/>
                        <a14:backgroundMark x1="42938" y1="40275" x2="42185" y2="33792"/>
                        <a14:backgroundMark x1="60829" y1="33399" x2="70998" y2="41454"/>
                        <a14:backgroundMark x1="70998" y1="41454" x2="71940" y2="55992"/>
                        <a14:backgroundMark x1="71940" y1="55992" x2="62900" y2="64637"/>
                        <a14:backgroundMark x1="62900" y1="64637" x2="49906" y2="69155"/>
                        <a14:backgroundMark x1="49906" y1="69155" x2="36347" y2="59528"/>
                        <a14:backgroundMark x1="36347" y1="59528" x2="37665" y2="51473"/>
                        <a14:backgroundMark x1="34652" y1="54420" x2="31262" y2="66208"/>
                        <a14:backgroundMark x1="31262" y1="66208" x2="46328" y2="68959"/>
                        <a14:backgroundMark x1="46328" y1="68959" x2="50471" y2="68762"/>
                        <a14:backgroundMark x1="30132" y1="43811" x2="25612" y2="31238"/>
                        <a14:backgroundMark x1="25612" y1="31238" x2="30132" y2="29273"/>
                        <a14:backgroundMark x1="35970" y1="22200" x2="48399" y2="16110"/>
                        <a14:backgroundMark x1="48399" y1="16110" x2="55367" y2="21415"/>
                        <a14:backgroundMark x1="35970" y1="67191" x2="37665" y2="82908"/>
                        <a14:backgroundMark x1="37665" y1="82908" x2="46328" y2="70530"/>
                        <a14:backgroundMark x1="46328" y1="70530" x2="47834" y2="69941"/>
                        <a14:backgroundMark x1="70056" y1="39293" x2="61959" y2="31434"/>
                        <a14:backgroundMark x1="64595" y1="31238" x2="72881" y2="42633"/>
                        <a14:backgroundMark x1="72881" y1="42633" x2="71375" y2="45776"/>
                        <a14:backgroundMark x1="67043" y1="31434" x2="74765" y2="42240"/>
                        <a14:backgroundMark x1="74765" y1="42240" x2="73823" y2="43222"/>
                        <a14:backgroundMark x1="68362" y1="31041" x2="76271" y2="40275"/>
                        <a14:backgroundMark x1="76271" y1="40275" x2="72881" y2="41847"/>
                        <a14:backgroundMark x1="75895" y1="48919" x2="70245" y2="49312"/>
                        <a14:backgroundMark x1="75141" y1="50884" x2="61582" y2="50491"/>
                        <a14:backgroundMark x1="61582" y1="50491" x2="61394" y2="50098"/>
                        <a14:backgroundMark x1="74388" y1="54224" x2="71375" y2="55206"/>
                        <a14:backgroundMark x1="60264" y1="69155" x2="74388" y2="62279"/>
                        <a14:backgroundMark x1="74388" y1="62279" x2="72693" y2="54617"/>
                        <a14:backgroundMark x1="72505" y1="59528" x2="75330" y2="53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28" y="140727"/>
            <a:ext cx="7666798" cy="73491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DEC83E-9AB7-45D8-8425-7C8B587DEF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55" b="89712" l="9819" r="89968">
                        <a14:foregroundMark x1="45037" y1="44582" x2="45037" y2="44582"/>
                        <a14:foregroundMark x1="44931" y1="44582" x2="44931" y2="44582"/>
                        <a14:foregroundMark x1="52721" y1="15501" x2="52721" y2="15501"/>
                        <a14:foregroundMark x1="46745" y1="24005" x2="46745" y2="24005"/>
                        <a14:foregroundMark x1="48879" y1="27572" x2="48879" y2="27572"/>
                        <a14:foregroundMark x1="49947" y1="28121" x2="49947" y2="28121"/>
                        <a14:foregroundMark x1="50800" y1="29218" x2="50800" y2="29218"/>
                        <a14:foregroundMark x1="51868" y1="29492" x2="51868" y2="29492"/>
                        <a14:foregroundMark x1="52935" y1="29492" x2="52935" y2="29492"/>
                        <a14:foregroundMark x1="53682" y1="31276" x2="53682" y2="31276"/>
                        <a14:foregroundMark x1="53682" y1="30453" x2="53682" y2="30453"/>
                        <a14:foregroundMark x1="54963" y1="32922" x2="54963" y2="32922"/>
                        <a14:foregroundMark x1="55710" y1="34842" x2="55710" y2="34842"/>
                        <a14:foregroundMark x1="55923" y1="36763" x2="55923" y2="36763"/>
                        <a14:foregroundMark x1="55923" y1="39095" x2="55923" y2="39095"/>
                        <a14:foregroundMark x1="56030" y1="37037" x2="56030" y2="37037"/>
                        <a14:foregroundMark x1="42476" y1="36488" x2="42476" y2="36488"/>
                        <a14:foregroundMark x1="36499" y1="44444" x2="36499" y2="44444"/>
                        <a14:foregroundMark x1="34258" y1="44033" x2="34258" y2="44033"/>
                        <a14:foregroundMark x1="32444" y1="42112" x2="32444" y2="42112"/>
                        <a14:foregroundMark x1="31377" y1="41289" x2="31377" y2="41289"/>
                        <a14:foregroundMark x1="32978" y1="43073" x2="32978" y2="43073"/>
                        <a14:foregroundMark x1="27321" y1="40055" x2="27321" y2="40055"/>
                        <a14:foregroundMark x1="26254" y1="41289" x2="26254" y2="41289"/>
                        <a14:foregroundMark x1="25934" y1="42661" x2="25934" y2="42661"/>
                        <a14:foregroundMark x1="28388" y1="47188" x2="28388" y2="47188"/>
                        <a14:foregroundMark x1="27962" y1="46091" x2="27962" y2="46091"/>
                        <a14:foregroundMark x1="28922" y1="48560" x2="28922" y2="48560"/>
                        <a14:foregroundMark x1="26147" y1="61591" x2="26147" y2="61591"/>
                        <a14:foregroundMark x1="25080" y1="62277" x2="25080" y2="62277"/>
                        <a14:foregroundMark x1="23372" y1="64609" x2="23372" y2="64609"/>
                        <a14:foregroundMark x1="22732" y1="67764" x2="22732" y2="67764"/>
                        <a14:foregroundMark x1="22625" y1="66392" x2="22625" y2="66392"/>
                        <a14:foregroundMark x1="30203" y1="26475" x2="30203" y2="26475"/>
                        <a14:foregroundMark x1="25507" y1="24143" x2="25507" y2="24143"/>
                        <a14:foregroundMark x1="20384" y1="33745" x2="20384" y2="33745"/>
                        <a14:foregroundMark x1="39701" y1="16049" x2="39701" y2="16049"/>
                        <a14:foregroundMark x1="38954" y1="13032" x2="38954" y2="13032"/>
                        <a14:foregroundMark x1="39168" y1="10837" x2="39168" y2="10837"/>
                        <a14:foregroundMark x1="39488" y1="9191" x2="39488" y2="9191"/>
                        <a14:foregroundMark x1="40448" y1="6447" x2="40448" y2="6447"/>
                        <a14:foregroundMark x1="40982" y1="4115" x2="40982" y2="4115"/>
                        <a14:foregroundMark x1="49306" y1="15089" x2="49306" y2="15089"/>
                        <a14:foregroundMark x1="48666" y1="14129" x2="48666" y2="14129"/>
                        <a14:foregroundMark x1="48026" y1="12620" x2="48026" y2="12620"/>
                        <a14:foregroundMark x1="48026" y1="13032" x2="48026" y2="13032"/>
                        <a14:foregroundMark x1="47599" y1="11660" x2="47599" y2="11660"/>
                        <a14:foregroundMark x1="47172" y1="10425" x2="47172" y2="10425"/>
                        <a14:foregroundMark x1="46745" y1="9053" x2="46745" y2="9053"/>
                        <a14:foregroundMark x1="46638" y1="9465" x2="46638" y2="9465"/>
                        <a14:foregroundMark x1="46531" y1="8230" x2="46531" y2="8230"/>
                        <a14:foregroundMark x1="45998" y1="6996" x2="45998" y2="6996"/>
                        <a14:foregroundMark x1="45678" y1="5898" x2="45678" y2="5898"/>
                        <a14:foregroundMark x1="45571" y1="4801" x2="45571" y2="4801"/>
                        <a14:foregroundMark x1="45358" y1="3704" x2="45358" y2="3704"/>
                        <a14:foregroundMark x1="45037" y1="3155" x2="45037" y2="3155"/>
                        <a14:foregroundMark x1="27748" y1="62689" x2="27748" y2="62689"/>
                        <a14:foregroundMark x1="26788" y1="62277" x2="26788" y2="62277"/>
                        <a14:foregroundMark x1="27641" y1="62689" x2="27641" y2="62689"/>
                        <a14:foregroundMark x1="28602" y1="62826" x2="28602" y2="62826"/>
                        <a14:foregroundMark x1="31483" y1="62963" x2="31483" y2="62963"/>
                        <a14:foregroundMark x1="32231" y1="62003" x2="32231" y2="62003"/>
                        <a14:foregroundMark x1="30203" y1="55556" x2="30203" y2="55556"/>
                        <a14:foregroundMark x1="45037" y1="34431" x2="45037" y2="34431"/>
                        <a14:foregroundMark x1="60299" y1="12894" x2="60299" y2="12894"/>
                        <a14:foregroundMark x1="74386" y1="10425" x2="74386" y2="10425"/>
                        <a14:foregroundMark x1="41622" y1="55007" x2="41622" y2="55007"/>
                        <a14:foregroundMark x1="41089" y1="63374" x2="41089" y2="63374"/>
                        <a14:foregroundMark x1="45571" y1="61591" x2="45571" y2="61591"/>
                        <a14:foregroundMark x1="27962" y1="14129" x2="27962" y2="14129"/>
                        <a14:foregroundMark x1="24653" y1="5075" x2="24653" y2="5075"/>
                        <a14:foregroundMark x1="26361" y1="7545" x2="26361" y2="7545"/>
                        <a14:backgroundMark x1="45784" y1="35665" x2="45784" y2="35665"/>
                        <a14:backgroundMark x1="45464" y1="44582" x2="45464" y2="44582"/>
                        <a14:backgroundMark x1="44824" y1="44719" x2="44824" y2="44719"/>
                        <a14:backgroundMark x1="44077" y1="44582" x2="44077" y2="44582"/>
                        <a14:backgroundMark x1="47172" y1="44444" x2="47172" y2="44444"/>
                        <a14:backgroundMark x1="45464" y1="44582" x2="45464" y2="44582"/>
                        <a14:backgroundMark x1="45037" y1="44582" x2="45037" y2="44582"/>
                        <a14:backgroundMark x1="48879" y1="44856" x2="48879" y2="44856"/>
                        <a14:backgroundMark x1="52508" y1="45267" x2="52508" y2="45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61"/>
          <a:stretch/>
        </p:blipFill>
        <p:spPr>
          <a:xfrm>
            <a:off x="3443288" y="1339543"/>
            <a:ext cx="3336180" cy="46650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A328E58-2DCB-4990-B02B-E77FC4F399F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55" b="89712" l="9819" r="89968">
                        <a14:foregroundMark x1="45037" y1="44582" x2="45037" y2="44582"/>
                        <a14:foregroundMark x1="44931" y1="44582" x2="44931" y2="44582"/>
                        <a14:foregroundMark x1="52721" y1="15501" x2="52721" y2="15501"/>
                        <a14:foregroundMark x1="46745" y1="24005" x2="46745" y2="24005"/>
                        <a14:foregroundMark x1="48879" y1="27572" x2="48879" y2="27572"/>
                        <a14:foregroundMark x1="49947" y1="28121" x2="49947" y2="28121"/>
                        <a14:foregroundMark x1="50800" y1="29218" x2="50800" y2="29218"/>
                        <a14:foregroundMark x1="51868" y1="29492" x2="51868" y2="29492"/>
                        <a14:foregroundMark x1="52935" y1="29492" x2="52935" y2="29492"/>
                        <a14:foregroundMark x1="53682" y1="31276" x2="53682" y2="31276"/>
                        <a14:foregroundMark x1="53682" y1="30453" x2="53682" y2="30453"/>
                        <a14:foregroundMark x1="54963" y1="32922" x2="54963" y2="32922"/>
                        <a14:foregroundMark x1="55710" y1="34842" x2="55710" y2="34842"/>
                        <a14:foregroundMark x1="55923" y1="36763" x2="55923" y2="36763"/>
                        <a14:foregroundMark x1="55923" y1="39095" x2="55923" y2="39095"/>
                        <a14:foregroundMark x1="56030" y1="37037" x2="56030" y2="37037"/>
                        <a14:foregroundMark x1="42476" y1="36488" x2="42476" y2="36488"/>
                        <a14:foregroundMark x1="36499" y1="44444" x2="36499" y2="44444"/>
                        <a14:foregroundMark x1="34258" y1="44033" x2="34258" y2="44033"/>
                        <a14:foregroundMark x1="32444" y1="42112" x2="32444" y2="42112"/>
                        <a14:foregroundMark x1="31377" y1="41289" x2="31377" y2="41289"/>
                        <a14:foregroundMark x1="32978" y1="43073" x2="32978" y2="43073"/>
                        <a14:foregroundMark x1="27321" y1="40055" x2="27321" y2="40055"/>
                        <a14:foregroundMark x1="26254" y1="41289" x2="26254" y2="41289"/>
                        <a14:foregroundMark x1="25934" y1="42661" x2="25934" y2="42661"/>
                        <a14:foregroundMark x1="28388" y1="47188" x2="28388" y2="47188"/>
                        <a14:foregroundMark x1="27962" y1="46091" x2="27962" y2="46091"/>
                        <a14:foregroundMark x1="28922" y1="48560" x2="28922" y2="48560"/>
                        <a14:foregroundMark x1="26147" y1="61591" x2="26147" y2="61591"/>
                        <a14:foregroundMark x1="25080" y1="62277" x2="25080" y2="62277"/>
                        <a14:foregroundMark x1="23372" y1="64609" x2="23372" y2="64609"/>
                        <a14:foregroundMark x1="22732" y1="67764" x2="22732" y2="67764"/>
                        <a14:foregroundMark x1="22625" y1="66392" x2="22625" y2="66392"/>
                        <a14:foregroundMark x1="30203" y1="26475" x2="30203" y2="26475"/>
                        <a14:foregroundMark x1="25507" y1="24143" x2="25507" y2="24143"/>
                        <a14:foregroundMark x1="20384" y1="33745" x2="20384" y2="33745"/>
                        <a14:foregroundMark x1="39701" y1="16049" x2="39701" y2="16049"/>
                        <a14:foregroundMark x1="38954" y1="13032" x2="38954" y2="13032"/>
                        <a14:foregroundMark x1="39168" y1="10837" x2="39168" y2="10837"/>
                        <a14:foregroundMark x1="39488" y1="9191" x2="39488" y2="9191"/>
                        <a14:foregroundMark x1="40448" y1="6447" x2="40448" y2="6447"/>
                        <a14:foregroundMark x1="40982" y1="4115" x2="40982" y2="4115"/>
                        <a14:foregroundMark x1="49306" y1="15089" x2="49306" y2="15089"/>
                        <a14:foregroundMark x1="48666" y1="14129" x2="48666" y2="14129"/>
                        <a14:foregroundMark x1="48026" y1="12620" x2="48026" y2="12620"/>
                        <a14:foregroundMark x1="48026" y1="13032" x2="48026" y2="13032"/>
                        <a14:foregroundMark x1="47599" y1="11660" x2="47599" y2="11660"/>
                        <a14:foregroundMark x1="47172" y1="10425" x2="47172" y2="10425"/>
                        <a14:foregroundMark x1="46745" y1="9053" x2="46745" y2="9053"/>
                        <a14:foregroundMark x1="46638" y1="9465" x2="46638" y2="9465"/>
                        <a14:foregroundMark x1="46531" y1="8230" x2="46531" y2="8230"/>
                        <a14:foregroundMark x1="45998" y1="6996" x2="45998" y2="6996"/>
                        <a14:foregroundMark x1="45678" y1="5898" x2="45678" y2="5898"/>
                        <a14:foregroundMark x1="45571" y1="4801" x2="45571" y2="4801"/>
                        <a14:foregroundMark x1="45358" y1="3704" x2="45358" y2="3704"/>
                        <a14:foregroundMark x1="45037" y1="3155" x2="45037" y2="3155"/>
                        <a14:foregroundMark x1="27748" y1="62689" x2="27748" y2="62689"/>
                        <a14:foregroundMark x1="26788" y1="62277" x2="26788" y2="62277"/>
                        <a14:foregroundMark x1="27641" y1="62689" x2="27641" y2="62689"/>
                        <a14:foregroundMark x1="28602" y1="62826" x2="28602" y2="62826"/>
                        <a14:foregroundMark x1="31483" y1="62963" x2="31483" y2="62963"/>
                        <a14:foregroundMark x1="32231" y1="62003" x2="32231" y2="62003"/>
                        <a14:foregroundMark x1="30203" y1="55556" x2="30203" y2="55556"/>
                        <a14:foregroundMark x1="45037" y1="34431" x2="45037" y2="34431"/>
                        <a14:foregroundMark x1="60299" y1="12894" x2="60299" y2="12894"/>
                        <a14:foregroundMark x1="74386" y1="10425" x2="74386" y2="10425"/>
                        <a14:foregroundMark x1="41622" y1="55007" x2="41622" y2="55007"/>
                        <a14:foregroundMark x1="41089" y1="63374" x2="41089" y2="63374"/>
                        <a14:foregroundMark x1="45571" y1="61591" x2="45571" y2="61591"/>
                        <a14:foregroundMark x1="27962" y1="14129" x2="27962" y2="14129"/>
                        <a14:foregroundMark x1="24653" y1="5075" x2="24653" y2="5075"/>
                        <a14:foregroundMark x1="26361" y1="7545" x2="26361" y2="7545"/>
                        <a14:backgroundMark x1="45784" y1="35665" x2="45784" y2="35665"/>
                        <a14:backgroundMark x1="45464" y1="44582" x2="45464" y2="44582"/>
                        <a14:backgroundMark x1="44824" y1="44719" x2="44824" y2="44719"/>
                        <a14:backgroundMark x1="44077" y1="44582" x2="44077" y2="44582"/>
                        <a14:backgroundMark x1="47172" y1="44444" x2="47172" y2="44444"/>
                        <a14:backgroundMark x1="45464" y1="44582" x2="45464" y2="44582"/>
                        <a14:backgroundMark x1="45037" y1="44582" x2="45037" y2="44582"/>
                        <a14:backgroundMark x1="48879" y1="44856" x2="48879" y2="44856"/>
                        <a14:backgroundMark x1="52508" y1="45267" x2="52508" y2="45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6" y="1339543"/>
            <a:ext cx="5996112" cy="46650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0EC7E5-326C-4C25-B8FC-89A6CFDA8FB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66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55" b="89712" l="9819" r="89968">
                        <a14:foregroundMark x1="45037" y1="44582" x2="45037" y2="44582"/>
                        <a14:foregroundMark x1="44931" y1="44582" x2="44931" y2="44582"/>
                        <a14:foregroundMark x1="52721" y1="15501" x2="52721" y2="15501"/>
                        <a14:foregroundMark x1="46745" y1="24005" x2="46745" y2="24005"/>
                        <a14:foregroundMark x1="48879" y1="27572" x2="48879" y2="27572"/>
                        <a14:foregroundMark x1="49947" y1="28121" x2="49947" y2="28121"/>
                        <a14:foregroundMark x1="50800" y1="29218" x2="50800" y2="29218"/>
                        <a14:foregroundMark x1="51868" y1="29492" x2="51868" y2="29492"/>
                        <a14:foregroundMark x1="52935" y1="29492" x2="52935" y2="29492"/>
                        <a14:foregroundMark x1="53682" y1="31276" x2="53682" y2="31276"/>
                        <a14:foregroundMark x1="53682" y1="30453" x2="53682" y2="30453"/>
                        <a14:foregroundMark x1="54963" y1="32922" x2="54963" y2="32922"/>
                        <a14:foregroundMark x1="55710" y1="34842" x2="55710" y2="34842"/>
                        <a14:foregroundMark x1="55923" y1="36763" x2="55923" y2="36763"/>
                        <a14:foregroundMark x1="55923" y1="39095" x2="55923" y2="39095"/>
                        <a14:foregroundMark x1="56030" y1="37037" x2="56030" y2="37037"/>
                        <a14:foregroundMark x1="42476" y1="36488" x2="42476" y2="36488"/>
                        <a14:foregroundMark x1="36499" y1="44444" x2="36499" y2="44444"/>
                        <a14:foregroundMark x1="34258" y1="44033" x2="34258" y2="44033"/>
                        <a14:foregroundMark x1="32444" y1="42112" x2="32444" y2="42112"/>
                        <a14:foregroundMark x1="31377" y1="41289" x2="31377" y2="41289"/>
                        <a14:foregroundMark x1="32978" y1="43073" x2="32978" y2="43073"/>
                        <a14:foregroundMark x1="27321" y1="40055" x2="27321" y2="40055"/>
                        <a14:foregroundMark x1="26254" y1="41289" x2="26254" y2="41289"/>
                        <a14:foregroundMark x1="25934" y1="42661" x2="25934" y2="42661"/>
                        <a14:foregroundMark x1="28388" y1="47188" x2="28388" y2="47188"/>
                        <a14:foregroundMark x1="27962" y1="46091" x2="27962" y2="46091"/>
                        <a14:foregroundMark x1="28922" y1="48560" x2="28922" y2="48560"/>
                        <a14:foregroundMark x1="26147" y1="61591" x2="26147" y2="61591"/>
                        <a14:foregroundMark x1="25080" y1="62277" x2="25080" y2="62277"/>
                        <a14:foregroundMark x1="23372" y1="64609" x2="23372" y2="64609"/>
                        <a14:foregroundMark x1="22732" y1="67764" x2="22732" y2="67764"/>
                        <a14:foregroundMark x1="22625" y1="66392" x2="22625" y2="66392"/>
                        <a14:foregroundMark x1="30203" y1="26475" x2="30203" y2="26475"/>
                        <a14:foregroundMark x1="25507" y1="24143" x2="25507" y2="24143"/>
                        <a14:foregroundMark x1="20384" y1="33745" x2="20384" y2="33745"/>
                        <a14:foregroundMark x1="39701" y1="16049" x2="39701" y2="16049"/>
                        <a14:foregroundMark x1="38954" y1="13032" x2="38954" y2="13032"/>
                        <a14:foregroundMark x1="39168" y1="10837" x2="39168" y2="10837"/>
                        <a14:foregroundMark x1="39488" y1="9191" x2="39488" y2="9191"/>
                        <a14:foregroundMark x1="40448" y1="6447" x2="40448" y2="6447"/>
                        <a14:foregroundMark x1="40982" y1="4115" x2="40982" y2="4115"/>
                        <a14:foregroundMark x1="49306" y1="15089" x2="49306" y2="15089"/>
                        <a14:foregroundMark x1="48666" y1="14129" x2="48666" y2="14129"/>
                        <a14:foregroundMark x1="48026" y1="12620" x2="48026" y2="12620"/>
                        <a14:foregroundMark x1="48026" y1="13032" x2="48026" y2="13032"/>
                        <a14:foregroundMark x1="47599" y1="11660" x2="47599" y2="11660"/>
                        <a14:foregroundMark x1="47172" y1="10425" x2="47172" y2="10425"/>
                        <a14:foregroundMark x1="46745" y1="9053" x2="46745" y2="9053"/>
                        <a14:foregroundMark x1="46638" y1="9465" x2="46638" y2="9465"/>
                        <a14:foregroundMark x1="46531" y1="8230" x2="46531" y2="8230"/>
                        <a14:foregroundMark x1="45998" y1="6996" x2="45998" y2="6996"/>
                        <a14:foregroundMark x1="45678" y1="5898" x2="45678" y2="5898"/>
                        <a14:foregroundMark x1="45571" y1="4801" x2="45571" y2="4801"/>
                        <a14:foregroundMark x1="45358" y1="3704" x2="45358" y2="3704"/>
                        <a14:foregroundMark x1="45037" y1="3155" x2="45037" y2="3155"/>
                        <a14:foregroundMark x1="27748" y1="62689" x2="27748" y2="62689"/>
                        <a14:foregroundMark x1="26788" y1="62277" x2="26788" y2="62277"/>
                        <a14:foregroundMark x1="27641" y1="62689" x2="27641" y2="62689"/>
                        <a14:foregroundMark x1="28602" y1="62826" x2="28602" y2="62826"/>
                        <a14:foregroundMark x1="31483" y1="62963" x2="31483" y2="62963"/>
                        <a14:foregroundMark x1="32231" y1="62003" x2="32231" y2="62003"/>
                        <a14:foregroundMark x1="30203" y1="55556" x2="30203" y2="55556"/>
                        <a14:foregroundMark x1="45037" y1="34431" x2="45037" y2="34431"/>
                        <a14:foregroundMark x1="60299" y1="12894" x2="60299" y2="12894"/>
                        <a14:foregroundMark x1="74386" y1="10425" x2="74386" y2="10425"/>
                        <a14:foregroundMark x1="41622" y1="55007" x2="41622" y2="55007"/>
                        <a14:foregroundMark x1="41089" y1="63374" x2="41089" y2="63374"/>
                        <a14:foregroundMark x1="45571" y1="61591" x2="45571" y2="61591"/>
                        <a14:foregroundMark x1="27962" y1="14129" x2="27962" y2="14129"/>
                        <a14:foregroundMark x1="24653" y1="5075" x2="24653" y2="5075"/>
                        <a14:foregroundMark x1="26361" y1="7545" x2="26361" y2="7545"/>
                        <a14:backgroundMark x1="45784" y1="35665" x2="45784" y2="35665"/>
                        <a14:backgroundMark x1="45464" y1="44582" x2="45464" y2="44582"/>
                        <a14:backgroundMark x1="44824" y1="44719" x2="44824" y2="44719"/>
                        <a14:backgroundMark x1="44077" y1="44582" x2="44077" y2="44582"/>
                        <a14:backgroundMark x1="47172" y1="44444" x2="47172" y2="44444"/>
                        <a14:backgroundMark x1="45464" y1="44582" x2="45464" y2="44582"/>
                        <a14:backgroundMark x1="45037" y1="44582" x2="45037" y2="44582"/>
                        <a14:backgroundMark x1="48879" y1="44856" x2="48879" y2="44856"/>
                        <a14:backgroundMark x1="52508" y1="45267" x2="52508" y2="45267"/>
                      </a14:backgroundRemoval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06" b="54293"/>
          <a:stretch/>
        </p:blipFill>
        <p:spPr>
          <a:xfrm>
            <a:off x="3349066" y="1356760"/>
            <a:ext cx="3430402" cy="21478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181AF0-47C1-45C6-AE67-2C5F6A27D9D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55" b="89712" l="9819" r="89968">
                        <a14:foregroundMark x1="45037" y1="44582" x2="45037" y2="44582"/>
                        <a14:foregroundMark x1="44931" y1="44582" x2="44931" y2="44582"/>
                        <a14:foregroundMark x1="52721" y1="15501" x2="52721" y2="15501"/>
                        <a14:foregroundMark x1="46745" y1="24005" x2="46745" y2="24005"/>
                        <a14:foregroundMark x1="48879" y1="27572" x2="48879" y2="27572"/>
                        <a14:foregroundMark x1="49947" y1="28121" x2="49947" y2="28121"/>
                        <a14:foregroundMark x1="50800" y1="29218" x2="50800" y2="29218"/>
                        <a14:foregroundMark x1="51868" y1="29492" x2="51868" y2="29492"/>
                        <a14:foregroundMark x1="52935" y1="29492" x2="52935" y2="29492"/>
                        <a14:foregroundMark x1="53682" y1="31276" x2="53682" y2="31276"/>
                        <a14:foregroundMark x1="53682" y1="30453" x2="53682" y2="30453"/>
                        <a14:foregroundMark x1="54963" y1="32922" x2="54963" y2="32922"/>
                        <a14:foregroundMark x1="55710" y1="34842" x2="55710" y2="34842"/>
                        <a14:foregroundMark x1="55923" y1="36763" x2="55923" y2="36763"/>
                        <a14:foregroundMark x1="55923" y1="39095" x2="55923" y2="39095"/>
                        <a14:foregroundMark x1="56030" y1="37037" x2="56030" y2="37037"/>
                        <a14:foregroundMark x1="42476" y1="36488" x2="42476" y2="36488"/>
                        <a14:foregroundMark x1="36499" y1="44444" x2="36499" y2="44444"/>
                        <a14:foregroundMark x1="34258" y1="44033" x2="34258" y2="44033"/>
                        <a14:foregroundMark x1="32444" y1="42112" x2="32444" y2="42112"/>
                        <a14:foregroundMark x1="31377" y1="41289" x2="31377" y2="41289"/>
                        <a14:foregroundMark x1="32978" y1="43073" x2="32978" y2="43073"/>
                        <a14:foregroundMark x1="27321" y1="40055" x2="27321" y2="40055"/>
                        <a14:foregroundMark x1="26254" y1="41289" x2="26254" y2="41289"/>
                        <a14:foregroundMark x1="25934" y1="42661" x2="25934" y2="42661"/>
                        <a14:foregroundMark x1="28388" y1="47188" x2="28388" y2="47188"/>
                        <a14:foregroundMark x1="27962" y1="46091" x2="27962" y2="46091"/>
                        <a14:foregroundMark x1="28922" y1="48560" x2="28922" y2="48560"/>
                        <a14:foregroundMark x1="26147" y1="61591" x2="26147" y2="61591"/>
                        <a14:foregroundMark x1="25080" y1="62277" x2="25080" y2="62277"/>
                        <a14:foregroundMark x1="23372" y1="64609" x2="23372" y2="64609"/>
                        <a14:foregroundMark x1="22732" y1="67764" x2="22732" y2="67764"/>
                        <a14:foregroundMark x1="22625" y1="66392" x2="22625" y2="66392"/>
                        <a14:foregroundMark x1="30203" y1="26475" x2="30203" y2="26475"/>
                        <a14:foregroundMark x1="25507" y1="24143" x2="25507" y2="24143"/>
                        <a14:foregroundMark x1="20384" y1="33745" x2="20384" y2="33745"/>
                        <a14:foregroundMark x1="39701" y1="16049" x2="39701" y2="16049"/>
                        <a14:foregroundMark x1="38954" y1="13032" x2="38954" y2="13032"/>
                        <a14:foregroundMark x1="39168" y1="10837" x2="39168" y2="10837"/>
                        <a14:foregroundMark x1="39488" y1="9191" x2="39488" y2="9191"/>
                        <a14:foregroundMark x1="40448" y1="6447" x2="40448" y2="6447"/>
                        <a14:foregroundMark x1="40982" y1="4115" x2="40982" y2="4115"/>
                        <a14:foregroundMark x1="49306" y1="15089" x2="49306" y2="15089"/>
                        <a14:foregroundMark x1="48666" y1="14129" x2="48666" y2="14129"/>
                        <a14:foregroundMark x1="48026" y1="12620" x2="48026" y2="12620"/>
                        <a14:foregroundMark x1="48026" y1="13032" x2="48026" y2="13032"/>
                        <a14:foregroundMark x1="47599" y1="11660" x2="47599" y2="11660"/>
                        <a14:foregroundMark x1="47172" y1="10425" x2="47172" y2="10425"/>
                        <a14:foregroundMark x1="46745" y1="9053" x2="46745" y2="9053"/>
                        <a14:foregroundMark x1="46638" y1="9465" x2="46638" y2="9465"/>
                        <a14:foregroundMark x1="46531" y1="8230" x2="46531" y2="8230"/>
                        <a14:foregroundMark x1="45998" y1="6996" x2="45998" y2="6996"/>
                        <a14:foregroundMark x1="45678" y1="5898" x2="45678" y2="5898"/>
                        <a14:foregroundMark x1="45571" y1="4801" x2="45571" y2="4801"/>
                        <a14:foregroundMark x1="45358" y1="3704" x2="45358" y2="3704"/>
                        <a14:foregroundMark x1="45037" y1="3155" x2="45037" y2="3155"/>
                        <a14:foregroundMark x1="27748" y1="62689" x2="27748" y2="62689"/>
                        <a14:foregroundMark x1="26788" y1="62277" x2="26788" y2="62277"/>
                        <a14:foregroundMark x1="27641" y1="62689" x2="27641" y2="62689"/>
                        <a14:foregroundMark x1="28602" y1="62826" x2="28602" y2="62826"/>
                        <a14:foregroundMark x1="31483" y1="62963" x2="31483" y2="62963"/>
                        <a14:foregroundMark x1="32231" y1="62003" x2="32231" y2="62003"/>
                        <a14:foregroundMark x1="30203" y1="55556" x2="30203" y2="55556"/>
                        <a14:foregroundMark x1="45037" y1="34431" x2="45037" y2="34431"/>
                        <a14:foregroundMark x1="60299" y1="12894" x2="60299" y2="12894"/>
                        <a14:foregroundMark x1="74386" y1="10425" x2="74386" y2="10425"/>
                        <a14:foregroundMark x1="41622" y1="55007" x2="41622" y2="55007"/>
                        <a14:foregroundMark x1="41089" y1="63374" x2="41089" y2="63374"/>
                        <a14:foregroundMark x1="45571" y1="61591" x2="45571" y2="61591"/>
                        <a14:foregroundMark x1="27962" y1="14129" x2="27962" y2="14129"/>
                        <a14:foregroundMark x1="24653" y1="5075" x2="24653" y2="5075"/>
                        <a14:foregroundMark x1="26361" y1="7545" x2="26361" y2="7545"/>
                        <a14:backgroundMark x1="45784" y1="35665" x2="45784" y2="35665"/>
                        <a14:backgroundMark x1="45464" y1="44582" x2="45464" y2="44582"/>
                        <a14:backgroundMark x1="44824" y1="44719" x2="44824" y2="44719"/>
                        <a14:backgroundMark x1="44077" y1="44582" x2="44077" y2="44582"/>
                        <a14:backgroundMark x1="47172" y1="44444" x2="47172" y2="44444"/>
                        <a14:backgroundMark x1="45464" y1="44582" x2="45464" y2="44582"/>
                        <a14:backgroundMark x1="45037" y1="44582" x2="45037" y2="44582"/>
                        <a14:backgroundMark x1="48879" y1="44856" x2="48879" y2="44856"/>
                        <a14:backgroundMark x1="52508" y1="45267" x2="52508" y2="45267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26" t="1803" r="52354" b="80588"/>
          <a:stretch/>
        </p:blipFill>
        <p:spPr>
          <a:xfrm>
            <a:off x="2698382" y="1356760"/>
            <a:ext cx="917784" cy="915174"/>
          </a:xfrm>
          <a:prstGeom prst="rect">
            <a:avLst/>
          </a:prstGeom>
        </p:spPr>
      </p:pic>
      <p:sp>
        <p:nvSpPr>
          <p:cNvPr id="25" name="Блок-схема: кілька документів 24">
            <a:extLst>
              <a:ext uri="{FF2B5EF4-FFF2-40B4-BE49-F238E27FC236}">
                <a16:creationId xmlns:a16="http://schemas.microsoft.com/office/drawing/2014/main" id="{5F9C1307-07DE-4239-9EC4-887724663DAB}"/>
              </a:ext>
            </a:extLst>
          </p:cNvPr>
          <p:cNvSpPr/>
          <p:nvPr/>
        </p:nvSpPr>
        <p:spPr>
          <a:xfrm>
            <a:off x="7687585" y="1144809"/>
            <a:ext cx="3911600" cy="3265653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B6CCDDE-23FC-453C-8902-1293E9224AA1}"/>
              </a:ext>
            </a:extLst>
          </p:cNvPr>
          <p:cNvSpPr/>
          <p:nvPr/>
        </p:nvSpPr>
        <p:spPr>
          <a:xfrm>
            <a:off x="7872494" y="2223449"/>
            <a:ext cx="388173" cy="369332"/>
          </a:xfrm>
          <a:prstGeom prst="ellipse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57A036-2A64-4184-8BA0-EA18B13C27B1}"/>
              </a:ext>
            </a:extLst>
          </p:cNvPr>
          <p:cNvSpPr txBox="1"/>
          <p:nvPr/>
        </p:nvSpPr>
        <p:spPr>
          <a:xfrm>
            <a:off x="8260667" y="1764498"/>
            <a:ext cx="216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Умовні позначення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D6806D1-1098-4906-AF0C-7CF2A5098D44}"/>
              </a:ext>
            </a:extLst>
          </p:cNvPr>
          <p:cNvSpPr/>
          <p:nvPr/>
        </p:nvSpPr>
        <p:spPr>
          <a:xfrm>
            <a:off x="7872494" y="2697076"/>
            <a:ext cx="388173" cy="369332"/>
          </a:xfrm>
          <a:prstGeom prst="ellipse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294E3A7-F660-45B8-A315-A2E2E339F586}"/>
              </a:ext>
            </a:extLst>
          </p:cNvPr>
          <p:cNvSpPr/>
          <p:nvPr/>
        </p:nvSpPr>
        <p:spPr>
          <a:xfrm>
            <a:off x="7872494" y="3181450"/>
            <a:ext cx="388174" cy="3693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C05C10-0D21-448D-ADE0-ECA938DA3892}"/>
              </a:ext>
            </a:extLst>
          </p:cNvPr>
          <p:cNvSpPr txBox="1"/>
          <p:nvPr/>
        </p:nvSpPr>
        <p:spPr>
          <a:xfrm>
            <a:off x="8356040" y="2223449"/>
            <a:ext cx="2515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Помірно забруднена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12E6AA-C78F-41B5-A0D7-52E53E707146}"/>
              </a:ext>
            </a:extLst>
          </p:cNvPr>
          <p:cNvSpPr txBox="1"/>
          <p:nvPr/>
        </p:nvSpPr>
        <p:spPr>
          <a:xfrm>
            <a:off x="8385805" y="2697076"/>
            <a:ext cx="2515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127F1F-B139-46D1-BE08-611B39E25FF5}"/>
              </a:ext>
            </a:extLst>
          </p:cNvPr>
          <p:cNvSpPr txBox="1"/>
          <p:nvPr/>
        </p:nvSpPr>
        <p:spPr>
          <a:xfrm>
            <a:off x="8385804" y="3210055"/>
            <a:ext cx="2515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досліджена територія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F52F5E-ADCA-4017-9F80-FFABFA15F37A}"/>
              </a:ext>
            </a:extLst>
          </p:cNvPr>
          <p:cNvSpPr txBox="1"/>
          <p:nvPr/>
        </p:nvSpPr>
        <p:spPr>
          <a:xfrm>
            <a:off x="6095999" y="4769440"/>
            <a:ext cx="550318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основі отриманих результатів з обраних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гідропостів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 змоделювала карту екологічного стану річки Хорол для подальшого її  моніторингу. В зв’язку з тим, що було досліджено лише частину водойми, планую провести спостереження ще восени та наступного року для доповнення карти. </a:t>
            </a:r>
          </a:p>
        </p:txBody>
      </p:sp>
    </p:spTree>
    <p:extLst>
      <p:ext uri="{BB962C8B-B14F-4D97-AF65-F5344CB8AC3E}">
        <p14:creationId xmlns:p14="http://schemas.microsoft.com/office/powerpoint/2010/main" val="99323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6">
            <a:extLst>
              <a:ext uri="{FF2B5EF4-FFF2-40B4-BE49-F238E27FC236}">
                <a16:creationId xmlns:a16="http://schemas.microsoft.com/office/drawing/2014/main" id="{F568CAEF-10F8-4B6B-ADF1-51811F36C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b="456"/>
          <a:stretch/>
        </p:blipFill>
        <p:spPr>
          <a:xfrm>
            <a:off x="0" y="-38100"/>
            <a:ext cx="12192000" cy="6858000"/>
          </a:xfr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3A0D981-2EF0-4003-AE3E-ABE6FDE2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429" y="-93867"/>
            <a:ext cx="3646714" cy="13255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31F223-2016-46F2-B10D-97581362F057}"/>
              </a:ext>
            </a:extLst>
          </p:cNvPr>
          <p:cNvSpPr txBox="1"/>
          <p:nvPr/>
        </p:nvSpPr>
        <p:spPr>
          <a:xfrm>
            <a:off x="696686" y="981375"/>
            <a:ext cx="1058091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даний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дослідження забруднення річки Хорол методом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біоіндикації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макробезхребетних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 можливість зробити такі висновки: </a:t>
            </a:r>
          </a:p>
          <a:p>
            <a:pPr marL="342900" indent="-342900" algn="just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 літератури з даної проблеми дало можливість змоделювати гідрологічні особливості річки, проаналізувати процеси </a:t>
            </a:r>
            <a:r>
              <a:rPr lang="uk-UA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природних та антропогенних змін  природного водного  об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єкту</a:t>
            </a:r>
            <a:r>
              <a:rPr lang="uk-UA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– річки 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Хорол</a:t>
            </a:r>
            <a:r>
              <a:rPr lang="uk-UA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місцях із найбільшим антропогенним навантаженням було проведено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 видового складу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макробезхребетних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індикаторів. 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гідропості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 1 виявлено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№ 2 -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№ 3 -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№ 4 -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№ 5-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видів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гідробіонтів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допомогою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макробезхребетних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був визначений індекс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Вудівісса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Індекс ТВІ на ділянках №1, 2, 3, 4  становить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Таке значення індексу вказує, що вода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третього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класу якості, тобто (помірно забруднена).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ділянці № 5  - 8 балів, що вказує на другий клас якості (відносно чиста).</a:t>
            </a:r>
          </a:p>
          <a:p>
            <a:pPr marL="342900" indent="-342900" algn="just">
              <a:buFontTx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допомогою  методів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біоіндикації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макробезхребетним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встановлено, що рівень забруднення річки Хорол в межах м. Миргород має  різний ступінь забруднення, але знаходиться в межах другого і третього класу якості  чистоти водойм. Порівнявши з даними фізико-хімічного аналізу Миргородської СЕС, дізналися, що отримані нами результати є близькими за значенням.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основі отриманих результатів з обраних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гідропостів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була змодельована карта екологічного стану річки   Хорол для подальшого її моніторингу. </a:t>
            </a:r>
          </a:p>
          <a:p>
            <a:pPr marL="342900" indent="-342900" algn="just">
              <a:buAutoNum type="arabicPeriod"/>
            </a:pPr>
            <a:endParaRPr lang="uk-UA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10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6">
            <a:extLst>
              <a:ext uri="{FF2B5EF4-FFF2-40B4-BE49-F238E27FC236}">
                <a16:creationId xmlns:a16="http://schemas.microsoft.com/office/drawing/2014/main" id="{12E507EA-6533-4EF8-9B68-B49EAC1A2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b="456"/>
          <a:stretch/>
        </p:blipFill>
        <p:spPr>
          <a:xfrm>
            <a:off x="0" y="-3810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1171C-01E3-4D90-83D9-20D6CC21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029" y="-351684"/>
            <a:ext cx="8142514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CAB21-4E02-405B-962D-3E7F2926D70A}"/>
              </a:ext>
            </a:extLst>
          </p:cNvPr>
          <p:cNvSpPr txBox="1"/>
          <p:nvPr/>
        </p:nvSpPr>
        <p:spPr>
          <a:xfrm>
            <a:off x="454999" y="531258"/>
            <a:ext cx="11508401" cy="683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  <a:buAutoNum type="arabicPeriod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Бойчук Ю. Д. Теоретичні основи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ентомобіоіндикації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URL: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https://www.zoology.dp.ua/z_07_135.html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звернення: 10.03.2024).</a:t>
            </a:r>
          </a:p>
          <a:p>
            <a:pPr marL="342900" indent="-342900" algn="just">
              <a:spcAft>
                <a:spcPts val="1000"/>
              </a:spcAft>
              <a:buAutoNum type="arabicPeriod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 Й.В., Клименко М.О.,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Сондак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 Відновна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гідроекологія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порушених річкових та озерних систем (гідрохімія, гідробіологія, гідрологія, управління). - Рівне: ППФ «Волинські обереги», 1999.- Т.І,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Tx/>
              <a:buAutoNum type="arabicPeriod"/>
            </a:pP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Запольський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А.К. Основи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екології.-Київ:Вища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школа 2004.-382 с.</a:t>
            </a: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Tx/>
              <a:buAutoNum type="arabi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Карпова Г., Зуб Л., Мельничук В., Проців Г. Оцінка екологічного стану водойм методом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біоіндикації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Бережани, 2010. 32 с. 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Tx/>
              <a:buAutoNum type="arabicPeriod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Кузнєцов Р.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Біоіндикація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Надвірна, 2015.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41 с.</a:t>
            </a:r>
          </a:p>
          <a:p>
            <a:pPr marL="342900" indent="-342900" algn="just">
              <a:spcAft>
                <a:spcPts val="1000"/>
              </a:spcAft>
              <a:buFontTx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Клименко М.О.,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Гріховина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Ю.Р.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басейну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Прип'ять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НУВГП, 2005.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Tx/>
              <a:buAutoNum type="arabicPeriod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Лисиця А.В.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Біоіндикація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біотестування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забруднених територій.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Рівне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Дока-центр, 2018. 94 с. 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1000"/>
              </a:spcAft>
              <a:buFontTx/>
              <a:buAutoNum type="arabicPeriod"/>
            </a:pPr>
            <a:r>
              <a:rPr lang="uk-UA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Мальцев В.І., Карпова Г.О., Зуб Л.М. Визначення якості води методами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біоіндикації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Київ, 2011. 112 с.</a:t>
            </a:r>
          </a:p>
          <a:p>
            <a:pPr marL="342900" indent="-342900" algn="just">
              <a:spcAft>
                <a:spcPts val="1000"/>
              </a:spcAft>
              <a:buFontTx/>
              <a:buAutoNum type="arabicPeriod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екологічної оцінки якості поверхневих вод за відповідними категоріями: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Наказом Мінекобезпеки України від 31.03.98 №44 як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міжвідомч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норм. документ / В.Д. Романенко, В.М. Жулинський, О.П.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Оксінюк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ін.  Київ: СИМВОЛ, 1998. 28 с.</a:t>
            </a:r>
          </a:p>
          <a:p>
            <a:pPr marL="342900" indent="-342900" algn="just">
              <a:spcAft>
                <a:spcPts val="1000"/>
              </a:spcAft>
              <a:buFontTx/>
              <a:buAutoNum type="arabi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Никифоров В.В., Дігтяр О.В.,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МазницькаО.В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Біоіндикіція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біотестування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Кременчук , 2016. 76 с.</a:t>
            </a: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Tx/>
              <a:buAutoNum type="arabicPeriod"/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Профіль субрегіону “Миргород”. Додаток 2: Матеріали до Стратегії розвитку 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субрегіону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“Миргород”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URL: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https://myrgorod.pl.ua/files/images/Economika/Strategiya/prof_subreg.pdf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звернення: 10.03.2024).</a:t>
            </a:r>
          </a:p>
          <a:p>
            <a:pPr marL="342900" indent="-342900" algn="just">
              <a:spcAft>
                <a:spcPts val="1000"/>
              </a:spcAft>
              <a:buFontTx/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Сафранов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природокористування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студ.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вищ.навч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заклад. / Т.А.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Сафранов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Світ-2000, 2003. – 248 с.</a:t>
            </a: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Tx/>
              <a:buAutoNum type="arabicPeriod"/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Чиста вода.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Інтерактивна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карта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забрудненості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річок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Державного агентства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водних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URL: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https://texty.org.ua/water/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звернення: 10.03.2024).</a:t>
            </a:r>
          </a:p>
          <a:p>
            <a:pPr algn="just">
              <a:spcAft>
                <a:spcPts val="1000"/>
              </a:spcAft>
            </a:pP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5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6">
            <a:extLst>
              <a:ext uri="{FF2B5EF4-FFF2-40B4-BE49-F238E27FC236}">
                <a16:creationId xmlns:a16="http://schemas.microsoft.com/office/drawing/2014/main" id="{D6862F7B-DFBB-4595-9CC9-25CFF2952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b="456"/>
          <a:stretch/>
        </p:blipFill>
        <p:spPr>
          <a:xfrm>
            <a:off x="0" y="0"/>
            <a:ext cx="12192000" cy="6858000"/>
          </a:xfrm>
        </p:spPr>
      </p:pic>
      <p:pic>
        <p:nvPicPr>
          <p:cNvPr id="7" name="Picture 16" descr="Futuristic Technology Clipart PNG Images, Minimalistic Line Blue Futuristic  Technology Border Box Dialog Element, Technology Border, Blue, Future Sense  PNG Image For Free Download">
            <a:extLst>
              <a:ext uri="{FF2B5EF4-FFF2-40B4-BE49-F238E27FC236}">
                <a16:creationId xmlns:a16="http://schemas.microsoft.com/office/drawing/2014/main" id="{A60585F6-19EC-41ED-8499-6F742F6E6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21092" r="6719" b="20104"/>
          <a:stretch/>
        </p:blipFill>
        <p:spPr bwMode="auto">
          <a:xfrm>
            <a:off x="0" y="38100"/>
            <a:ext cx="11972623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25">
            <a:extLst>
              <a:ext uri="{FF2B5EF4-FFF2-40B4-BE49-F238E27FC236}">
                <a16:creationId xmlns:a16="http://schemas.microsoft.com/office/drawing/2014/main" id="{A4824991-47FD-47AC-9DDA-4267252A2040}"/>
              </a:ext>
            </a:extLst>
          </p:cNvPr>
          <p:cNvSpPr/>
          <p:nvPr/>
        </p:nvSpPr>
        <p:spPr>
          <a:xfrm>
            <a:off x="3961280" y="609563"/>
            <a:ext cx="42694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40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теми</a:t>
            </a:r>
          </a:p>
        </p:txBody>
      </p:sp>
      <p:sp>
        <p:nvSpPr>
          <p:cNvPr id="5" name="Прямоугольник 8">
            <a:extLst>
              <a:ext uri="{FF2B5EF4-FFF2-40B4-BE49-F238E27FC236}">
                <a16:creationId xmlns:a16="http://schemas.microsoft.com/office/drawing/2014/main" id="{2DC2FEB5-6E56-4ACD-9694-5DE9C5DB6365}"/>
              </a:ext>
            </a:extLst>
          </p:cNvPr>
          <p:cNvSpPr/>
          <p:nvPr/>
        </p:nvSpPr>
        <p:spPr>
          <a:xfrm>
            <a:off x="3961280" y="3982445"/>
            <a:ext cx="49371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40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дослідження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F5B1A-21F6-4B8C-BAFA-D9F7A8C2AE66}"/>
              </a:ext>
            </a:extLst>
          </p:cNvPr>
          <p:cNvSpPr txBox="1"/>
          <p:nvPr/>
        </p:nvSpPr>
        <p:spPr>
          <a:xfrm>
            <a:off x="1491758" y="1431412"/>
            <a:ext cx="898910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наш  час  проблема  забруднення  прісних  водойм  особливо актуальна, тому що вони є одним із джерел чистої води.  Малі річки, що опинилися  в межах населених пунктів, піддаються сильному зовнішньому  впливу. Оскільки річка Хорол впадає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Псла, то, без сумніву, її екологічний стан  може вплинути на екологічний стан річки Псел.  Гідрохімічний склад  річок чутливо реагує на господарську діяльність населення. Внаслідок посилення  антропогенного впливу погіршується стан водних об’єктів.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 є винятком і  річка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Хорол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Тому актуальним питанням  є вивчення екологічного стану водойми, використовуючи різні методи дослідження ,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зокрема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біоіндикацію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Знищення комарів, обробка від комарів, кліщів, мух, жуків">
            <a:extLst>
              <a:ext uri="{FF2B5EF4-FFF2-40B4-BE49-F238E27FC236}">
                <a16:creationId xmlns:a16="http://schemas.microsoft.com/office/drawing/2014/main" id="{D227A80B-D36C-4976-A294-DDB855E3E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6199" y="5269826"/>
            <a:ext cx="1424820" cy="11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D8F6A2-2C6E-4A97-91B9-595CF39E6765}"/>
              </a:ext>
            </a:extLst>
          </p:cNvPr>
          <p:cNvSpPr txBox="1"/>
          <p:nvPr/>
        </p:nvSpPr>
        <p:spPr>
          <a:xfrm>
            <a:off x="1524876" y="4632656"/>
            <a:ext cx="9109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полягає у визначенні якості води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індексом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ТВІ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творенні карти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екологічного стану 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річки Хорол для подальшого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моніторингу  змін її стану.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72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6">
            <a:extLst>
              <a:ext uri="{FF2B5EF4-FFF2-40B4-BE49-F238E27FC236}">
                <a16:creationId xmlns:a16="http://schemas.microsoft.com/office/drawing/2014/main" id="{4C7DF32B-EABB-4EC9-82FC-1F05E8ACF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b="456"/>
          <a:stretch/>
        </p:blipFill>
        <p:spPr>
          <a:xfrm>
            <a:off x="0" y="0"/>
            <a:ext cx="12192000" cy="6858000"/>
          </a:xfrm>
        </p:spPr>
      </p:pic>
      <p:pic>
        <p:nvPicPr>
          <p:cNvPr id="7" name="Picture 16" descr="Futuristic Technology Clipart PNG Images, Minimalistic Line Blue Futuristic  Technology Border Box Dialog Element, Technology Border, Blue, Future Sense  PNG Image For Free Download">
            <a:extLst>
              <a:ext uri="{FF2B5EF4-FFF2-40B4-BE49-F238E27FC236}">
                <a16:creationId xmlns:a16="http://schemas.microsoft.com/office/drawing/2014/main" id="{A5496063-BBA7-4514-90F6-6B6A78633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21092" r="6719" b="20104"/>
          <a:stretch/>
        </p:blipFill>
        <p:spPr bwMode="auto">
          <a:xfrm>
            <a:off x="-126532" y="163618"/>
            <a:ext cx="11972623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AFFD7714-5763-4F26-BA51-21003D7F18F0}"/>
              </a:ext>
            </a:extLst>
          </p:cNvPr>
          <p:cNvSpPr/>
          <p:nvPr/>
        </p:nvSpPr>
        <p:spPr>
          <a:xfrm>
            <a:off x="1254294" y="1579238"/>
            <a:ext cx="966937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sz="40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4000" b="1" cap="none" spc="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ru-RU" sz="40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cap="none" spc="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40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екологічний стан річки  Хорол  у місцях антропогенного  навантаження </a:t>
            </a:r>
          </a:p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відносно чистому місці.</a:t>
            </a:r>
          </a:p>
          <a:p>
            <a:pPr algn="ctr"/>
            <a:endParaRPr lang="ru-RU" sz="40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id="{553773B4-9E8B-4DC9-B2E2-078E5FF0BF12}"/>
              </a:ext>
            </a:extLst>
          </p:cNvPr>
          <p:cNvSpPr/>
          <p:nvPr/>
        </p:nvSpPr>
        <p:spPr>
          <a:xfrm>
            <a:off x="2784277" y="3516418"/>
            <a:ext cx="68706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дослідження: </a:t>
            </a:r>
          </a:p>
          <a:p>
            <a:pPr algn="ctr"/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безхребетні тварини  прісноводної водойми</a:t>
            </a:r>
            <a:endParaRPr lang="ru-RU" sz="40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Бокоплав озерный (65 фото) - красивые фото и картинки pofoto.club">
            <a:extLst>
              <a:ext uri="{FF2B5EF4-FFF2-40B4-BE49-F238E27FC236}">
                <a16:creationId xmlns:a16="http://schemas.microsoft.com/office/drawing/2014/main" id="{AF0EB1D5-3993-4F71-9DC0-B0AF00C39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25" b="90000" l="4500" r="90250">
                        <a14:foregroundMark x1="8500" y1="63875" x2="8500" y2="63875"/>
                        <a14:foregroundMark x1="4500" y1="63875" x2="4500" y2="63875"/>
                        <a14:foregroundMark x1="61500" y1="14250" x2="61500" y2="14250"/>
                        <a14:foregroundMark x1="69000" y1="9625" x2="69000" y2="9625"/>
                        <a14:foregroundMark x1="81500" y1="21500" x2="81500" y2="21500"/>
                        <a14:foregroundMark x1="84500" y1="20125" x2="84500" y2="20125"/>
                        <a14:foregroundMark x1="83500" y1="20625" x2="83500" y2="20625"/>
                        <a14:foregroundMark x1="86625" y1="19250" x2="86625" y2="19250"/>
                        <a14:foregroundMark x1="88625" y1="18500" x2="88625" y2="18500"/>
                        <a14:foregroundMark x1="87875" y1="18500" x2="87875" y2="18500"/>
                        <a14:foregroundMark x1="90250" y1="17625" x2="90250" y2="17625"/>
                        <a14:foregroundMark x1="79250" y1="22125" x2="79250" y2="22125"/>
                        <a14:foregroundMark x1="66500" y1="44250" x2="66500" y2="44250"/>
                        <a14:foregroundMark x1="65250" y1="44250" x2="65250" y2="44250"/>
                        <a14:foregroundMark x1="74000" y1="48125" x2="74000" y2="4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3" y="4265416"/>
            <a:ext cx="2446457" cy="244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Worms &amp; Insects Baits - Fishing Planet Wiki">
            <a:extLst>
              <a:ext uri="{FF2B5EF4-FFF2-40B4-BE49-F238E27FC236}">
                <a16:creationId xmlns:a16="http://schemas.microsoft.com/office/drawing/2014/main" id="{25D6F7FA-8085-49AB-810B-936477D0B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078">
            <a:off x="9843857" y="4274947"/>
            <a:ext cx="1718712" cy="171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49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Місце для вмісту 6">
            <a:extLst>
              <a:ext uri="{FF2B5EF4-FFF2-40B4-BE49-F238E27FC236}">
                <a16:creationId xmlns:a16="http://schemas.microsoft.com/office/drawing/2014/main" id="{1422E819-B1ED-4203-BDD6-BE16FFBDD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b="456"/>
          <a:stretch/>
        </p:blipFill>
        <p:spPr>
          <a:xfrm>
            <a:off x="0" y="0"/>
            <a:ext cx="12192000" cy="6858000"/>
          </a:xfrm>
        </p:spPr>
      </p:pic>
      <p:pic>
        <p:nvPicPr>
          <p:cNvPr id="11" name="Picture 16" descr="Futuristic Technology Clipart PNG Images, Minimalistic Line Blue Futuristic  Technology Border Box Dialog Element, Technology Border, Blue, Future Sense  PNG Image For Free Download">
            <a:extLst>
              <a:ext uri="{FF2B5EF4-FFF2-40B4-BE49-F238E27FC236}">
                <a16:creationId xmlns:a16="http://schemas.microsoft.com/office/drawing/2014/main" id="{2C7CACBA-C469-4B1A-B0D7-E076F8556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21092" r="6719" b="20104"/>
          <a:stretch/>
        </p:blipFill>
        <p:spPr bwMode="auto">
          <a:xfrm>
            <a:off x="109688" y="117144"/>
            <a:ext cx="11972623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186DE2-3EF3-47F2-90C8-0CDE6EE4E97D}"/>
              </a:ext>
            </a:extLst>
          </p:cNvPr>
          <p:cNvSpPr txBox="1"/>
          <p:nvPr/>
        </p:nvSpPr>
        <p:spPr>
          <a:xfrm>
            <a:off x="3047223" y="1798089"/>
            <a:ext cx="6097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4000" b="1" cap="none" spc="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40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5D8E28-7FD7-4763-86CA-0D1C6CE6F3A1}"/>
              </a:ext>
            </a:extLst>
          </p:cNvPr>
          <p:cNvSpPr txBox="1"/>
          <p:nvPr/>
        </p:nvSpPr>
        <p:spPr>
          <a:xfrm>
            <a:off x="1983378" y="2481183"/>
            <a:ext cx="80134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500"/>
              </a:spcBef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дослідити видовий склад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макробезхребетних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використовуючи метод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біоіндикації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ТВІ (за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Вудівіссом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з метою визначити ступінь забруднення річки Хорол.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вмісту 6">
            <a:extLst>
              <a:ext uri="{FF2B5EF4-FFF2-40B4-BE49-F238E27FC236}">
                <a16:creationId xmlns:a16="http://schemas.microsoft.com/office/drawing/2014/main" id="{7DAF6A67-296F-43CB-9EFD-FD40A9FBE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b="456"/>
          <a:stretch/>
        </p:blipFill>
        <p:spPr>
          <a:xfrm>
            <a:off x="0" y="0"/>
            <a:ext cx="12192000" cy="6858000"/>
          </a:xfrm>
        </p:spPr>
      </p:pic>
      <p:pic>
        <p:nvPicPr>
          <p:cNvPr id="9" name="Picture 16" descr="Futuristic Technology Clipart PNG Images, Minimalistic Line Blue Futuristic  Technology Border Box Dialog Element, Technology Border, Blue, Future Sense  PNG Image For Free Download">
            <a:extLst>
              <a:ext uri="{FF2B5EF4-FFF2-40B4-BE49-F238E27FC236}">
                <a16:creationId xmlns:a16="http://schemas.microsoft.com/office/drawing/2014/main" id="{24AED6A4-2B5B-407F-8A13-3803BD8AC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21092" r="6719" b="20104"/>
          <a:stretch/>
        </p:blipFill>
        <p:spPr bwMode="auto">
          <a:xfrm>
            <a:off x="109688" y="38100"/>
            <a:ext cx="11972623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82CAB8-726E-44EC-9BFC-BA4F892C3D72}"/>
              </a:ext>
            </a:extLst>
          </p:cNvPr>
          <p:cNvSpPr txBox="1"/>
          <p:nvPr/>
        </p:nvSpPr>
        <p:spPr>
          <a:xfrm>
            <a:off x="2990825" y="726119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sz="3600" b="1" cap="none" spc="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sz="36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91A3D-542D-4E44-883A-6AA09250000F}"/>
              </a:ext>
            </a:extLst>
          </p:cNvPr>
          <p:cNvSpPr txBox="1"/>
          <p:nvPr/>
        </p:nvSpPr>
        <p:spPr>
          <a:xfrm>
            <a:off x="1419225" y="1617106"/>
            <a:ext cx="9934575" cy="3334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змоделювати гідрологічні особливості річки та обрати місця з найбільшим антропогенним навантаженням</a:t>
            </a:r>
            <a:r>
              <a:rPr lang="uk-UA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50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  якісний  склад  </a:t>
            </a:r>
            <a:r>
              <a:rPr lang="uk-UA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макробезхребетних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досліджуваних ділянках річки;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м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етодику  </a:t>
            </a:r>
            <a:r>
              <a:rPr lang="uk-UA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біоіндикації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за індексом ТВІ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Вудівіссом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рівень забруднення річки за біологічними показниками та п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орівняти отримані результати з результатами дослідження Миргородської СЕС;</a:t>
            </a:r>
          </a:p>
          <a:p>
            <a:pPr marL="342900" lvl="0" indent="-342900">
              <a:lnSpc>
                <a:spcPct val="150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створити карту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екологічного стану 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річки Хорол.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07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Місце для вмісту 6">
            <a:extLst>
              <a:ext uri="{FF2B5EF4-FFF2-40B4-BE49-F238E27FC236}">
                <a16:creationId xmlns:a16="http://schemas.microsoft.com/office/drawing/2014/main" id="{95D74F2B-C2F5-4588-867B-511D4D373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b="456"/>
          <a:stretch/>
        </p:blipFill>
        <p:spPr>
          <a:xfrm>
            <a:off x="0" y="0"/>
            <a:ext cx="12192000" cy="6858000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7E5139-6148-4CBA-A775-B5A11821C2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"/>
          <a:stretch/>
        </p:blipFill>
        <p:spPr>
          <a:xfrm>
            <a:off x="2465438" y="1904056"/>
            <a:ext cx="6751712" cy="4408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AA972D-7187-46F3-86EB-D325366FD021}"/>
              </a:ext>
            </a:extLst>
          </p:cNvPr>
          <p:cNvSpPr txBox="1"/>
          <p:nvPr/>
        </p:nvSpPr>
        <p:spPr>
          <a:xfrm>
            <a:off x="525940" y="62376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 - 308 км (у межах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Полтавщини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uk-UA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uk-UA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км). </a:t>
            </a:r>
            <a:endParaRPr lang="uk-UA" dirty="0"/>
          </a:p>
        </p:txBody>
      </p:sp>
      <p:cxnSp>
        <p:nvCxnSpPr>
          <p:cNvPr id="10" name="Сполучна лінія: уступом 9">
            <a:extLst>
              <a:ext uri="{FF2B5EF4-FFF2-40B4-BE49-F238E27FC236}">
                <a16:creationId xmlns:a16="http://schemas.microsoft.com/office/drawing/2014/main" id="{DB2A5E06-8989-46E5-A0CA-E4F43910B3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22651" y="2725240"/>
            <a:ext cx="137980" cy="789819"/>
          </a:xfrm>
          <a:prstGeom prst="bent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82C73B2-64EF-4D11-8360-891584B30B9A}"/>
              </a:ext>
            </a:extLst>
          </p:cNvPr>
          <p:cNvSpPr txBox="1"/>
          <p:nvPr/>
        </p:nvSpPr>
        <p:spPr>
          <a:xfrm>
            <a:off x="5886646" y="2930399"/>
            <a:ext cx="9182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r>
              <a:rPr lang="uk-UA" sz="12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Хорол</a:t>
            </a:r>
          </a:p>
        </p:txBody>
      </p: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EC3B11F8-D0ED-4601-904C-FA2E1B403092}"/>
              </a:ext>
            </a:extLst>
          </p:cNvPr>
          <p:cNvCxnSpPr>
            <a:cxnSpLocks/>
          </p:cNvCxnSpPr>
          <p:nvPr/>
        </p:nvCxnSpPr>
        <p:spPr>
          <a:xfrm flipH="1">
            <a:off x="6760636" y="2236442"/>
            <a:ext cx="423935" cy="65245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981E104-ED6A-4CF0-86FB-CC9DDE3CD576}"/>
              </a:ext>
            </a:extLst>
          </p:cNvPr>
          <p:cNvSpPr txBox="1"/>
          <p:nvPr/>
        </p:nvSpPr>
        <p:spPr>
          <a:xfrm>
            <a:off x="7381124" y="1288460"/>
            <a:ext cx="405329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Хорол бере початок з джерел на північ від села </a:t>
            </a:r>
            <a:r>
              <a:rPr lang="uk-UA" sz="1400" b="1" i="0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Червона Слобода</a:t>
            </a:r>
            <a:r>
              <a:rPr lang="uk-UA" sz="1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(Сумська область),</a:t>
            </a:r>
          </a:p>
          <a:p>
            <a:r>
              <a:rPr lang="uk-UA" sz="1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тече на південь, між містами </a:t>
            </a:r>
          </a:p>
          <a:p>
            <a:r>
              <a:rPr lang="uk-UA" sz="14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Миргород</a:t>
            </a:r>
            <a:r>
              <a:rPr lang="uk-UA" sz="1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uk-UA" sz="14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Хорол </a:t>
            </a:r>
            <a:r>
              <a:rPr lang="uk-UA" sz="1400" u="none" strike="noStrike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південний захід, далі - на південний схід. Впадає до Псла на північній околиці </a:t>
            </a:r>
            <a:r>
              <a:rPr lang="uk-UA" sz="1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села </a:t>
            </a:r>
            <a:r>
              <a:rPr lang="uk-UA" sz="1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Попівка</a:t>
            </a:r>
            <a:r>
              <a:rPr lang="uk-UA" sz="1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(Кременчуцький район, Полтавська область). </a:t>
            </a:r>
            <a:endParaRPr lang="uk-UA" sz="1400" dirty="0"/>
          </a:p>
        </p:txBody>
      </p:sp>
      <p:cxnSp>
        <p:nvCxnSpPr>
          <p:cNvPr id="26" name="Пряма зі стрілкою 25">
            <a:extLst>
              <a:ext uri="{FF2B5EF4-FFF2-40B4-BE49-F238E27FC236}">
                <a16:creationId xmlns:a16="http://schemas.microsoft.com/office/drawing/2014/main" id="{937AF01D-1C6E-4FA3-BC12-D0A4E377F1C4}"/>
              </a:ext>
            </a:extLst>
          </p:cNvPr>
          <p:cNvCxnSpPr>
            <a:cxnSpLocks/>
          </p:cNvCxnSpPr>
          <p:nvPr/>
        </p:nvCxnSpPr>
        <p:spPr>
          <a:xfrm flipH="1" flipV="1">
            <a:off x="6760637" y="3433346"/>
            <a:ext cx="501452" cy="23358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86F1E22-9CF4-4026-8CF0-FCDAD77D40F2}"/>
              </a:ext>
            </a:extLst>
          </p:cNvPr>
          <p:cNvSpPr txBox="1"/>
          <p:nvPr/>
        </p:nvSpPr>
        <p:spPr>
          <a:xfrm>
            <a:off x="6972603" y="3665891"/>
            <a:ext cx="9182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r>
              <a:rPr lang="uk-UA" sz="12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Псел</a:t>
            </a:r>
          </a:p>
        </p:txBody>
      </p: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E33E89B9-2FD8-4777-9144-8A419B5850A6}"/>
              </a:ext>
            </a:extLst>
          </p:cNvPr>
          <p:cNvGrpSpPr/>
          <p:nvPr/>
        </p:nvGrpSpPr>
        <p:grpSpPr>
          <a:xfrm>
            <a:off x="8432800" y="4948078"/>
            <a:ext cx="4111101" cy="964889"/>
            <a:chOff x="8432800" y="4948078"/>
            <a:chExt cx="4111101" cy="964889"/>
          </a:xfrm>
        </p:grpSpPr>
        <p:pic>
          <p:nvPicPr>
            <p:cNvPr id="1032" name="Picture 8" descr="Solved The Trapezoidal Channel Sketched Below Has The, 55% OFF">
              <a:extLst>
                <a:ext uri="{FF2B5EF4-FFF2-40B4-BE49-F238E27FC236}">
                  <a16:creationId xmlns:a16="http://schemas.microsoft.com/office/drawing/2014/main" id="{5A0D0AB3-0752-4E6D-B45D-1E81E9F92E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76" t="23375" r="18175" b="38117"/>
            <a:stretch/>
          </p:blipFill>
          <p:spPr bwMode="auto">
            <a:xfrm flipH="1">
              <a:off x="8432800" y="4948078"/>
              <a:ext cx="2833914" cy="964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Solved The Trapezoidal Channel Sketched Below Has The, 55% OFF">
              <a:extLst>
                <a:ext uri="{FF2B5EF4-FFF2-40B4-BE49-F238E27FC236}">
                  <a16:creationId xmlns:a16="http://schemas.microsoft.com/office/drawing/2014/main" id="{ECF20125-402C-46DA-AACF-AD2F2E3C04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76" r="68657" b="65699"/>
            <a:stretch/>
          </p:blipFill>
          <p:spPr bwMode="auto">
            <a:xfrm flipH="1">
              <a:off x="10956304" y="5034476"/>
              <a:ext cx="1587597" cy="27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3905567-7DE3-459D-9D63-F3B69FBB58D6}"/>
              </a:ext>
            </a:extLst>
          </p:cNvPr>
          <p:cNvSpPr txBox="1"/>
          <p:nvPr/>
        </p:nvSpPr>
        <p:spPr>
          <a:xfrm>
            <a:off x="9262502" y="4035300"/>
            <a:ext cx="25581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Долина трапецієподібна з підвищеними правими і пологими лівими схилами. </a:t>
            </a:r>
            <a:endParaRPr lang="uk-UA" sz="1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B9A8A2-C5E7-425F-835C-FB5AF3C706B8}"/>
              </a:ext>
            </a:extLst>
          </p:cNvPr>
          <p:cNvSpPr txBox="1"/>
          <p:nvPr/>
        </p:nvSpPr>
        <p:spPr>
          <a:xfrm>
            <a:off x="8552746" y="5912967"/>
            <a:ext cx="3113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Заплава завширшки </a:t>
            </a:r>
          </a:p>
          <a:p>
            <a:pPr algn="ctr"/>
            <a:r>
              <a:rPr lang="uk-UA" sz="14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 0,2—0,5 км до 1,5—2 км</a:t>
            </a:r>
            <a:endParaRPr lang="uk-UA" sz="1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D9850DF-4BC3-42A4-A2BE-D1AC08F8E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902" y="-14969"/>
            <a:ext cx="7019547" cy="1311275"/>
          </a:xfrm>
        </p:spPr>
        <p:txBody>
          <a:bodyPr>
            <a:noAutofit/>
          </a:bodyPr>
          <a:lstStyle/>
          <a:p>
            <a:r>
              <a:rPr lang="uk-UA" sz="24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Моделювання гідрологічних особливостей річки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E1550C-EF71-4547-8B04-1E9D9A8C48CC}"/>
              </a:ext>
            </a:extLst>
          </p:cNvPr>
          <p:cNvSpPr txBox="1"/>
          <p:nvPr/>
        </p:nvSpPr>
        <p:spPr>
          <a:xfrm>
            <a:off x="4732227" y="2225351"/>
            <a:ext cx="2816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Права притока </a:t>
            </a:r>
          </a:p>
          <a:p>
            <a:pPr algn="ctr"/>
            <a:r>
              <a:rPr lang="uk-UA" sz="14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р. Псел</a:t>
            </a:r>
            <a:endParaRPr lang="uk-UA" dirty="0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527E172-5A11-4526-AD9D-40FB5E085C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8" y="4532605"/>
            <a:ext cx="4836722" cy="202364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726F371-F45F-43C6-A8D4-8815D26A5E7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82" y="648512"/>
            <a:ext cx="3143439" cy="31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6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Місце для вмісту 6">
            <a:extLst>
              <a:ext uri="{FF2B5EF4-FFF2-40B4-BE49-F238E27FC236}">
                <a16:creationId xmlns:a16="http://schemas.microsoft.com/office/drawing/2014/main" id="{3DA75B89-5F1F-47F9-BD71-12772F2D7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b="456"/>
          <a:stretch/>
        </p:blipFill>
        <p:spPr>
          <a:xfrm>
            <a:off x="-14288" y="-19050"/>
            <a:ext cx="12220575" cy="6858000"/>
          </a:xfr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DE80CB-B208-40C6-9467-CCA6708781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85" t="-4829" r="-10268" b="1030"/>
          <a:stretch/>
        </p:blipFill>
        <p:spPr>
          <a:xfrm>
            <a:off x="325707" y="1513377"/>
            <a:ext cx="5704114" cy="502920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673100"/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171ABAF-31A6-493D-8948-33C23AACCF8F}"/>
              </a:ext>
            </a:extLst>
          </p:cNvPr>
          <p:cNvSpPr txBox="1"/>
          <p:nvPr/>
        </p:nvSpPr>
        <p:spPr>
          <a:xfrm>
            <a:off x="4333647" y="3047876"/>
            <a:ext cx="37011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E9011F-D7F6-4912-B93C-2E26DDF17C7D}"/>
              </a:ext>
            </a:extLst>
          </p:cNvPr>
          <p:cNvSpPr txBox="1"/>
          <p:nvPr/>
        </p:nvSpPr>
        <p:spPr>
          <a:xfrm>
            <a:off x="1503399" y="5246407"/>
            <a:ext cx="37011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32A88080-0E4A-4D00-B456-00B6004D7B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185517"/>
              </p:ext>
            </p:extLst>
          </p:nvPr>
        </p:nvGraphicFramePr>
        <p:xfrm>
          <a:off x="4529195" y="5357591"/>
          <a:ext cx="3524703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1" name="Схема 50">
            <a:extLst>
              <a:ext uri="{FF2B5EF4-FFF2-40B4-BE49-F238E27FC236}">
                <a16:creationId xmlns:a16="http://schemas.microsoft.com/office/drawing/2014/main" id="{402C97ED-B6D4-4968-AECF-9098C321C7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414237"/>
              </p:ext>
            </p:extLst>
          </p:nvPr>
        </p:nvGraphicFramePr>
        <p:xfrm>
          <a:off x="6591662" y="3901794"/>
          <a:ext cx="5366658" cy="82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50" name="Схема 49">
            <a:extLst>
              <a:ext uri="{FF2B5EF4-FFF2-40B4-BE49-F238E27FC236}">
                <a16:creationId xmlns:a16="http://schemas.microsoft.com/office/drawing/2014/main" id="{BEA04BFF-1918-4888-816E-F05F8420D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875389"/>
              </p:ext>
            </p:extLst>
          </p:nvPr>
        </p:nvGraphicFramePr>
        <p:xfrm>
          <a:off x="6547984" y="2849337"/>
          <a:ext cx="5054507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FDE0234-74D4-4CB5-933F-E591FFCC6EE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41760">
            <a:off x="5338932" y="2365907"/>
            <a:ext cx="1230087" cy="1379235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AC4E17D-65DC-487B-919E-903786C56F4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5529">
            <a:off x="5710153" y="3047509"/>
            <a:ext cx="1103038" cy="1236781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4C06ADE-4D53-4F87-B87C-6A2AF5FCD4A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02508" flipV="1">
            <a:off x="4667266" y="4421378"/>
            <a:ext cx="1411881" cy="1583071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B557666-9C3E-471D-946D-9A32CBB6492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82013">
            <a:off x="5826483" y="3857947"/>
            <a:ext cx="978668" cy="1097331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66" name="Прямокутник 65">
            <a:extLst>
              <a:ext uri="{FF2B5EF4-FFF2-40B4-BE49-F238E27FC236}">
                <a16:creationId xmlns:a16="http://schemas.microsoft.com/office/drawing/2014/main" id="{BD64E76F-663D-41C9-9AD3-3B85C1B6D01C}"/>
              </a:ext>
            </a:extLst>
          </p:cNvPr>
          <p:cNvSpPr/>
          <p:nvPr/>
        </p:nvSpPr>
        <p:spPr>
          <a:xfrm>
            <a:off x="8231530" y="4812450"/>
            <a:ext cx="3726790" cy="13191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60" name="Picture 12" descr="Металлическая спиральная пружина для блокнота векторный макет  скоросшивателя календаря | Премиум векторы">
            <a:extLst>
              <a:ext uri="{FF2B5EF4-FFF2-40B4-BE49-F238E27FC236}">
                <a16:creationId xmlns:a16="http://schemas.microsoft.com/office/drawing/2014/main" id="{8D4D7FF6-7D12-47AA-BAC1-BE7A9EDB9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30764" r="5128" b="30703"/>
          <a:stretch/>
        </p:blipFill>
        <p:spPr bwMode="auto">
          <a:xfrm>
            <a:off x="8561699" y="4510666"/>
            <a:ext cx="3068460" cy="45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66989ED9-3C19-49DA-B249-608E23F6B109}"/>
              </a:ext>
            </a:extLst>
          </p:cNvPr>
          <p:cNvSpPr txBox="1"/>
          <p:nvPr/>
        </p:nvSpPr>
        <p:spPr>
          <a:xfrm>
            <a:off x="8386925" y="5082223"/>
            <a:ext cx="37267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Очисні споруди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Мостові переправи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Сміттєзвалище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Заголовок 1">
            <a:extLst>
              <a:ext uri="{FF2B5EF4-FFF2-40B4-BE49-F238E27FC236}">
                <a16:creationId xmlns:a16="http://schemas.microsoft.com/office/drawing/2014/main" id="{91C745EE-9DE0-4EE3-BF8A-9D542747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113" y="211771"/>
            <a:ext cx="4498887" cy="1311275"/>
          </a:xfrm>
        </p:spPr>
        <p:txBody>
          <a:bodyPr>
            <a:noAutofit/>
          </a:bodyPr>
          <a:lstStyle/>
          <a:p>
            <a:pPr algn="ctr"/>
            <a:r>
              <a:rPr lang="uk-UA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Дослідження найуразливіших місць р. Хорол  </a:t>
            </a:r>
            <a:br>
              <a:rPr lang="uk-UA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uk-UA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на території м. Миргород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2064" name="Picture 16" descr="Futuristic Technology Clipart PNG Images, Minimalistic Line Blue Futuristic  Technology Border Box Dialog Element, Technology Border, Blue, Future Sense  PNG Image For Free Download">
            <a:extLst>
              <a:ext uri="{FF2B5EF4-FFF2-40B4-BE49-F238E27FC236}">
                <a16:creationId xmlns:a16="http://schemas.microsoft.com/office/drawing/2014/main" id="{1233E2AD-C311-47C5-9F21-485DF3508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21092" r="6719" b="20104"/>
          <a:stretch/>
        </p:blipFill>
        <p:spPr bwMode="auto">
          <a:xfrm>
            <a:off x="0" y="-143900"/>
            <a:ext cx="6981825" cy="24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FD71363-B03C-4F3E-A89F-455477475FD8}"/>
              </a:ext>
            </a:extLst>
          </p:cNvPr>
          <p:cNvSpPr txBox="1"/>
          <p:nvPr/>
        </p:nvSpPr>
        <p:spPr>
          <a:xfrm>
            <a:off x="689890" y="400123"/>
            <a:ext cx="57041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Місто </a:t>
            </a:r>
            <a:r>
              <a:rPr lang="uk-UA" sz="16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Миргород</a:t>
            </a:r>
            <a:r>
              <a:rPr lang="uk-UA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розташоване на берегах річки </a:t>
            </a:r>
            <a:r>
              <a:rPr lang="uk-UA" sz="16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Хорол</a:t>
            </a:r>
            <a:r>
              <a:rPr lang="uk-UA" sz="1600" u="none" strike="noStrike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Вище за течією, на відстані 1 км від Миргорода, розташоване село </a:t>
            </a:r>
            <a:r>
              <a:rPr lang="uk-UA" sz="16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Білики</a:t>
            </a:r>
            <a:r>
              <a:rPr lang="uk-UA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нижче за течією, на відстані 0,5 км від Миргорода, розташоване село </a:t>
            </a:r>
            <a:r>
              <a:rPr lang="uk-UA" sz="16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Гаркушинці</a:t>
            </a:r>
            <a:r>
              <a:rPr lang="uk-UA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Річка у цьому місці звивиста, утворює лимани, стариці і заболочені озера.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Схема 48">
            <a:extLst>
              <a:ext uri="{FF2B5EF4-FFF2-40B4-BE49-F238E27FC236}">
                <a16:creationId xmlns:a16="http://schemas.microsoft.com/office/drawing/2014/main" id="{F9D76EC7-A984-4347-9D84-C5981ECAE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301709"/>
              </p:ext>
            </p:extLst>
          </p:nvPr>
        </p:nvGraphicFramePr>
        <p:xfrm>
          <a:off x="6086023" y="2000747"/>
          <a:ext cx="5825899" cy="742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sp>
        <p:nvSpPr>
          <p:cNvPr id="67" name="Прямокутник 66">
            <a:extLst>
              <a:ext uri="{FF2B5EF4-FFF2-40B4-BE49-F238E27FC236}">
                <a16:creationId xmlns:a16="http://schemas.microsoft.com/office/drawing/2014/main" id="{3BD63F11-5BEE-4054-8DFA-9D46808A2486}"/>
              </a:ext>
            </a:extLst>
          </p:cNvPr>
          <p:cNvSpPr/>
          <p:nvPr/>
        </p:nvSpPr>
        <p:spPr>
          <a:xfrm>
            <a:off x="8481190" y="5158769"/>
            <a:ext cx="150444" cy="1713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0" name="Прямокутник 79">
            <a:extLst>
              <a:ext uri="{FF2B5EF4-FFF2-40B4-BE49-F238E27FC236}">
                <a16:creationId xmlns:a16="http://schemas.microsoft.com/office/drawing/2014/main" id="{324C9548-7E99-44AE-9DB7-5855C21E53A1}"/>
              </a:ext>
            </a:extLst>
          </p:cNvPr>
          <p:cNvSpPr/>
          <p:nvPr/>
        </p:nvSpPr>
        <p:spPr>
          <a:xfrm>
            <a:off x="8481190" y="5654848"/>
            <a:ext cx="150444" cy="1713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1" name="Прямокутник 80">
            <a:extLst>
              <a:ext uri="{FF2B5EF4-FFF2-40B4-BE49-F238E27FC236}">
                <a16:creationId xmlns:a16="http://schemas.microsoft.com/office/drawing/2014/main" id="{EB04256B-95A7-41EA-8AF7-CF81646D640E}"/>
              </a:ext>
            </a:extLst>
          </p:cNvPr>
          <p:cNvSpPr/>
          <p:nvPr/>
        </p:nvSpPr>
        <p:spPr>
          <a:xfrm>
            <a:off x="8481190" y="5406705"/>
            <a:ext cx="150444" cy="1713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457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6">
            <a:extLst>
              <a:ext uri="{FF2B5EF4-FFF2-40B4-BE49-F238E27FC236}">
                <a16:creationId xmlns:a16="http://schemas.microsoft.com/office/drawing/2014/main" id="{773184A1-C537-4ED3-88E6-AF28BE0A4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b="456"/>
          <a:stretch/>
        </p:blipFill>
        <p:spPr>
          <a:xfrm>
            <a:off x="0" y="0"/>
            <a:ext cx="12192000" cy="6858000"/>
          </a:xfrm>
        </p:spPr>
      </p:pic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A00E39AC-DCBE-449A-AE1E-6A7174821242}"/>
              </a:ext>
            </a:extLst>
          </p:cNvPr>
          <p:cNvSpPr/>
          <p:nvPr/>
        </p:nvSpPr>
        <p:spPr>
          <a:xfrm>
            <a:off x="6973153" y="1725682"/>
            <a:ext cx="5009502" cy="13633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9444ED5-0B46-4B4B-802C-9F103629D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619" y="251147"/>
            <a:ext cx="4299700" cy="1311275"/>
          </a:xfrm>
        </p:spPr>
        <p:txBody>
          <a:bodyPr>
            <a:noAutofit/>
          </a:bodyPr>
          <a:lstStyle/>
          <a:p>
            <a:pPr algn="ctr"/>
            <a:r>
              <a:rPr lang="uk-UA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Обрання </a:t>
            </a:r>
            <a:br>
              <a:rPr lang="uk-UA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uk-UA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місць для дослідження з найбільшим антропогенним навантаженням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5F6D1DE-CB8D-4527-B45D-0D84BD4D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14" y="934258"/>
            <a:ext cx="5524386" cy="5438312"/>
          </a:xfrm>
          <a:prstGeom prst="rect">
            <a:avLst/>
          </a:prstGeom>
        </p:spPr>
      </p:pic>
      <p:pic>
        <p:nvPicPr>
          <p:cNvPr id="4100" name="Picture 4" descr="lightblue #blue #neon #square #border #png #freetoedit - Paper Product,  Transparent Png - kindpng">
            <a:extLst>
              <a:ext uri="{FF2B5EF4-FFF2-40B4-BE49-F238E27FC236}">
                <a16:creationId xmlns:a16="http://schemas.microsoft.com/office/drawing/2014/main" id="{5C26FEBE-6CD2-49BE-B454-8C7D40BB2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491" y="0"/>
            <a:ext cx="7329727" cy="720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>
            <a:extLst>
              <a:ext uri="{FF2B5EF4-FFF2-40B4-BE49-F238E27FC236}">
                <a16:creationId xmlns:a16="http://schemas.microsoft.com/office/drawing/2014/main" id="{F6E26873-46CE-4EEE-9A54-F9AB0CFF63A7}"/>
              </a:ext>
            </a:extLst>
          </p:cNvPr>
          <p:cNvSpPr/>
          <p:nvPr/>
        </p:nvSpPr>
        <p:spPr>
          <a:xfrm>
            <a:off x="4947853" y="1862296"/>
            <a:ext cx="337457" cy="299687"/>
          </a:xfrm>
          <a:prstGeom prst="frame">
            <a:avLst>
              <a:gd name="adj1" fmla="val 704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0" name="Рамка 19">
            <a:extLst>
              <a:ext uri="{FF2B5EF4-FFF2-40B4-BE49-F238E27FC236}">
                <a16:creationId xmlns:a16="http://schemas.microsoft.com/office/drawing/2014/main" id="{0D9C2A02-F886-4275-9638-933EE3E39A1F}"/>
              </a:ext>
            </a:extLst>
          </p:cNvPr>
          <p:cNvSpPr/>
          <p:nvPr/>
        </p:nvSpPr>
        <p:spPr>
          <a:xfrm>
            <a:off x="3605150" y="3453714"/>
            <a:ext cx="337457" cy="299687"/>
          </a:xfrm>
          <a:prstGeom prst="frame">
            <a:avLst>
              <a:gd name="adj1" fmla="val 704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1" name="Рамка 20">
            <a:extLst>
              <a:ext uri="{FF2B5EF4-FFF2-40B4-BE49-F238E27FC236}">
                <a16:creationId xmlns:a16="http://schemas.microsoft.com/office/drawing/2014/main" id="{DD69C6F9-4F4E-416B-BC25-4E5499D4762B}"/>
              </a:ext>
            </a:extLst>
          </p:cNvPr>
          <p:cNvSpPr/>
          <p:nvPr/>
        </p:nvSpPr>
        <p:spPr>
          <a:xfrm>
            <a:off x="2995141" y="3603557"/>
            <a:ext cx="337457" cy="299687"/>
          </a:xfrm>
          <a:prstGeom prst="frame">
            <a:avLst>
              <a:gd name="adj1" fmla="val 704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3" name="Рамка 22">
            <a:extLst>
              <a:ext uri="{FF2B5EF4-FFF2-40B4-BE49-F238E27FC236}">
                <a16:creationId xmlns:a16="http://schemas.microsoft.com/office/drawing/2014/main" id="{FA0FD968-6D80-4673-B4E6-F9FC66E1162A}"/>
              </a:ext>
            </a:extLst>
          </p:cNvPr>
          <p:cNvSpPr/>
          <p:nvPr/>
        </p:nvSpPr>
        <p:spPr>
          <a:xfrm>
            <a:off x="5727684" y="2012139"/>
            <a:ext cx="337457" cy="299687"/>
          </a:xfrm>
          <a:prstGeom prst="frame">
            <a:avLst>
              <a:gd name="adj1" fmla="val 704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E01B28-5C60-47C2-8496-24D65F01D117}"/>
              </a:ext>
            </a:extLst>
          </p:cNvPr>
          <p:cNvSpPr txBox="1"/>
          <p:nvPr/>
        </p:nvSpPr>
        <p:spPr>
          <a:xfrm>
            <a:off x="6973153" y="1667109"/>
            <a:ext cx="4781550" cy="134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Мною було встановлено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п’ять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гідропостів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річці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орол, де велися  спостереження за відгуками біоти на зміну стану забруднення довкілля. 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A500CC0A-C131-4DA9-AA8F-1E8726F5C9EB}"/>
              </a:ext>
            </a:extLst>
          </p:cNvPr>
          <p:cNvSpPr/>
          <p:nvPr/>
        </p:nvSpPr>
        <p:spPr>
          <a:xfrm>
            <a:off x="6973153" y="3242172"/>
            <a:ext cx="5009502" cy="345390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92DA0F-7AF5-4263-AC56-FB84534C7563}"/>
              </a:ext>
            </a:extLst>
          </p:cNvPr>
          <p:cNvSpPr txBox="1"/>
          <p:nvPr/>
        </p:nvSpPr>
        <p:spPr>
          <a:xfrm>
            <a:off x="7022833" y="3242172"/>
            <a:ext cx="4259535" cy="1047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 №1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розміщений між с.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Білики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м. Миргород,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знаходиться місцеве сміттєзвалище.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5B8FED-EBCC-4642-97E1-D5CD4CFE528B}"/>
              </a:ext>
            </a:extLst>
          </p:cNvPr>
          <p:cNvSpPr txBox="1"/>
          <p:nvPr/>
        </p:nvSpPr>
        <p:spPr>
          <a:xfrm>
            <a:off x="7037703" y="4963463"/>
            <a:ext cx="4435743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 №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розміщений у м. Миргород, на  50 м нижче від виявлених джерел забруднень промисловими стоками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водопровідно-каналізаційного господарства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Миргородводоканал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B9FC67-1DA2-4EDB-899C-2F5192551EA9}"/>
              </a:ext>
            </a:extLst>
          </p:cNvPr>
          <p:cNvSpPr txBox="1"/>
          <p:nvPr/>
        </p:nvSpPr>
        <p:spPr>
          <a:xfrm>
            <a:off x="7022833" y="4218589"/>
            <a:ext cx="4954957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 №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 3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мости, які порушують гідрологічний режим річки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12" descr="Металлическая спиральная пружина для блокнота векторный макет  скоросшивателя календаря | Премиум векторы">
            <a:extLst>
              <a:ext uri="{FF2B5EF4-FFF2-40B4-BE49-F238E27FC236}">
                <a16:creationId xmlns:a16="http://schemas.microsoft.com/office/drawing/2014/main" id="{52AC1FA1-7DA7-4290-AA2F-9B0230BC4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30764" r="5128" b="30703"/>
          <a:stretch/>
        </p:blipFill>
        <p:spPr bwMode="auto">
          <a:xfrm>
            <a:off x="8029215" y="2937664"/>
            <a:ext cx="3068460" cy="45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6A3E57C9-773A-41E0-B222-DF68585FB049}"/>
              </a:ext>
            </a:extLst>
          </p:cNvPr>
          <p:cNvSpPr txBox="1">
            <a:spLocks/>
          </p:cNvSpPr>
          <p:nvPr/>
        </p:nvSpPr>
        <p:spPr>
          <a:xfrm>
            <a:off x="789622" y="1092221"/>
            <a:ext cx="2190950" cy="1311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№ 5 - Відносно</a:t>
            </a:r>
          </a:p>
          <a:p>
            <a:pPr algn="ctr"/>
            <a:r>
              <a:rPr lang="uk-UA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чисте місце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36" name="Рамка 35">
            <a:extLst>
              <a:ext uri="{FF2B5EF4-FFF2-40B4-BE49-F238E27FC236}">
                <a16:creationId xmlns:a16="http://schemas.microsoft.com/office/drawing/2014/main" id="{05237B9F-CC11-47AB-A76B-5BE3D9E26CE0}"/>
              </a:ext>
            </a:extLst>
          </p:cNvPr>
          <p:cNvSpPr/>
          <p:nvPr/>
        </p:nvSpPr>
        <p:spPr>
          <a:xfrm>
            <a:off x="3310643" y="1206657"/>
            <a:ext cx="337457" cy="299687"/>
          </a:xfrm>
          <a:prstGeom prst="frame">
            <a:avLst>
              <a:gd name="adj1" fmla="val 7047"/>
            </a:avLst>
          </a:prstGeom>
          <a:solidFill>
            <a:schemeClr val="accent4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05EAB5-C77D-40AC-8636-5D87BC5329AD}"/>
              </a:ext>
            </a:extLst>
          </p:cNvPr>
          <p:cNvSpPr txBox="1"/>
          <p:nvPr/>
        </p:nvSpPr>
        <p:spPr>
          <a:xfrm>
            <a:off x="5757640" y="1977316"/>
            <a:ext cx="2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D55215-D332-4267-B165-C92DD556E990}"/>
              </a:ext>
            </a:extLst>
          </p:cNvPr>
          <p:cNvSpPr txBox="1"/>
          <p:nvPr/>
        </p:nvSpPr>
        <p:spPr>
          <a:xfrm>
            <a:off x="4997429" y="1822843"/>
            <a:ext cx="2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22C648-F04A-4EF6-A1FF-497707AE2FB4}"/>
              </a:ext>
            </a:extLst>
          </p:cNvPr>
          <p:cNvSpPr txBox="1"/>
          <p:nvPr/>
        </p:nvSpPr>
        <p:spPr>
          <a:xfrm>
            <a:off x="3011973" y="3568734"/>
            <a:ext cx="2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BB95A4-7C7B-4BDD-9964-27DF9ACF2466}"/>
              </a:ext>
            </a:extLst>
          </p:cNvPr>
          <p:cNvSpPr txBox="1"/>
          <p:nvPr/>
        </p:nvSpPr>
        <p:spPr>
          <a:xfrm>
            <a:off x="3648100" y="3415902"/>
            <a:ext cx="2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DC470F-0BD7-4606-BE26-89C0AB17EEA2}"/>
              </a:ext>
            </a:extLst>
          </p:cNvPr>
          <p:cNvSpPr txBox="1"/>
          <p:nvPr/>
        </p:nvSpPr>
        <p:spPr>
          <a:xfrm>
            <a:off x="3340685" y="1171834"/>
            <a:ext cx="2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1561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6">
            <a:extLst>
              <a:ext uri="{FF2B5EF4-FFF2-40B4-BE49-F238E27FC236}">
                <a16:creationId xmlns:a16="http://schemas.microsoft.com/office/drawing/2014/main" id="{185BA064-F0BA-422F-87EA-6D3C03C3D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b="456"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C8C4183-286E-4F71-A49C-305EEDE1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737" y="80007"/>
            <a:ext cx="6819900" cy="1311275"/>
          </a:xfrm>
        </p:spPr>
        <p:txBody>
          <a:bodyPr>
            <a:noAutofit/>
          </a:bodyPr>
          <a:lstStyle/>
          <a:p>
            <a:pPr algn="ctr"/>
            <a:r>
              <a:rPr lang="uk-UA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З’ясування якісного складу </a:t>
            </a:r>
            <a:r>
              <a:rPr lang="uk-UA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макробезхребетних</a:t>
            </a:r>
            <a:r>
              <a:rPr lang="uk-UA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на обраних </a:t>
            </a:r>
            <a:r>
              <a:rPr lang="uk-UA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гідропостах</a:t>
            </a:r>
            <a:r>
              <a:rPr lang="uk-UA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FA24C0-4AD7-4956-953C-0A599E115FA0}"/>
              </a:ext>
            </a:extLst>
          </p:cNvPr>
          <p:cNvSpPr txBox="1"/>
          <p:nvPr/>
        </p:nvSpPr>
        <p:spPr>
          <a:xfrm>
            <a:off x="3582037" y="1404621"/>
            <a:ext cx="54280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сачка з’ясувала склад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макробезхребетних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водойми. Кожний вилов проводився  поблизу дна 10 разів на обраних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гідропостах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Вміст сачка поміщала до контейнера та визначала тварин за таксономічними  групами. Дані заносила до таблиці. Невідомих тварин приносила у банці   до шкільної лабораторії для уточнення їхньої таксономічної приналежності.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5AD12E0-3DF9-4C22-B93D-01A1063D6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68" y="2322754"/>
            <a:ext cx="1348989" cy="1798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D7EA03E-730A-4623-AF21-29771AFB4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60" y="204397"/>
            <a:ext cx="1969285" cy="2625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128033E-5E66-45E8-9EBC-52886DA2FF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288" y="438259"/>
            <a:ext cx="1965393" cy="2620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5C01633-F76B-43DC-B40D-722C3F8494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24" y="3811688"/>
            <a:ext cx="2008744" cy="2678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D31E010-0112-452F-B938-4F02CF23D6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83" y="4072654"/>
            <a:ext cx="1903104" cy="2537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16991BB9-71BC-4856-88A4-B4A7E67FCA0C}"/>
              </a:ext>
            </a:extLst>
          </p:cNvPr>
          <p:cNvSpPr/>
          <p:nvPr/>
        </p:nvSpPr>
        <p:spPr>
          <a:xfrm>
            <a:off x="7538130" y="6164399"/>
            <a:ext cx="773335" cy="4698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E98BE73-BEF9-493E-B813-F869210CB1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02" y="4207608"/>
            <a:ext cx="1549294" cy="2065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F085CA-410E-453B-B11D-5AC58B720D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03" y="3930053"/>
            <a:ext cx="1903104" cy="2537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556DB70A-4882-431A-A582-105A530CDC4E}"/>
              </a:ext>
            </a:extLst>
          </p:cNvPr>
          <p:cNvSpPr/>
          <p:nvPr/>
        </p:nvSpPr>
        <p:spPr>
          <a:xfrm>
            <a:off x="3472649" y="6038406"/>
            <a:ext cx="773335" cy="4698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591D6E-7AA0-4436-A3D0-8E0B55B694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241" y="2228130"/>
            <a:ext cx="1801305" cy="2401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CCB723B-1EE6-4AD2-AFC5-37CF068737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26" y="2601465"/>
            <a:ext cx="1791458" cy="2388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645D7F6-11FE-46B4-BAF6-15A3E0B823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20" y="4314791"/>
            <a:ext cx="1675177" cy="2233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Прямокутник: округлені кути 37">
            <a:extLst>
              <a:ext uri="{FF2B5EF4-FFF2-40B4-BE49-F238E27FC236}">
                <a16:creationId xmlns:a16="http://schemas.microsoft.com/office/drawing/2014/main" id="{6818BCEE-A081-4E3E-99EC-A2C3077367EF}"/>
              </a:ext>
            </a:extLst>
          </p:cNvPr>
          <p:cNvSpPr/>
          <p:nvPr/>
        </p:nvSpPr>
        <p:spPr>
          <a:xfrm>
            <a:off x="210814" y="4955537"/>
            <a:ext cx="773335" cy="4698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</a:t>
            </a:r>
          </a:p>
        </p:txBody>
      </p:sp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33EFB75E-EBBC-4C6F-AB52-0D19C8A82C7F}"/>
              </a:ext>
            </a:extLst>
          </p:cNvPr>
          <p:cNvSpPr/>
          <p:nvPr/>
        </p:nvSpPr>
        <p:spPr>
          <a:xfrm>
            <a:off x="10981403" y="2623856"/>
            <a:ext cx="773335" cy="4698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5613FBA-0CF2-401A-B63F-0BED6423D37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95" y="833267"/>
            <a:ext cx="1215546" cy="1620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Прямокутник: округлені кути 38">
            <a:extLst>
              <a:ext uri="{FF2B5EF4-FFF2-40B4-BE49-F238E27FC236}">
                <a16:creationId xmlns:a16="http://schemas.microsoft.com/office/drawing/2014/main" id="{C0BEFB64-7864-4A1D-AEA1-55DAE40A7E67}"/>
              </a:ext>
            </a:extLst>
          </p:cNvPr>
          <p:cNvSpPr/>
          <p:nvPr/>
        </p:nvSpPr>
        <p:spPr>
          <a:xfrm>
            <a:off x="1629237" y="2374904"/>
            <a:ext cx="773335" cy="4698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792EB3-ACED-4252-B06D-2AF2BF0E60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4837601"/>
            <a:ext cx="2689549" cy="1512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90235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13919</TotalTime>
  <Words>1991</Words>
  <Application>Microsoft Office PowerPoint</Application>
  <PresentationFormat>Широкий екран</PresentationFormat>
  <Paragraphs>331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Моделювання гідрологічних особливостей річки</vt:lpstr>
      <vt:lpstr>Дослідження найуразливіших місць р. Хорол    на території м. Миргород</vt:lpstr>
      <vt:lpstr>Обрання  місць для дослідження з найбільшим антропогенним навантаженням</vt:lpstr>
      <vt:lpstr>З’ясування якісного складу макробезхребетних на обраних гідропостах </vt:lpstr>
      <vt:lpstr>Презентація PowerPoint</vt:lpstr>
      <vt:lpstr>Презентація PowerPoint</vt:lpstr>
      <vt:lpstr>Визначити рівень забруднення річки за біологічними показниками та порівняти отримані результати з результатами фізико-хімічних досліджень Миргородської СЕС </vt:lpstr>
      <vt:lpstr>Моделювання карти екологічного стану річки Хорол</vt:lpstr>
      <vt:lpstr>Висновок</vt:lpstr>
      <vt:lpstr>Список використаних джерел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Шаркий Геннадій Анатолійович</dc:creator>
  <cp:lastModifiedBy>Шаркий Геннадій Анатолійович</cp:lastModifiedBy>
  <cp:revision>128</cp:revision>
  <dcterms:created xsi:type="dcterms:W3CDTF">2024-04-01T16:54:07Z</dcterms:created>
  <dcterms:modified xsi:type="dcterms:W3CDTF">2024-04-13T13:33:28Z</dcterms:modified>
</cp:coreProperties>
</file>