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8511" y="846438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УНІФІКАЦІЯ ТЕЛЕСКОПНИХ МОНТУВАНЬ РІЗНИХ ТИПІВ З МЕТОЮ ЇХ АВТОМАТИЗАЦІЇ</a:t>
            </a:r>
            <a:endParaRPr lang="en-US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737494" y="3801195"/>
            <a:ext cx="8915399" cy="2970308"/>
          </a:xfrm>
        </p:spPr>
        <p:txBody>
          <a:bodyPr>
            <a:normAutofit/>
          </a:bodyPr>
          <a:lstStyle/>
          <a:p>
            <a:pPr algn="just"/>
            <a:r>
              <a:rPr lang="uk-UA" i="1" dirty="0" smtClean="0"/>
              <a:t>Підготувала: </a:t>
            </a:r>
            <a:r>
              <a:rPr lang="uk-UA" b="1" dirty="0" smtClean="0"/>
              <a:t>Малиновська Поліна Євгеніївна, </a:t>
            </a:r>
            <a:r>
              <a:rPr lang="uk-UA" dirty="0" smtClean="0"/>
              <a:t>учениця 8-Г класу Обласного наукового ліцею в м. Рівне Рівненської обласної ради та Рівненської </a:t>
            </a:r>
            <a:r>
              <a:rPr lang="uk-UA" dirty="0" err="1" smtClean="0"/>
              <a:t>Малаї</a:t>
            </a:r>
            <a:r>
              <a:rPr lang="uk-UA" dirty="0" smtClean="0"/>
              <a:t> академії наук учнівської молоді </a:t>
            </a:r>
          </a:p>
          <a:p>
            <a:pPr algn="just"/>
            <a:r>
              <a:rPr lang="uk-UA" i="1" dirty="0" smtClean="0"/>
              <a:t>Наукові керівники: </a:t>
            </a:r>
            <a:r>
              <a:rPr lang="uk-UA" b="1" dirty="0" smtClean="0"/>
              <a:t>Малиновський Євгеній Вікторович</a:t>
            </a:r>
            <a:r>
              <a:rPr lang="uk-UA" dirty="0" smtClean="0"/>
              <a:t>, керівник гуртка </a:t>
            </a:r>
            <a:r>
              <a:rPr lang="uk-UA" dirty="0" err="1" smtClean="0"/>
              <a:t>аерофізика</a:t>
            </a:r>
            <a:r>
              <a:rPr lang="uk-UA" dirty="0" smtClean="0"/>
              <a:t> та космічні дослідження, завідувач </a:t>
            </a:r>
            <a:r>
              <a:rPr lang="uk-UA" dirty="0" smtClean="0"/>
              <a:t>природничо-математичного </a:t>
            </a:r>
            <a:r>
              <a:rPr lang="uk-UA" dirty="0" smtClean="0"/>
              <a:t>відділу Рівненської Малої академії наук учнівської </a:t>
            </a:r>
            <a:r>
              <a:rPr lang="uk-UA" dirty="0" smtClean="0"/>
              <a:t>молоді</a:t>
            </a:r>
            <a:r>
              <a:rPr lang="uk-UA" dirty="0" smtClean="0"/>
              <a:t>;</a:t>
            </a:r>
          </a:p>
          <a:p>
            <a:pPr algn="just"/>
            <a:r>
              <a:rPr lang="uk-UA" b="1" dirty="0" err="1" smtClean="0"/>
              <a:t>Джус</a:t>
            </a:r>
            <a:r>
              <a:rPr lang="uk-UA" b="1" dirty="0" smtClean="0"/>
              <a:t> Тетяна Миколаївна</a:t>
            </a:r>
            <a:r>
              <a:rPr lang="uk-UA" dirty="0" smtClean="0"/>
              <a:t>, заступник </a:t>
            </a:r>
            <a:r>
              <a:rPr lang="uk-UA" dirty="0"/>
              <a:t>директора Обласного наукового ліцею в м. Рівне Рівненської обласної </a:t>
            </a:r>
            <a:r>
              <a:rPr lang="uk-UA" dirty="0" smtClean="0"/>
              <a:t>ради, вчитель фізики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533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Аналіз різних типів монтувань</a:t>
            </a:r>
            <a:endParaRPr lang="en-US" b="1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505" y="1473755"/>
            <a:ext cx="2022721" cy="201737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9" y="1473755"/>
            <a:ext cx="2160720" cy="21196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82747" y="3079075"/>
            <a:ext cx="963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59300" y="3014145"/>
            <a:ext cx="108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1412647" y="3718679"/>
            <a:ext cx="1009196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Р</a:t>
            </a:r>
            <a:r>
              <a:rPr lang="ru-RU" dirty="0" err="1" smtClean="0"/>
              <a:t>озглянемо</a:t>
            </a:r>
            <a:r>
              <a:rPr lang="ru-RU" dirty="0" smtClean="0"/>
              <a:t> </a:t>
            </a:r>
            <a:r>
              <a:rPr lang="ru-RU" dirty="0" err="1"/>
              <a:t>детальніше</a:t>
            </a:r>
            <a:r>
              <a:rPr lang="ru-RU" dirty="0"/>
              <a:t> </a:t>
            </a:r>
            <a:r>
              <a:rPr lang="ru-RU" dirty="0" err="1"/>
              <a:t>екваторіальне</a:t>
            </a:r>
            <a:r>
              <a:rPr lang="ru-RU" dirty="0"/>
              <a:t> та альт-</a:t>
            </a:r>
            <a:r>
              <a:rPr lang="ru-RU" dirty="0" err="1"/>
              <a:t>азимутальне</a:t>
            </a:r>
            <a:r>
              <a:rPr lang="ru-RU" dirty="0"/>
              <a:t> </a:t>
            </a:r>
            <a:r>
              <a:rPr lang="ru-RU" dirty="0" err="1"/>
              <a:t>монтування</a:t>
            </a:r>
            <a:r>
              <a:rPr lang="ru-RU" dirty="0"/>
              <a:t>,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показані</a:t>
            </a:r>
            <a:r>
              <a:rPr lang="ru-RU" dirty="0"/>
              <a:t> на рис. </a:t>
            </a:r>
            <a:r>
              <a:rPr lang="ru-RU" i="1" dirty="0" smtClean="0"/>
              <a:t>a</a:t>
            </a: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вісь</a:t>
            </a:r>
            <a:r>
              <a:rPr lang="ru-RU" dirty="0"/>
              <a:t> b </a:t>
            </a:r>
            <a:r>
              <a:rPr lang="ru-RU" dirty="0" err="1"/>
              <a:t>екваторіального</a:t>
            </a:r>
            <a:r>
              <a:rPr lang="ru-RU" dirty="0"/>
              <a:t> </a:t>
            </a:r>
            <a:r>
              <a:rPr lang="ru-RU" dirty="0" err="1"/>
              <a:t>монтування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вона стала перпендикулярно до </a:t>
            </a:r>
            <a:r>
              <a:rPr lang="ru-RU" dirty="0" err="1"/>
              <a:t>площини</a:t>
            </a:r>
            <a:r>
              <a:rPr lang="ru-RU" dirty="0"/>
              <a:t> </a:t>
            </a:r>
            <a:r>
              <a:rPr lang="ru-RU" dirty="0" err="1"/>
              <a:t>дотичної</a:t>
            </a:r>
            <a:r>
              <a:rPr lang="ru-RU" dirty="0"/>
              <a:t> до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, то </a:t>
            </a:r>
            <a:r>
              <a:rPr lang="ru-RU" dirty="0" err="1"/>
              <a:t>площина</a:t>
            </a:r>
            <a:r>
              <a:rPr lang="ru-RU" dirty="0"/>
              <a:t> β стане </a:t>
            </a:r>
            <a:r>
              <a:rPr lang="ru-RU" dirty="0" err="1"/>
              <a:t>паралельна</a:t>
            </a:r>
            <a:r>
              <a:rPr lang="ru-RU" dirty="0"/>
              <a:t> до </a:t>
            </a:r>
            <a:r>
              <a:rPr lang="ru-RU" dirty="0" err="1"/>
              <a:t>площини</a:t>
            </a:r>
            <a:r>
              <a:rPr lang="ru-RU" dirty="0"/>
              <a:t> </a:t>
            </a:r>
            <a:r>
              <a:rPr lang="ru-RU" dirty="0" err="1"/>
              <a:t>дотичної</a:t>
            </a:r>
            <a:r>
              <a:rPr lang="ru-RU" dirty="0"/>
              <a:t> до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 А по факту –  </a:t>
            </a:r>
            <a:r>
              <a:rPr lang="ru-RU" dirty="0" err="1"/>
              <a:t>співпаде</a:t>
            </a:r>
            <a:r>
              <a:rPr lang="ru-RU" dirty="0"/>
              <a:t> з нею, так як </a:t>
            </a:r>
            <a:r>
              <a:rPr lang="ru-RU" dirty="0" err="1"/>
              <a:t>відстані</a:t>
            </a:r>
            <a:r>
              <a:rPr lang="ru-RU" dirty="0"/>
              <a:t> в </a:t>
            </a:r>
            <a:r>
              <a:rPr lang="ru-RU" dirty="0" err="1"/>
              <a:t>монтуванні</a:t>
            </a:r>
            <a:r>
              <a:rPr lang="ru-RU" dirty="0"/>
              <a:t> </a:t>
            </a:r>
            <a:r>
              <a:rPr lang="ru-RU" dirty="0" err="1"/>
              <a:t>телескопів</a:t>
            </a:r>
            <a:r>
              <a:rPr lang="ru-RU" dirty="0"/>
              <a:t> </a:t>
            </a:r>
            <a:r>
              <a:rPr lang="ru-RU" dirty="0" err="1"/>
              <a:t>незрівнянно</a:t>
            </a:r>
            <a:r>
              <a:rPr lang="ru-RU" dirty="0"/>
              <a:t> </a:t>
            </a:r>
            <a:r>
              <a:rPr lang="ru-RU" dirty="0" err="1"/>
              <a:t>менші</a:t>
            </a:r>
            <a:r>
              <a:rPr lang="ru-RU" dirty="0"/>
              <a:t> за </a:t>
            </a:r>
            <a:r>
              <a:rPr lang="ru-RU" dirty="0" err="1"/>
              <a:t>відстані</a:t>
            </a:r>
            <a:r>
              <a:rPr lang="ru-RU" dirty="0"/>
              <a:t> до </a:t>
            </a:r>
            <a:r>
              <a:rPr lang="ru-RU" dirty="0" err="1"/>
              <a:t>спостережуваних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. Таким чином,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  рисунок </a:t>
            </a:r>
            <a:r>
              <a:rPr lang="ru-RU" i="1" dirty="0" smtClean="0"/>
              <a:t>а</a:t>
            </a:r>
            <a:r>
              <a:rPr lang="ru-RU" dirty="0" smtClean="0"/>
              <a:t> </a:t>
            </a:r>
            <a:r>
              <a:rPr lang="ru-RU" dirty="0"/>
              <a:t>стане </a:t>
            </a:r>
            <a:r>
              <a:rPr lang="ru-RU" dirty="0" err="1"/>
              <a:t>аналогічним</a:t>
            </a:r>
            <a:r>
              <a:rPr lang="ru-RU" dirty="0"/>
              <a:t> рисунку </a:t>
            </a:r>
            <a:r>
              <a:rPr lang="ru-RU" i="1" dirty="0" smtClean="0"/>
              <a:t>b</a:t>
            </a:r>
            <a:r>
              <a:rPr lang="ru-RU" dirty="0"/>
              <a:t>. </a:t>
            </a:r>
            <a:r>
              <a:rPr lang="ru-RU" dirty="0" err="1"/>
              <a:t>Відстанню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прямою,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вісь</a:t>
            </a:r>
            <a:r>
              <a:rPr lang="ru-RU" dirty="0"/>
              <a:t> b та </a:t>
            </a:r>
            <a:r>
              <a:rPr lang="ru-RU" dirty="0" err="1"/>
              <a:t>площиною</a:t>
            </a:r>
            <a:r>
              <a:rPr lang="ru-RU" dirty="0"/>
              <a:t> α,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знехтувати</a:t>
            </a:r>
            <a:r>
              <a:rPr lang="ru-RU" dirty="0"/>
              <a:t> по </a:t>
            </a:r>
            <a:r>
              <a:rPr lang="ru-RU" dirty="0" err="1"/>
              <a:t>причині</a:t>
            </a:r>
            <a:r>
              <a:rPr lang="ru-RU" dirty="0"/>
              <a:t>, </a:t>
            </a:r>
            <a:r>
              <a:rPr lang="ru-RU" dirty="0" err="1"/>
              <a:t>наведеній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. Таким чином, з точки </a:t>
            </a:r>
            <a:r>
              <a:rPr lang="ru-RU" dirty="0" err="1"/>
              <a:t>зору</a:t>
            </a:r>
            <a:r>
              <a:rPr lang="ru-RU" dirty="0"/>
              <a:t> математики </a:t>
            </a:r>
            <a:r>
              <a:rPr lang="ru-RU" dirty="0" err="1"/>
              <a:t>екваторіальне</a:t>
            </a:r>
            <a:r>
              <a:rPr lang="ru-RU" dirty="0"/>
              <a:t> та альт-</a:t>
            </a:r>
            <a:r>
              <a:rPr lang="ru-RU" dirty="0" err="1"/>
              <a:t>азимутальне</a:t>
            </a:r>
            <a:r>
              <a:rPr lang="ru-RU" dirty="0"/>
              <a:t> </a:t>
            </a:r>
            <a:r>
              <a:rPr lang="ru-RU" dirty="0" err="1"/>
              <a:t>монтування</a:t>
            </a:r>
            <a:r>
              <a:rPr lang="ru-RU" dirty="0"/>
              <a:t> </a:t>
            </a:r>
            <a:r>
              <a:rPr lang="ru-RU" dirty="0" err="1"/>
              <a:t>тотожні</a:t>
            </a:r>
            <a:r>
              <a:rPr lang="ru-RU" dirty="0"/>
              <a:t>, а значить, для </a:t>
            </a:r>
            <a:r>
              <a:rPr lang="ru-RU" dirty="0" err="1"/>
              <a:t>керування</a:t>
            </a:r>
            <a:r>
              <a:rPr lang="ru-RU" dirty="0"/>
              <a:t> ними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однаковий</a:t>
            </a:r>
            <a:r>
              <a:rPr lang="ru-RU" dirty="0"/>
              <a:t> </a:t>
            </a:r>
            <a:r>
              <a:rPr lang="ru-RU" dirty="0" err="1"/>
              <a:t>математичний</a:t>
            </a:r>
            <a:r>
              <a:rPr lang="ru-RU" dirty="0"/>
              <a:t> </a:t>
            </a:r>
            <a:r>
              <a:rPr lang="ru-RU" dirty="0" err="1"/>
              <a:t>апарат</a:t>
            </a:r>
            <a:r>
              <a:rPr lang="ru-RU" dirty="0"/>
              <a:t> з </a:t>
            </a:r>
            <a:r>
              <a:rPr lang="ru-RU" dirty="0" err="1"/>
              <a:t>поправкою</a:t>
            </a:r>
            <a:r>
              <a:rPr lang="ru-RU" dirty="0"/>
              <a:t> на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осі</a:t>
            </a:r>
            <a:r>
              <a:rPr lang="ru-RU" dirty="0"/>
              <a:t> b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площини</a:t>
            </a:r>
            <a:r>
              <a:rPr lang="ru-RU" dirty="0"/>
              <a:t> </a:t>
            </a:r>
            <a:r>
              <a:rPr lang="ru-RU" dirty="0" err="1"/>
              <a:t>дотичної</a:t>
            </a:r>
            <a:r>
              <a:rPr lang="ru-RU" dirty="0"/>
              <a:t> до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91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Аналіз різних типів монтувань</a:t>
            </a:r>
            <a:endParaRPr lang="en-US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111" y="1361303"/>
            <a:ext cx="2187422" cy="214588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387" y="1361304"/>
            <a:ext cx="2112095" cy="21458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17533" y="2655224"/>
            <a:ext cx="889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60719" y="2655224"/>
            <a:ext cx="963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Прямокутник 7"/>
          <p:cNvSpPr/>
          <p:nvPr/>
        </p:nvSpPr>
        <p:spPr>
          <a:xfrm>
            <a:off x="2130111" y="3715056"/>
            <a:ext cx="875270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Р</a:t>
            </a:r>
            <a:r>
              <a:rPr lang="ru-RU" dirty="0" err="1" smtClean="0"/>
              <a:t>озглянемо</a:t>
            </a:r>
            <a:r>
              <a:rPr lang="ru-RU" dirty="0" smtClean="0"/>
              <a:t> </a:t>
            </a:r>
            <a:r>
              <a:rPr lang="ru-RU" dirty="0"/>
              <a:t>альт-</a:t>
            </a:r>
            <a:r>
              <a:rPr lang="ru-RU" dirty="0" err="1"/>
              <a:t>азимутальне</a:t>
            </a:r>
            <a:r>
              <a:rPr lang="ru-RU" dirty="0"/>
              <a:t> (рис. </a:t>
            </a:r>
            <a:r>
              <a:rPr lang="ru-RU" dirty="0" smtClean="0"/>
              <a:t>b</a:t>
            </a:r>
            <a:r>
              <a:rPr lang="ru-RU" dirty="0"/>
              <a:t>) та альт-альт (</a:t>
            </a:r>
            <a:r>
              <a:rPr lang="ru-RU" dirty="0" smtClean="0"/>
              <a:t>рис.</a:t>
            </a:r>
            <a:r>
              <a:rPr lang="en-US" dirty="0" smtClean="0"/>
              <a:t> </a:t>
            </a:r>
            <a:r>
              <a:rPr lang="ru-RU" dirty="0" smtClean="0"/>
              <a:t>с</a:t>
            </a:r>
            <a:r>
              <a:rPr lang="ru-RU" dirty="0"/>
              <a:t>) </a:t>
            </a:r>
            <a:r>
              <a:rPr lang="ru-RU" dirty="0" err="1"/>
              <a:t>монтування</a:t>
            </a:r>
            <a:r>
              <a:rPr lang="ru-RU" dirty="0"/>
              <a:t>. </a:t>
            </a:r>
            <a:r>
              <a:rPr lang="ru-RU" dirty="0" err="1"/>
              <a:t>Повернемо</a:t>
            </a:r>
            <a:r>
              <a:rPr lang="ru-RU" dirty="0"/>
              <a:t> </a:t>
            </a:r>
            <a:r>
              <a:rPr lang="ru-RU" dirty="0" err="1"/>
              <a:t>вісь</a:t>
            </a:r>
            <a:r>
              <a:rPr lang="ru-RU" dirty="0"/>
              <a:t> b альт-альт </a:t>
            </a:r>
            <a:r>
              <a:rPr lang="ru-RU" dirty="0" err="1"/>
              <a:t>монтування</a:t>
            </a:r>
            <a:r>
              <a:rPr lang="ru-RU" dirty="0"/>
              <a:t> (рис. </a:t>
            </a:r>
            <a:r>
              <a:rPr lang="ru-RU" dirty="0" smtClean="0"/>
              <a:t>с</a:t>
            </a:r>
            <a:r>
              <a:rPr lang="ru-RU" dirty="0"/>
              <a:t>) на 90 </a:t>
            </a:r>
            <a:r>
              <a:rPr lang="ru-RU" dirty="0" err="1"/>
              <a:t>градусів</a:t>
            </a:r>
            <a:r>
              <a:rPr lang="ru-RU" dirty="0"/>
              <a:t> таким чином, </a:t>
            </a:r>
            <a:r>
              <a:rPr lang="ru-RU" dirty="0" err="1"/>
              <a:t>щоб</a:t>
            </a:r>
            <a:r>
              <a:rPr lang="ru-RU" dirty="0"/>
              <a:t> вона </a:t>
            </a:r>
            <a:r>
              <a:rPr lang="ru-RU" dirty="0" err="1"/>
              <a:t>була</a:t>
            </a:r>
            <a:r>
              <a:rPr lang="ru-RU" dirty="0"/>
              <a:t> перпендикулярна </a:t>
            </a:r>
            <a:r>
              <a:rPr lang="ru-RU" dirty="0" err="1"/>
              <a:t>дотичній</a:t>
            </a:r>
            <a:r>
              <a:rPr lang="ru-RU" dirty="0"/>
              <a:t> </a:t>
            </a:r>
            <a:r>
              <a:rPr lang="ru-RU" dirty="0" err="1"/>
              <a:t>площині</a:t>
            </a:r>
            <a:r>
              <a:rPr lang="ru-RU" dirty="0"/>
              <a:t> до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 </a:t>
            </a:r>
            <a:r>
              <a:rPr lang="ru-RU" dirty="0" err="1"/>
              <a:t>Відповідно</a:t>
            </a:r>
            <a:r>
              <a:rPr lang="ru-RU" dirty="0"/>
              <a:t>, </a:t>
            </a:r>
            <a:r>
              <a:rPr lang="ru-RU" dirty="0" err="1"/>
              <a:t>площина</a:t>
            </a:r>
            <a:r>
              <a:rPr lang="ru-RU" dirty="0"/>
              <a:t> β стане </a:t>
            </a:r>
            <a:r>
              <a:rPr lang="ru-RU" dirty="0" err="1"/>
              <a:t>паралельною</a:t>
            </a:r>
            <a:r>
              <a:rPr lang="ru-RU" dirty="0"/>
              <a:t> до </a:t>
            </a:r>
            <a:r>
              <a:rPr lang="ru-RU" dirty="0" err="1"/>
              <a:t>площини</a:t>
            </a:r>
            <a:r>
              <a:rPr lang="ru-RU" dirty="0"/>
              <a:t> </a:t>
            </a:r>
            <a:r>
              <a:rPr lang="ru-RU" dirty="0" err="1"/>
              <a:t>дотичної</a:t>
            </a:r>
            <a:r>
              <a:rPr lang="ru-RU" dirty="0"/>
              <a:t> до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 </a:t>
            </a:r>
            <a:r>
              <a:rPr lang="ru-RU" dirty="0" err="1"/>
              <a:t>Вісь</a:t>
            </a:r>
            <a:r>
              <a:rPr lang="ru-RU" dirty="0"/>
              <a:t> а, яка </a:t>
            </a:r>
            <a:r>
              <a:rPr lang="ru-RU" dirty="0" err="1"/>
              <a:t>знаходиться</a:t>
            </a:r>
            <a:r>
              <a:rPr lang="ru-RU" dirty="0"/>
              <a:t> в </a:t>
            </a:r>
            <a:r>
              <a:rPr lang="ru-RU" dirty="0" err="1"/>
              <a:t>площині</a:t>
            </a:r>
            <a:r>
              <a:rPr lang="ru-RU" dirty="0"/>
              <a:t> β,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буде </a:t>
            </a:r>
            <a:r>
              <a:rPr lang="ru-RU" dirty="0" err="1"/>
              <a:t>паралельна</a:t>
            </a:r>
            <a:r>
              <a:rPr lang="ru-RU" dirty="0"/>
              <a:t> </a:t>
            </a:r>
            <a:r>
              <a:rPr lang="ru-RU" dirty="0" err="1"/>
              <a:t>площині</a:t>
            </a:r>
            <a:r>
              <a:rPr lang="ru-RU" dirty="0"/>
              <a:t> </a:t>
            </a:r>
            <a:r>
              <a:rPr lang="ru-RU" dirty="0" err="1"/>
              <a:t>дотичній</a:t>
            </a:r>
            <a:r>
              <a:rPr lang="ru-RU" dirty="0"/>
              <a:t> до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 </a:t>
            </a:r>
            <a:r>
              <a:rPr lang="ru-RU" dirty="0" err="1"/>
              <a:t>Площина</a:t>
            </a:r>
            <a:r>
              <a:rPr lang="ru-RU" dirty="0"/>
              <a:t> α, будучи за </a:t>
            </a:r>
            <a:r>
              <a:rPr lang="ru-RU" dirty="0" err="1"/>
              <a:t>умовою</a:t>
            </a:r>
            <a:r>
              <a:rPr lang="ru-RU" dirty="0"/>
              <a:t> перпендикулярною до </a:t>
            </a:r>
            <a:r>
              <a:rPr lang="ru-RU" dirty="0" err="1"/>
              <a:t>прямої</a:t>
            </a:r>
            <a:r>
              <a:rPr lang="ru-RU" dirty="0"/>
              <a:t> а, стане перпендикулярною і до </a:t>
            </a:r>
            <a:r>
              <a:rPr lang="ru-RU" dirty="0" err="1"/>
              <a:t>площини</a:t>
            </a:r>
            <a:r>
              <a:rPr lang="ru-RU" dirty="0"/>
              <a:t> β і </a:t>
            </a:r>
            <a:r>
              <a:rPr lang="ru-RU" dirty="0" err="1"/>
              <a:t>одночасно</a:t>
            </a:r>
            <a:r>
              <a:rPr lang="ru-RU" dirty="0"/>
              <a:t> до </a:t>
            </a:r>
            <a:r>
              <a:rPr lang="ru-RU" dirty="0" err="1"/>
              <a:t>площини</a:t>
            </a:r>
            <a:r>
              <a:rPr lang="ru-RU" dirty="0"/>
              <a:t> </a:t>
            </a:r>
            <a:r>
              <a:rPr lang="ru-RU" dirty="0" err="1"/>
              <a:t>дотичної</a:t>
            </a:r>
            <a:r>
              <a:rPr lang="ru-RU" dirty="0"/>
              <a:t> до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 Таким чином, схема альт-альт </a:t>
            </a:r>
            <a:r>
              <a:rPr lang="ru-RU" dirty="0" err="1"/>
              <a:t>монтування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співпаде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схемою альт-азимутального </a:t>
            </a:r>
            <a:r>
              <a:rPr lang="ru-RU" dirty="0" err="1"/>
              <a:t>монтування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483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Висновки</a:t>
            </a:r>
            <a:endParaRPr lang="en-US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216876"/>
          </a:xfrm>
        </p:spPr>
        <p:txBody>
          <a:bodyPr/>
          <a:lstStyle/>
          <a:p>
            <a:r>
              <a:rPr lang="uk-UA" dirty="0"/>
              <a:t>Враховуючи вище сказане, ми можемо стверджувати, що всі три типи монтування відрізняючись технічно є подібними з точки зору математики. Звідси робимо висновок, що всі відомі монтування можуть керуватися програмним забезпеченням, заснованим на </a:t>
            </a:r>
            <a:r>
              <a:rPr lang="uk-UA" dirty="0" err="1"/>
              <a:t>одому</a:t>
            </a:r>
            <a:r>
              <a:rPr lang="uk-UA" dirty="0"/>
              <a:t> математичному </a:t>
            </a:r>
            <a:r>
              <a:rPr lang="uk-UA" dirty="0" err="1"/>
              <a:t>апараті</a:t>
            </a:r>
            <a:r>
              <a:rPr lang="uk-UA" dirty="0"/>
              <a:t>. При цьому достатньо задати два кути, які будуть визначати різницю в початковому «нульовому» розташуванню труб телескопів. Ці кути є сталими протягом одного спостереження і обчислюються на початку спостереження.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49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1023" y="2885397"/>
            <a:ext cx="4413356" cy="1280890"/>
          </a:xfrm>
        </p:spPr>
        <p:txBody>
          <a:bodyPr>
            <a:normAutofit/>
          </a:bodyPr>
          <a:lstStyle/>
          <a:p>
            <a:r>
              <a:rPr lang="uk-UA" sz="4000" b="1" dirty="0" smtClean="0"/>
              <a:t>Дякую за увагу!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67841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ЩО ТАКЕ ТЕЛЕСКОП?</a:t>
            </a:r>
            <a:endParaRPr lang="en-US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499654" y="2133600"/>
            <a:ext cx="5004958" cy="377762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Сучасний оптичний телескоп це складна оптико-механічна система призначена для спостережень за Всесвітом.</a:t>
            </a:r>
          </a:p>
          <a:p>
            <a:pPr marL="0" indent="0">
              <a:buNone/>
            </a:pPr>
            <a:r>
              <a:rPr lang="uk-UA" dirty="0" smtClean="0"/>
              <a:t>Сьогодні наземні оптичні телескопи не настільки важливі для розвитку астрономії, як це було, наприклад, 70 років тому. Основні спостереження проводять космічні телескопи, але і сьогодні для наземних оптичних телескопів є достатньо роботи.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128" y="1547227"/>
            <a:ext cx="4191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42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729" y="735321"/>
            <a:ext cx="9848807" cy="1280890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МЕТА, ЗАВДАННЯ, ОБ’ЄКТ ТА ПРЕДМЕТ ДОСЛІДЖЕННЯ</a:t>
            </a:r>
            <a:endParaRPr lang="en-US" sz="28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Мета роботи: Проаналізувати різни типи телескопних монтувань для розробки універсальних приводів керування телескопами.</a:t>
            </a:r>
          </a:p>
          <a:p>
            <a:r>
              <a:rPr lang="uk-UA" dirty="0"/>
              <a:t>Завдання: </a:t>
            </a:r>
            <a:endParaRPr lang="uk-UA" dirty="0" smtClean="0"/>
          </a:p>
          <a:p>
            <a:pPr lvl="1"/>
            <a:r>
              <a:rPr lang="uk-UA" dirty="0" smtClean="0"/>
              <a:t>1</a:t>
            </a:r>
            <a:r>
              <a:rPr lang="uk-UA" dirty="0"/>
              <a:t>. Розглянути екваторіальне монтування. </a:t>
            </a:r>
            <a:endParaRPr lang="uk-UA" dirty="0" smtClean="0"/>
          </a:p>
          <a:p>
            <a:pPr lvl="1"/>
            <a:r>
              <a:rPr lang="uk-UA" dirty="0" smtClean="0"/>
              <a:t>2</a:t>
            </a:r>
            <a:r>
              <a:rPr lang="uk-UA" dirty="0"/>
              <a:t>. Розглянути Альт-азимутальне монтування. </a:t>
            </a:r>
            <a:endParaRPr lang="uk-UA" dirty="0" smtClean="0"/>
          </a:p>
          <a:p>
            <a:pPr lvl="1"/>
            <a:r>
              <a:rPr lang="uk-UA" dirty="0" smtClean="0"/>
              <a:t>3</a:t>
            </a:r>
            <a:r>
              <a:rPr lang="uk-UA" dirty="0"/>
              <a:t>. Альт-альт монтування. </a:t>
            </a:r>
            <a:endParaRPr lang="uk-UA" dirty="0" smtClean="0"/>
          </a:p>
          <a:p>
            <a:pPr lvl="1"/>
            <a:r>
              <a:rPr lang="uk-UA" dirty="0" smtClean="0"/>
              <a:t>4</a:t>
            </a:r>
            <a:r>
              <a:rPr lang="uk-UA" dirty="0"/>
              <a:t>. Знайти рішення яке об’єднує ці типи монтувань.</a:t>
            </a:r>
          </a:p>
          <a:p>
            <a:r>
              <a:rPr lang="uk-UA" dirty="0"/>
              <a:t>Об’єкт дослідження: телескопні монтування різного типу.</a:t>
            </a:r>
          </a:p>
          <a:p>
            <a:r>
              <a:rPr lang="uk-UA" dirty="0"/>
              <a:t>Предмет дослідження: спільні характеристики монтувань різного типу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86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Екваторіальне</a:t>
            </a:r>
            <a:r>
              <a:rPr lang="ru-RU" b="1" dirty="0" smtClean="0"/>
              <a:t> </a:t>
            </a:r>
            <a:r>
              <a:rPr lang="ru-RU" b="1" dirty="0" err="1"/>
              <a:t>монтування</a:t>
            </a:r>
            <a:r>
              <a:rPr lang="ru-RU" b="1" dirty="0"/>
              <a:t> (</a:t>
            </a:r>
            <a:r>
              <a:rPr lang="ru-RU" b="1" dirty="0" err="1"/>
              <a:t>інша</a:t>
            </a:r>
            <a:r>
              <a:rPr lang="ru-RU" b="1" dirty="0"/>
              <a:t> </a:t>
            </a:r>
            <a:r>
              <a:rPr lang="ru-RU" b="1" dirty="0" err="1"/>
              <a:t>назва</a:t>
            </a:r>
            <a:r>
              <a:rPr lang="ru-RU" b="1" dirty="0"/>
              <a:t> </a:t>
            </a:r>
            <a:r>
              <a:rPr lang="ru-RU" b="1" dirty="0" err="1"/>
              <a:t>монтування</a:t>
            </a:r>
            <a:r>
              <a:rPr lang="ru-RU" b="1" dirty="0"/>
              <a:t> </a:t>
            </a:r>
            <a:r>
              <a:rPr lang="ru-RU" b="1" dirty="0" err="1"/>
              <a:t>німецького</a:t>
            </a:r>
            <a:r>
              <a:rPr lang="ru-RU" b="1" dirty="0"/>
              <a:t> типу)</a:t>
            </a:r>
            <a:endParaRPr lang="en-US" b="1" dirty="0"/>
          </a:p>
        </p:txBody>
      </p:sp>
      <p:pic>
        <p:nvPicPr>
          <p:cNvPr id="11" name="Місце для вмісту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903" y="1963907"/>
            <a:ext cx="3229580" cy="3917909"/>
          </a:xfrm>
        </p:spPr>
      </p:pic>
      <p:sp>
        <p:nvSpPr>
          <p:cNvPr id="9" name="Місце для вмісту 2"/>
          <p:cNvSpPr txBox="1">
            <a:spLocks/>
          </p:cNvSpPr>
          <p:nvPr/>
        </p:nvSpPr>
        <p:spPr>
          <a:xfrm>
            <a:off x="2592925" y="2256483"/>
            <a:ext cx="3596288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Місце для вмісту 2"/>
          <p:cNvSpPr txBox="1">
            <a:spLocks/>
          </p:cNvSpPr>
          <p:nvPr/>
        </p:nvSpPr>
        <p:spPr>
          <a:xfrm>
            <a:off x="3655134" y="2656703"/>
            <a:ext cx="3596288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29272" y="6158697"/>
            <a:ext cx="9576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115 </a:t>
            </a:r>
            <a:r>
              <a:rPr lang="uk-UA" dirty="0"/>
              <a:t>мм телескоп РМАНУМ системи Ньютона на екваторіальному монтуванні.</a:t>
            </a:r>
            <a:endParaRPr lang="en-US" dirty="0"/>
          </a:p>
          <a:p>
            <a:endParaRPr lang="en-US" dirty="0"/>
          </a:p>
        </p:txBody>
      </p:sp>
      <p:sp>
        <p:nvSpPr>
          <p:cNvPr id="13" name="Прямокутник 12"/>
          <p:cNvSpPr/>
          <p:nvPr/>
        </p:nvSpPr>
        <p:spPr>
          <a:xfrm>
            <a:off x="6443235" y="2491700"/>
            <a:ext cx="389973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Вісь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екваторіального монтування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конструктивно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нерухома. Під прямим кутом до неї розташована вісь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. Обертання осі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навколо осі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b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відбувається в площині </a:t>
            </a:r>
            <a:r>
              <a:rPr lang="uk-UA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β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Утворена площина містить всі можливі розташування осі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, обмеження лише в геометричних розмірах зорової труби. Відповідно площина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  <a:t>β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перпендикулярна до осі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07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Схема екваторіального монтування</a:t>
            </a:r>
            <a:endParaRPr lang="en-US" b="1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775" y="1678288"/>
            <a:ext cx="4181942" cy="4170878"/>
          </a:xfrm>
        </p:spPr>
      </p:pic>
      <p:sp>
        <p:nvSpPr>
          <p:cNvPr id="6" name="Прямокутник 5"/>
          <p:cNvSpPr/>
          <p:nvPr/>
        </p:nvSpPr>
        <p:spPr>
          <a:xfrm>
            <a:off x="7698258" y="1678288"/>
            <a:ext cx="400856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На осі а безпосередньо обертається кріплення зорової труби і, відповідно, оптична вісь зорової труби </a:t>
            </a:r>
            <a:r>
              <a:rPr lang="en-US" dirty="0"/>
              <a:t>l. </a:t>
            </a:r>
            <a:r>
              <a:rPr lang="uk-UA" dirty="0" err="1"/>
              <a:t>Конструктивно</a:t>
            </a:r>
            <a:r>
              <a:rPr lang="uk-UA" dirty="0"/>
              <a:t> вісь </a:t>
            </a:r>
            <a:r>
              <a:rPr lang="en-US" dirty="0"/>
              <a:t>a </a:t>
            </a:r>
            <a:r>
              <a:rPr lang="uk-UA" dirty="0"/>
              <a:t>перпендикулярна оптичній осі </a:t>
            </a:r>
            <a:r>
              <a:rPr lang="en-US" dirty="0"/>
              <a:t>l. </a:t>
            </a:r>
            <a:r>
              <a:rPr lang="uk-UA" dirty="0"/>
              <a:t>Таким чином, всі положення оптичної осі </a:t>
            </a:r>
            <a:r>
              <a:rPr lang="en-US" dirty="0"/>
              <a:t>l </a:t>
            </a:r>
            <a:r>
              <a:rPr lang="uk-UA" dirty="0"/>
              <a:t>при обертанні навколо осі </a:t>
            </a:r>
            <a:r>
              <a:rPr lang="en-US" dirty="0"/>
              <a:t>a </a:t>
            </a:r>
            <a:r>
              <a:rPr lang="uk-UA" dirty="0"/>
              <a:t>попадають в площину </a:t>
            </a:r>
            <a:r>
              <a:rPr lang="el-GR" dirty="0"/>
              <a:t>α, </a:t>
            </a:r>
            <a:r>
              <a:rPr lang="uk-UA" dirty="0"/>
              <a:t>перпендикулярну до осі </a:t>
            </a:r>
            <a:r>
              <a:rPr lang="en-US" dirty="0"/>
              <a:t>a. </a:t>
            </a:r>
            <a:r>
              <a:rPr lang="uk-UA" dirty="0" err="1"/>
              <a:t>Конструктивно</a:t>
            </a:r>
            <a:r>
              <a:rPr lang="uk-UA" dirty="0"/>
              <a:t> площини </a:t>
            </a:r>
            <a:r>
              <a:rPr lang="el-GR" dirty="0"/>
              <a:t>α </a:t>
            </a:r>
            <a:r>
              <a:rPr lang="uk-UA" dirty="0"/>
              <a:t>і </a:t>
            </a:r>
            <a:r>
              <a:rPr lang="el-GR" dirty="0"/>
              <a:t>β </a:t>
            </a:r>
            <a:r>
              <a:rPr lang="uk-UA" dirty="0"/>
              <a:t>завжди залишаються взаємно перпендикулярними, при цьому площина </a:t>
            </a:r>
            <a:r>
              <a:rPr lang="el-GR" dirty="0"/>
              <a:t>α </a:t>
            </a:r>
            <a:r>
              <a:rPr lang="uk-UA" dirty="0"/>
              <a:t>при наведенні телескопу обертається навколо осі </a:t>
            </a:r>
            <a:r>
              <a:rPr lang="en-US" dirty="0" smtClean="0"/>
              <a:t>b</a:t>
            </a:r>
            <a:r>
              <a:rPr lang="uk-UA" dirty="0" smtClean="0"/>
              <a:t>.</a:t>
            </a:r>
            <a:endParaRPr lang="en-US" dirty="0"/>
          </a:p>
        </p:txBody>
      </p:sp>
      <p:sp>
        <p:nvSpPr>
          <p:cNvPr id="7" name="Прямокутник 6"/>
          <p:cNvSpPr/>
          <p:nvPr/>
        </p:nvSpPr>
        <p:spPr>
          <a:xfrm>
            <a:off x="2693775" y="6202603"/>
            <a:ext cx="4423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Схема екваторіального монтування.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63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109" y="624110"/>
            <a:ext cx="10317892" cy="1280890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Альт-азимутальне монтування (типу </a:t>
            </a:r>
            <a:r>
              <a:rPr lang="uk-UA" sz="3200" b="1" dirty="0" err="1" smtClean="0"/>
              <a:t>Добсона</a:t>
            </a:r>
            <a:r>
              <a:rPr lang="uk-UA" sz="3200" b="1" dirty="0" smtClean="0"/>
              <a:t>)</a:t>
            </a:r>
            <a:endParaRPr lang="en-US" sz="3200" b="1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1602259"/>
            <a:ext cx="3375389" cy="4508499"/>
          </a:xfrm>
        </p:spPr>
      </p:pic>
      <p:sp>
        <p:nvSpPr>
          <p:cNvPr id="5" name="Прямокутник 4"/>
          <p:cNvSpPr/>
          <p:nvPr/>
        </p:nvSpPr>
        <p:spPr>
          <a:xfrm>
            <a:off x="1874109" y="6211669"/>
            <a:ext cx="5453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305 мм телескоп РМАНУМ </a:t>
            </a:r>
            <a:r>
              <a:rPr lang="ru-RU" dirty="0" err="1"/>
              <a:t>системи</a:t>
            </a:r>
            <a:r>
              <a:rPr lang="ru-RU" dirty="0"/>
              <a:t> Ньютона на альт-азимутальному </a:t>
            </a:r>
            <a:r>
              <a:rPr lang="ru-RU" dirty="0" err="1"/>
              <a:t>монтуванні</a:t>
            </a:r>
            <a:endParaRPr lang="en-US" dirty="0"/>
          </a:p>
        </p:txBody>
      </p:sp>
      <p:sp>
        <p:nvSpPr>
          <p:cNvPr id="6" name="Прямокутник 5"/>
          <p:cNvSpPr/>
          <p:nvPr/>
        </p:nvSpPr>
        <p:spPr>
          <a:xfrm>
            <a:off x="7129848" y="2148348"/>
            <a:ext cx="41271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Альт- азимутальне монтування має два ступені вільності по осях </a:t>
            </a:r>
            <a:r>
              <a:rPr lang="en-US" dirty="0"/>
              <a:t>b </a:t>
            </a:r>
            <a:r>
              <a:rPr lang="uk-UA" dirty="0"/>
              <a:t>і </a:t>
            </a:r>
            <a:r>
              <a:rPr lang="en-US" dirty="0"/>
              <a:t>a, </a:t>
            </a:r>
            <a:r>
              <a:rPr lang="uk-UA" dirty="0"/>
              <a:t>які взаємно перпендикулярні. </a:t>
            </a:r>
            <a:r>
              <a:rPr lang="uk-UA" dirty="0" err="1"/>
              <a:t>Конструктивно</a:t>
            </a:r>
            <a:r>
              <a:rPr lang="uk-UA" dirty="0"/>
              <a:t> все монтування обертається навколо осі </a:t>
            </a:r>
            <a:r>
              <a:rPr lang="en-US" dirty="0"/>
              <a:t>b, </a:t>
            </a:r>
            <a:r>
              <a:rPr lang="uk-UA" dirty="0"/>
              <a:t>яка перпендикулярна до площини </a:t>
            </a:r>
            <a:r>
              <a:rPr lang="el-GR" dirty="0" smtClean="0"/>
              <a:t>β</a:t>
            </a:r>
            <a:r>
              <a:rPr lang="uk-UA" dirty="0" smtClean="0"/>
              <a:t>. </a:t>
            </a:r>
            <a:r>
              <a:rPr lang="uk-UA" dirty="0"/>
              <a:t>В астрономії кажуть, що вісь </a:t>
            </a:r>
            <a:r>
              <a:rPr lang="en-US" dirty="0"/>
              <a:t>b </a:t>
            </a:r>
            <a:r>
              <a:rPr lang="uk-UA" dirty="0"/>
              <a:t>напрямлена в зеніт. Вісь а </a:t>
            </a:r>
            <a:r>
              <a:rPr lang="uk-UA" dirty="0" err="1"/>
              <a:t>конструктивно</a:t>
            </a:r>
            <a:r>
              <a:rPr lang="uk-UA" dirty="0"/>
              <a:t> перпендикулярна до осі </a:t>
            </a:r>
            <a:r>
              <a:rPr lang="en-US" dirty="0"/>
              <a:t>b, </a:t>
            </a:r>
            <a:r>
              <a:rPr lang="uk-UA" dirty="0"/>
              <a:t>та обертається навколо неї.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33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6509" y="624110"/>
            <a:ext cx="9478104" cy="1280890"/>
          </a:xfrm>
        </p:spPr>
        <p:txBody>
          <a:bodyPr/>
          <a:lstStyle/>
          <a:p>
            <a:r>
              <a:rPr lang="uk-UA" b="1" dirty="0" smtClean="0"/>
              <a:t>Схема альт-азимутального монтування</a:t>
            </a:r>
            <a:endParaRPr lang="en-US" b="1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120" y="1682579"/>
            <a:ext cx="4154554" cy="4075670"/>
          </a:xfrm>
        </p:spPr>
      </p:pic>
      <p:sp>
        <p:nvSpPr>
          <p:cNvPr id="5" name="Прямокутник 4"/>
          <p:cNvSpPr/>
          <p:nvPr/>
        </p:nvSpPr>
        <p:spPr>
          <a:xfrm>
            <a:off x="2007527" y="5975177"/>
            <a:ext cx="4758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Схема альт-азимутального монтування</a:t>
            </a:r>
            <a:endParaRPr lang="en-US" dirty="0"/>
          </a:p>
        </p:txBody>
      </p:sp>
      <p:sp>
        <p:nvSpPr>
          <p:cNvPr id="6" name="Прямокутник 5"/>
          <p:cNvSpPr/>
          <p:nvPr/>
        </p:nvSpPr>
        <p:spPr>
          <a:xfrm>
            <a:off x="6969211" y="2012254"/>
            <a:ext cx="42960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Таким чином, всі можливі варіанти розташування осі </a:t>
            </a:r>
            <a:r>
              <a:rPr lang="en-US" dirty="0"/>
              <a:t>a </a:t>
            </a:r>
            <a:r>
              <a:rPr lang="uk-UA" dirty="0"/>
              <a:t>лежать в площині </a:t>
            </a:r>
            <a:r>
              <a:rPr lang="el-GR" dirty="0"/>
              <a:t>β. </a:t>
            </a:r>
            <a:r>
              <a:rPr lang="uk-UA" dirty="0"/>
              <a:t>Безпосередньо зорова труба обертається навколо осі </a:t>
            </a:r>
            <a:r>
              <a:rPr lang="en-US" dirty="0"/>
              <a:t>a. </a:t>
            </a:r>
            <a:r>
              <a:rPr lang="uk-UA" dirty="0"/>
              <a:t>Таким чином, оптична вісь телескопу </a:t>
            </a:r>
            <a:r>
              <a:rPr lang="en-US" dirty="0"/>
              <a:t>l </a:t>
            </a:r>
            <a:r>
              <a:rPr lang="uk-UA" dirty="0"/>
              <a:t>при всіх варіантах наведення лежить в площині </a:t>
            </a:r>
            <a:r>
              <a:rPr lang="el-GR" dirty="0"/>
              <a:t>α, </a:t>
            </a:r>
            <a:r>
              <a:rPr lang="uk-UA" dirty="0"/>
              <a:t>яка перпендикулярна осі </a:t>
            </a:r>
            <a:r>
              <a:rPr lang="en-US" dirty="0"/>
              <a:t>a. </a:t>
            </a:r>
            <a:r>
              <a:rPr lang="uk-UA" dirty="0"/>
              <a:t>Площини </a:t>
            </a:r>
            <a:r>
              <a:rPr lang="el-GR" dirty="0"/>
              <a:t>α </a:t>
            </a:r>
            <a:r>
              <a:rPr lang="uk-UA" dirty="0"/>
              <a:t>та </a:t>
            </a:r>
            <a:r>
              <a:rPr lang="el-GR" dirty="0"/>
              <a:t>β </a:t>
            </a:r>
            <a:r>
              <a:rPr lang="uk-UA" dirty="0"/>
              <a:t>завжди залишаються взаємно перпендикулярними, при цьому при наведенні телескопу площина </a:t>
            </a:r>
            <a:r>
              <a:rPr lang="el-GR" dirty="0"/>
              <a:t>α </a:t>
            </a:r>
            <a:r>
              <a:rPr lang="uk-UA" dirty="0"/>
              <a:t>змінює своє положення.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259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Альт-альт </a:t>
            </a:r>
            <a:r>
              <a:rPr lang="uk-UA" b="1" dirty="0"/>
              <a:t>монтування</a:t>
            </a:r>
            <a:endParaRPr lang="en-US" b="1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610" y="1736330"/>
            <a:ext cx="5569911" cy="3762425"/>
          </a:xfrm>
        </p:spPr>
      </p:pic>
      <p:sp>
        <p:nvSpPr>
          <p:cNvPr id="5" name="Прямокутник 4"/>
          <p:cNvSpPr/>
          <p:nvPr/>
        </p:nvSpPr>
        <p:spPr>
          <a:xfrm>
            <a:off x="1787610" y="565132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305 мм телескоп РМАНУМ </a:t>
            </a:r>
            <a:r>
              <a:rPr lang="ru-RU" dirty="0" err="1"/>
              <a:t>системи</a:t>
            </a:r>
            <a:r>
              <a:rPr lang="ru-RU" dirty="0"/>
              <a:t> Ньютона на </a:t>
            </a:r>
            <a:r>
              <a:rPr lang="ru-RU" dirty="0" err="1"/>
              <a:t>стаціонарному</a:t>
            </a:r>
            <a:r>
              <a:rPr lang="ru-RU" dirty="0"/>
              <a:t> альт-альт </a:t>
            </a:r>
            <a:r>
              <a:rPr lang="ru-RU" dirty="0" err="1" smtClean="0"/>
              <a:t>монтуванні</a:t>
            </a:r>
            <a:endParaRPr lang="en-US" dirty="0"/>
          </a:p>
        </p:txBody>
      </p:sp>
      <p:sp>
        <p:nvSpPr>
          <p:cNvPr id="6" name="Прямокутник 5"/>
          <p:cNvSpPr/>
          <p:nvPr/>
        </p:nvSpPr>
        <p:spPr>
          <a:xfrm>
            <a:off x="7883610" y="2463380"/>
            <a:ext cx="39665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Альт-альт монтування характеризується специфічною будовою. В початковому положенні обидві осі, навколо яких відбувається рух, лежать в площині що є дотичною до земної поверхні і перпендикулярні між собою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75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Схема альт-альт монтування</a:t>
            </a:r>
            <a:endParaRPr lang="en-US" b="1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877" y="1680951"/>
            <a:ext cx="3636818" cy="3695007"/>
          </a:xfrm>
        </p:spPr>
      </p:pic>
      <p:sp>
        <p:nvSpPr>
          <p:cNvPr id="5" name="Прямокутник 4"/>
          <p:cNvSpPr/>
          <p:nvPr/>
        </p:nvSpPr>
        <p:spPr>
          <a:xfrm>
            <a:off x="7394867" y="1543295"/>
            <a:ext cx="307130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Вісь а обертається навколо осі </a:t>
            </a:r>
            <a:r>
              <a:rPr lang="en-US" dirty="0"/>
              <a:t>b </a:t>
            </a:r>
            <a:r>
              <a:rPr lang="uk-UA" dirty="0"/>
              <a:t>так, що всі її варіанти розміщення лежать в площині </a:t>
            </a:r>
            <a:r>
              <a:rPr lang="el-GR" dirty="0"/>
              <a:t>β, </a:t>
            </a:r>
            <a:r>
              <a:rPr lang="uk-UA" dirty="0"/>
              <a:t>яка є перпендикулярною до осі </a:t>
            </a:r>
            <a:r>
              <a:rPr lang="en-US" dirty="0"/>
              <a:t>b (</a:t>
            </a:r>
            <a:r>
              <a:rPr lang="uk-UA" dirty="0"/>
              <a:t>рис. 1.6). Відповідно кріплення зорової труби обертається навколо осі </a:t>
            </a:r>
            <a:r>
              <a:rPr lang="en-US" dirty="0"/>
              <a:t>a. </a:t>
            </a:r>
            <a:r>
              <a:rPr lang="uk-UA" dirty="0"/>
              <a:t>А це означає, що оптична вісь телескопу </a:t>
            </a:r>
            <a:r>
              <a:rPr lang="en-US" dirty="0"/>
              <a:t>l </a:t>
            </a:r>
            <a:r>
              <a:rPr lang="uk-UA" dirty="0"/>
              <a:t>рухається в площині </a:t>
            </a:r>
            <a:r>
              <a:rPr lang="el-GR" dirty="0"/>
              <a:t>α, </a:t>
            </a:r>
            <a:r>
              <a:rPr lang="uk-UA" dirty="0"/>
              <a:t>яка перпендикулярна осі </a:t>
            </a:r>
            <a:r>
              <a:rPr lang="en-US" dirty="0"/>
              <a:t>a.</a:t>
            </a:r>
          </a:p>
        </p:txBody>
      </p:sp>
    </p:spTree>
    <p:extLst>
      <p:ext uri="{BB962C8B-B14F-4D97-AF65-F5344CB8AC3E}">
        <p14:creationId xmlns:p14="http://schemas.microsoft.com/office/powerpoint/2010/main" val="3262948217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мо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</TotalTime>
  <Words>937</Words>
  <Application>Microsoft Office PowerPoint</Application>
  <PresentationFormat>Широкий екран</PresentationFormat>
  <Paragraphs>44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Пасмо</vt:lpstr>
      <vt:lpstr>УНІФІКАЦІЯ ТЕЛЕСКОПНИХ МОНТУВАНЬ РІЗНИХ ТИПІВ З МЕТОЮ ЇХ АВТОМАТИЗАЦІЇ</vt:lpstr>
      <vt:lpstr>ЩО ТАКЕ ТЕЛЕСКОП?</vt:lpstr>
      <vt:lpstr>МЕТА, ЗАВДАННЯ, ОБ’ЄКТ ТА ПРЕДМЕТ ДОСЛІДЖЕННЯ</vt:lpstr>
      <vt:lpstr>Екваторіальне монтування (інша назва монтування німецького типу)</vt:lpstr>
      <vt:lpstr>Схема екваторіального монтування</vt:lpstr>
      <vt:lpstr>Альт-азимутальне монтування (типу Добсона)</vt:lpstr>
      <vt:lpstr>Схема альт-азимутального монтування</vt:lpstr>
      <vt:lpstr>Альт-альт монтування</vt:lpstr>
      <vt:lpstr>Схема альт-альт монтування</vt:lpstr>
      <vt:lpstr>Аналіз різних типів монтувань</vt:lpstr>
      <vt:lpstr>Аналіз різних типів монтувань</vt:lpstr>
      <vt:lpstr>Висновки</vt:lpstr>
      <vt:lpstr>Дякую за увагу!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УНІФІКАЦІЯ ТЕЛЕСКОПНИХ МОНТУВАНЬ РІЗНИХ ТИПІВ З МЕТОЮ ЇХ АВТОМАТИЗАЦІЇ</dc:title>
  <dc:creator>Маліновський</dc:creator>
  <cp:lastModifiedBy>Маліновський</cp:lastModifiedBy>
  <cp:revision>8</cp:revision>
  <dcterms:created xsi:type="dcterms:W3CDTF">2024-04-14T17:52:53Z</dcterms:created>
  <dcterms:modified xsi:type="dcterms:W3CDTF">2024-04-25T16:28:20Z</dcterms:modified>
</cp:coreProperties>
</file>