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26"/>
    <p:sldId id="257" r:id="rId27"/>
    <p:sldId id="258" r:id="rId28"/>
    <p:sldId id="259" r:id="rId29"/>
    <p:sldId id="260" r:id="rId30"/>
    <p:sldId id="261" r:id="rId31"/>
    <p:sldId id="262" r:id="rId32"/>
    <p:sldId id="263" r:id="rId33"/>
    <p:sldId id="264" r:id="rId34"/>
    <p:sldId id="265" r:id="rId35"/>
    <p:sldId id="266" r:id="rId36"/>
    <p:sldId id="267" r:id="rId37"/>
    <p:sldId id="268" r:id="rId38"/>
    <p:sldId id="269" r:id="rId39"/>
    <p:sldId id="270" r:id="rId40"/>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Open Sans Extra Bold" charset="1" panose="020B0906030804020204"/>
      <p:regular r:id="rId10"/>
    </p:embeddedFont>
    <p:embeddedFont>
      <p:font typeface="Open Sans Extra Bold Italics" charset="1" panose="020B0906030804020204"/>
      <p:regular r:id="rId11"/>
    </p:embeddedFont>
    <p:embeddedFont>
      <p:font typeface="Eastman Alt Pack" charset="1" panose="00000500000000000000"/>
      <p:regular r:id="rId12"/>
    </p:embeddedFont>
    <p:embeddedFont>
      <p:font typeface="Eastman Alt Pack Bold" charset="1" panose="00000800000000000000"/>
      <p:regular r:id="rId13"/>
    </p:embeddedFont>
    <p:embeddedFont>
      <p:font typeface="Eastman Alt Pack Italics" charset="1" panose="00000500000000000000"/>
      <p:regular r:id="rId14"/>
    </p:embeddedFont>
    <p:embeddedFont>
      <p:font typeface="Eastman Alt Pack Bold Italics" charset="1" panose="00000800000000000000"/>
      <p:regular r:id="rId15"/>
    </p:embeddedFont>
    <p:embeddedFont>
      <p:font typeface="Canva Sans" charset="1" panose="020B0503030501040103"/>
      <p:regular r:id="rId16"/>
    </p:embeddedFont>
    <p:embeddedFont>
      <p:font typeface="Canva Sans Bold" charset="1" panose="020B0803030501040103"/>
      <p:regular r:id="rId17"/>
    </p:embeddedFont>
    <p:embeddedFont>
      <p:font typeface="Canva Sans Italics" charset="1" panose="020B0503030501040103"/>
      <p:regular r:id="rId18"/>
    </p:embeddedFont>
    <p:embeddedFont>
      <p:font typeface="Canva Sans Bold Italics" charset="1" panose="020B0803030501040103"/>
      <p:regular r:id="rId19"/>
    </p:embeddedFont>
    <p:embeddedFont>
      <p:font typeface="Canva Sans Medium" charset="1" panose="020B0603030501040103"/>
      <p:regular r:id="rId20"/>
    </p:embeddedFont>
    <p:embeddedFont>
      <p:font typeface="Canva Sans Medium Italics" charset="1" panose="020B0603030501040103"/>
      <p:regular r:id="rId21"/>
    </p:embeddedFont>
    <p:embeddedFont>
      <p:font typeface="Quicksand" charset="1" panose="00000500000000000000"/>
      <p:regular r:id="rId22"/>
    </p:embeddedFont>
    <p:embeddedFont>
      <p:font typeface="Quicksand Bold" charset="1" panose="00000800000000000000"/>
      <p:regular r:id="rId23"/>
    </p:embeddedFont>
    <p:embeddedFont>
      <p:font typeface="Quicksand Light" charset="1" panose="00000400000000000000"/>
      <p:regular r:id="rId24"/>
    </p:embeddedFont>
    <p:embeddedFont>
      <p:font typeface="Quicksand Medium" charset="1" panose="0000060000000000000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slides/slide1.xml" Type="http://schemas.openxmlformats.org/officeDocument/2006/relationships/slide"/><Relationship Id="rId27" Target="slides/slide2.xml" Type="http://schemas.openxmlformats.org/officeDocument/2006/relationships/slide"/><Relationship Id="rId28" Target="slides/slide3.xml" Type="http://schemas.openxmlformats.org/officeDocument/2006/relationships/slide"/><Relationship Id="rId29" Target="slides/slide4.xml" Type="http://schemas.openxmlformats.org/officeDocument/2006/relationships/slide"/><Relationship Id="rId3" Target="viewProps.xml" Type="http://schemas.openxmlformats.org/officeDocument/2006/relationships/viewProps"/><Relationship Id="rId30" Target="slides/slide5.xml" Type="http://schemas.openxmlformats.org/officeDocument/2006/relationships/slide"/><Relationship Id="rId31" Target="slides/slide6.xml" Type="http://schemas.openxmlformats.org/officeDocument/2006/relationships/slide"/><Relationship Id="rId32" Target="slides/slide7.xml" Type="http://schemas.openxmlformats.org/officeDocument/2006/relationships/slide"/><Relationship Id="rId33" Target="slides/slide8.xml" Type="http://schemas.openxmlformats.org/officeDocument/2006/relationships/slide"/><Relationship Id="rId34" Target="slides/slide9.xml" Type="http://schemas.openxmlformats.org/officeDocument/2006/relationships/slide"/><Relationship Id="rId35" Target="slides/slide10.xml" Type="http://schemas.openxmlformats.org/officeDocument/2006/relationships/slide"/><Relationship Id="rId36" Target="slides/slide11.xml" Type="http://schemas.openxmlformats.org/officeDocument/2006/relationships/slide"/><Relationship Id="rId37" Target="slides/slide12.xml" Type="http://schemas.openxmlformats.org/officeDocument/2006/relationships/slide"/><Relationship Id="rId38" Target="slides/slide13.xml" Type="http://schemas.openxmlformats.org/officeDocument/2006/relationships/slide"/><Relationship Id="rId39" Target="slides/slide14.xml" Type="http://schemas.openxmlformats.org/officeDocument/2006/relationships/slide"/><Relationship Id="rId4" Target="theme/theme1.xml" Type="http://schemas.openxmlformats.org/officeDocument/2006/relationships/theme"/><Relationship Id="rId40" Target="slides/slide15.xml" Type="http://schemas.openxmlformats.org/officeDocument/2006/relationships/slid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8.png" Type="http://schemas.openxmlformats.org/officeDocument/2006/relationships/image"/><Relationship Id="rId4" Target="../media/image19.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 Id="rId3" Target="../media/image21.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6.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8.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9.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11.png" Type="http://schemas.openxmlformats.org/officeDocument/2006/relationships/image"/><Relationship Id="rId4" Target="../media/image12.png" Type="http://schemas.openxmlformats.org/officeDocument/2006/relationships/image"/><Relationship Id="rId5" Target="../media/image13.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14.png" Type="http://schemas.openxmlformats.org/officeDocument/2006/relationships/image"/><Relationship Id="rId4" Target="../media/image15.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6.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7.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0666" r="0" b="-10666"/>
            </a:stretch>
          </a:blipFill>
        </p:spPr>
      </p:sp>
      <p:sp>
        <p:nvSpPr>
          <p:cNvPr name="TextBox 3" id="3"/>
          <p:cNvSpPr txBox="true"/>
          <p:nvPr/>
        </p:nvSpPr>
        <p:spPr>
          <a:xfrm rot="0">
            <a:off x="2746515" y="3568565"/>
            <a:ext cx="13131911" cy="2896505"/>
          </a:xfrm>
          <a:prstGeom prst="rect">
            <a:avLst/>
          </a:prstGeom>
        </p:spPr>
        <p:txBody>
          <a:bodyPr anchor="t" rtlCol="false" tIns="0" lIns="0" bIns="0" rIns="0">
            <a:spAutoFit/>
          </a:bodyPr>
          <a:lstStyle/>
          <a:p>
            <a:pPr algn="ctr">
              <a:lnSpc>
                <a:spcPts val="7533"/>
              </a:lnSpc>
            </a:pPr>
            <a:r>
              <a:rPr lang="en-US" sz="6975">
                <a:solidFill>
                  <a:srgbClr val="FFFFFF"/>
                </a:solidFill>
                <a:latin typeface="Eastman Alt Pack Bold"/>
              </a:rPr>
              <a:t>ДОСЛІДЖЕННЯ СИСТЕМИ ПЛАНЕТ TRAPPIST-1 </a:t>
            </a:r>
          </a:p>
          <a:p>
            <a:pPr algn="ctr">
              <a:lnSpc>
                <a:spcPts val="7533"/>
              </a:lnSpc>
            </a:pPr>
          </a:p>
        </p:txBody>
      </p:sp>
      <p:grpSp>
        <p:nvGrpSpPr>
          <p:cNvPr name="Group 4" id="4"/>
          <p:cNvGrpSpPr/>
          <p:nvPr/>
        </p:nvGrpSpPr>
        <p:grpSpPr>
          <a:xfrm rot="0">
            <a:off x="15878426" y="348745"/>
            <a:ext cx="1872422" cy="1872422"/>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lnTo>
                    <a:pt x="463617" y="45143"/>
                  </a:lnTo>
                  <a:lnTo>
                    <a:pt x="531984" y="19891"/>
                  </a:lnTo>
                  <a:lnTo>
                    <a:pt x="572451" y="80505"/>
                  </a:lnTo>
                  <a:lnTo>
                    <a:pt x="645276" y="77616"/>
                  </a:lnTo>
                  <a:lnTo>
                    <a:pt x="665032" y="147768"/>
                  </a:lnTo>
                  <a:lnTo>
                    <a:pt x="735184" y="167524"/>
                  </a:lnTo>
                  <a:lnTo>
                    <a:pt x="732295" y="240349"/>
                  </a:lnTo>
                  <a:lnTo>
                    <a:pt x="792909" y="280816"/>
                  </a:lnTo>
                  <a:lnTo>
                    <a:pt x="767657" y="349183"/>
                  </a:lnTo>
                  <a:lnTo>
                    <a:pt x="812800" y="406400"/>
                  </a:lnTo>
                  <a:lnTo>
                    <a:pt x="767657" y="463617"/>
                  </a:lnTo>
                  <a:lnTo>
                    <a:pt x="792909" y="531984"/>
                  </a:lnTo>
                  <a:lnTo>
                    <a:pt x="732295" y="572451"/>
                  </a:lnTo>
                  <a:lnTo>
                    <a:pt x="735184" y="645276"/>
                  </a:lnTo>
                  <a:lnTo>
                    <a:pt x="665032" y="665032"/>
                  </a:lnTo>
                  <a:lnTo>
                    <a:pt x="645276" y="735184"/>
                  </a:lnTo>
                  <a:lnTo>
                    <a:pt x="572451" y="732295"/>
                  </a:lnTo>
                  <a:lnTo>
                    <a:pt x="531984" y="792909"/>
                  </a:lnTo>
                  <a:lnTo>
                    <a:pt x="463617" y="767657"/>
                  </a:lnTo>
                  <a:lnTo>
                    <a:pt x="406400" y="812800"/>
                  </a:lnTo>
                  <a:lnTo>
                    <a:pt x="349183" y="767657"/>
                  </a:lnTo>
                  <a:lnTo>
                    <a:pt x="280816" y="792909"/>
                  </a:lnTo>
                  <a:lnTo>
                    <a:pt x="240349" y="732295"/>
                  </a:lnTo>
                  <a:lnTo>
                    <a:pt x="167524" y="735184"/>
                  </a:lnTo>
                  <a:lnTo>
                    <a:pt x="147768" y="665032"/>
                  </a:lnTo>
                  <a:lnTo>
                    <a:pt x="77616" y="645276"/>
                  </a:lnTo>
                  <a:lnTo>
                    <a:pt x="80505" y="572451"/>
                  </a:lnTo>
                  <a:lnTo>
                    <a:pt x="19891" y="531984"/>
                  </a:lnTo>
                  <a:lnTo>
                    <a:pt x="45143" y="463617"/>
                  </a:lnTo>
                  <a:lnTo>
                    <a:pt x="0" y="406400"/>
                  </a:lnTo>
                  <a:lnTo>
                    <a:pt x="45143" y="349183"/>
                  </a:lnTo>
                  <a:lnTo>
                    <a:pt x="19891" y="280816"/>
                  </a:lnTo>
                  <a:lnTo>
                    <a:pt x="80505" y="240349"/>
                  </a:lnTo>
                  <a:lnTo>
                    <a:pt x="77616" y="167524"/>
                  </a:lnTo>
                  <a:lnTo>
                    <a:pt x="147768" y="147768"/>
                  </a:lnTo>
                  <a:lnTo>
                    <a:pt x="167524" y="77616"/>
                  </a:lnTo>
                  <a:lnTo>
                    <a:pt x="240349" y="80505"/>
                  </a:lnTo>
                  <a:lnTo>
                    <a:pt x="280816" y="19891"/>
                  </a:lnTo>
                  <a:lnTo>
                    <a:pt x="349183" y="45143"/>
                  </a:lnTo>
                  <a:lnTo>
                    <a:pt x="406400" y="0"/>
                  </a:lnTo>
                  <a:close/>
                </a:path>
              </a:pathLst>
            </a:custGeom>
            <a:solidFill>
              <a:srgbClr val="CBAFDB"/>
            </a:solidFill>
          </p:spPr>
        </p:sp>
        <p:sp>
          <p:nvSpPr>
            <p:cNvPr name="TextBox 6" id="6"/>
            <p:cNvSpPr txBox="true"/>
            <p:nvPr/>
          </p:nvSpPr>
          <p:spPr>
            <a:xfrm>
              <a:off x="88900" y="50800"/>
              <a:ext cx="635000" cy="673100"/>
            </a:xfrm>
            <a:prstGeom prst="rect">
              <a:avLst/>
            </a:prstGeom>
          </p:spPr>
          <p:txBody>
            <a:bodyPr anchor="ctr" rtlCol="false" tIns="50800" lIns="50800" bIns="50800" rIns="50800"/>
            <a:lstStyle/>
            <a:p>
              <a:pPr algn="ctr">
                <a:lnSpc>
                  <a:spcPts val="2659"/>
                </a:lnSpc>
              </a:pPr>
            </a:p>
          </p:txBody>
        </p:sp>
      </p:grpSp>
      <p:sp>
        <p:nvSpPr>
          <p:cNvPr name="Freeform 7" id="7"/>
          <p:cNvSpPr/>
          <p:nvPr/>
        </p:nvSpPr>
        <p:spPr>
          <a:xfrm flipH="false" flipV="false" rot="0">
            <a:off x="16243634" y="713954"/>
            <a:ext cx="1142005" cy="1142005"/>
          </a:xfrm>
          <a:custGeom>
            <a:avLst/>
            <a:gdLst/>
            <a:ahLst/>
            <a:cxnLst/>
            <a:rect r="r" b="b" t="t" l="l"/>
            <a:pathLst>
              <a:path h="1142005" w="1142005">
                <a:moveTo>
                  <a:pt x="0" y="0"/>
                </a:moveTo>
                <a:lnTo>
                  <a:pt x="1142005" y="0"/>
                </a:lnTo>
                <a:lnTo>
                  <a:pt x="1142005" y="1142005"/>
                </a:lnTo>
                <a:lnTo>
                  <a:pt x="0" y="114200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8" id="8"/>
          <p:cNvGrpSpPr/>
          <p:nvPr/>
        </p:nvGrpSpPr>
        <p:grpSpPr>
          <a:xfrm rot="0">
            <a:off x="782926" y="5921051"/>
            <a:ext cx="16722148" cy="3644919"/>
            <a:chOff x="0" y="0"/>
            <a:chExt cx="4404187" cy="959979"/>
          </a:xfrm>
        </p:grpSpPr>
        <p:sp>
          <p:nvSpPr>
            <p:cNvPr name="Freeform 9" id="9"/>
            <p:cNvSpPr/>
            <p:nvPr/>
          </p:nvSpPr>
          <p:spPr>
            <a:xfrm flipH="false" flipV="false" rot="0">
              <a:off x="0" y="0"/>
              <a:ext cx="4404187" cy="959979"/>
            </a:xfrm>
            <a:custGeom>
              <a:avLst/>
              <a:gdLst/>
              <a:ahLst/>
              <a:cxnLst/>
              <a:rect r="r" b="b" t="t" l="l"/>
              <a:pathLst>
                <a:path h="959979" w="4404187">
                  <a:moveTo>
                    <a:pt x="0" y="0"/>
                  </a:moveTo>
                  <a:lnTo>
                    <a:pt x="4404187" y="0"/>
                  </a:lnTo>
                  <a:lnTo>
                    <a:pt x="4404187" y="959979"/>
                  </a:lnTo>
                  <a:lnTo>
                    <a:pt x="0" y="959979"/>
                  </a:lnTo>
                  <a:close/>
                </a:path>
              </a:pathLst>
            </a:custGeom>
            <a:solidFill>
              <a:srgbClr val="A998C0"/>
            </a:solidFill>
          </p:spPr>
        </p:sp>
        <p:sp>
          <p:nvSpPr>
            <p:cNvPr name="TextBox 10" id="10"/>
            <p:cNvSpPr txBox="true"/>
            <p:nvPr/>
          </p:nvSpPr>
          <p:spPr>
            <a:xfrm>
              <a:off x="0" y="-28575"/>
              <a:ext cx="4404187" cy="988554"/>
            </a:xfrm>
            <a:prstGeom prst="rect">
              <a:avLst/>
            </a:prstGeom>
          </p:spPr>
          <p:txBody>
            <a:bodyPr anchor="ctr" rtlCol="false" tIns="50800" lIns="50800" bIns="50800" rIns="50800"/>
            <a:lstStyle/>
            <a:p>
              <a:pPr algn="ctr">
                <a:lnSpc>
                  <a:spcPts val="2381"/>
                </a:lnSpc>
              </a:pPr>
            </a:p>
          </p:txBody>
        </p:sp>
      </p:grpSp>
      <p:sp>
        <p:nvSpPr>
          <p:cNvPr name="Freeform 11" id="11"/>
          <p:cNvSpPr/>
          <p:nvPr/>
        </p:nvSpPr>
        <p:spPr>
          <a:xfrm flipH="false" flipV="false" rot="0">
            <a:off x="13461684" y="6070470"/>
            <a:ext cx="3352953" cy="827300"/>
          </a:xfrm>
          <a:custGeom>
            <a:avLst/>
            <a:gdLst/>
            <a:ahLst/>
            <a:cxnLst/>
            <a:rect r="r" b="b" t="t" l="l"/>
            <a:pathLst>
              <a:path h="827300" w="3352953">
                <a:moveTo>
                  <a:pt x="0" y="0"/>
                </a:moveTo>
                <a:lnTo>
                  <a:pt x="3352953" y="0"/>
                </a:lnTo>
                <a:lnTo>
                  <a:pt x="3352953" y="827300"/>
                </a:lnTo>
                <a:lnTo>
                  <a:pt x="0" y="827300"/>
                </a:lnTo>
                <a:lnTo>
                  <a:pt x="0" y="0"/>
                </a:lnTo>
                <a:close/>
              </a:path>
            </a:pathLst>
          </a:custGeom>
          <a:blipFill>
            <a:blip r:embed="rId5"/>
            <a:stretch>
              <a:fillRect l="0" t="0" r="0" b="-11454"/>
            </a:stretch>
          </a:blipFill>
        </p:spPr>
      </p:sp>
      <p:sp>
        <p:nvSpPr>
          <p:cNvPr name="Freeform 12" id="12"/>
          <p:cNvSpPr/>
          <p:nvPr/>
        </p:nvSpPr>
        <p:spPr>
          <a:xfrm flipH="false" flipV="false" rot="0">
            <a:off x="13117384" y="6945313"/>
            <a:ext cx="3428158" cy="1540406"/>
          </a:xfrm>
          <a:custGeom>
            <a:avLst/>
            <a:gdLst/>
            <a:ahLst/>
            <a:cxnLst/>
            <a:rect r="r" b="b" t="t" l="l"/>
            <a:pathLst>
              <a:path h="1540406" w="3428158">
                <a:moveTo>
                  <a:pt x="0" y="0"/>
                </a:moveTo>
                <a:lnTo>
                  <a:pt x="3428158" y="0"/>
                </a:lnTo>
                <a:lnTo>
                  <a:pt x="3428158" y="1540406"/>
                </a:lnTo>
                <a:lnTo>
                  <a:pt x="0" y="1540406"/>
                </a:lnTo>
                <a:lnTo>
                  <a:pt x="0" y="0"/>
                </a:lnTo>
                <a:close/>
              </a:path>
            </a:pathLst>
          </a:custGeom>
          <a:blipFill>
            <a:blip r:embed="rId6"/>
            <a:stretch>
              <a:fillRect l="0" t="0" r="0" b="0"/>
            </a:stretch>
          </a:blipFill>
        </p:spPr>
      </p:sp>
      <p:grpSp>
        <p:nvGrpSpPr>
          <p:cNvPr name="Group 13" id="13"/>
          <p:cNvGrpSpPr/>
          <p:nvPr/>
        </p:nvGrpSpPr>
        <p:grpSpPr>
          <a:xfrm rot="0">
            <a:off x="782926" y="8590494"/>
            <a:ext cx="16722148" cy="1009559"/>
            <a:chOff x="0" y="0"/>
            <a:chExt cx="4404187" cy="265892"/>
          </a:xfrm>
        </p:grpSpPr>
        <p:sp>
          <p:nvSpPr>
            <p:cNvPr name="Freeform 14" id="14"/>
            <p:cNvSpPr/>
            <p:nvPr/>
          </p:nvSpPr>
          <p:spPr>
            <a:xfrm flipH="false" flipV="false" rot="0">
              <a:off x="0" y="0"/>
              <a:ext cx="4404187" cy="265892"/>
            </a:xfrm>
            <a:custGeom>
              <a:avLst/>
              <a:gdLst/>
              <a:ahLst/>
              <a:cxnLst/>
              <a:rect r="r" b="b" t="t" l="l"/>
              <a:pathLst>
                <a:path h="265892" w="4404187">
                  <a:moveTo>
                    <a:pt x="0" y="0"/>
                  </a:moveTo>
                  <a:lnTo>
                    <a:pt x="4404187" y="0"/>
                  </a:lnTo>
                  <a:lnTo>
                    <a:pt x="4404187" y="265892"/>
                  </a:lnTo>
                  <a:lnTo>
                    <a:pt x="0" y="265892"/>
                  </a:lnTo>
                  <a:close/>
                </a:path>
              </a:pathLst>
            </a:custGeom>
            <a:solidFill>
              <a:srgbClr val="6C7BAE"/>
            </a:solidFill>
          </p:spPr>
        </p:sp>
        <p:sp>
          <p:nvSpPr>
            <p:cNvPr name="TextBox 15" id="15"/>
            <p:cNvSpPr txBox="true"/>
            <p:nvPr/>
          </p:nvSpPr>
          <p:spPr>
            <a:xfrm>
              <a:off x="0" y="-85725"/>
              <a:ext cx="4404187" cy="351617"/>
            </a:xfrm>
            <a:prstGeom prst="rect">
              <a:avLst/>
            </a:prstGeom>
          </p:spPr>
          <p:txBody>
            <a:bodyPr anchor="ctr" rtlCol="false" tIns="50800" lIns="50800" bIns="50800" rIns="50800"/>
            <a:lstStyle/>
            <a:p>
              <a:pPr algn="ctr">
                <a:lnSpc>
                  <a:spcPts val="6301"/>
                </a:lnSpc>
              </a:pPr>
              <a:r>
                <a:rPr lang="en-US" sz="4501">
                  <a:solidFill>
                    <a:srgbClr val="FFFFFF"/>
                  </a:solidFill>
                  <a:latin typeface="Open Sans Extra Bold"/>
                </a:rPr>
                <a:t>ЖИТОМИРСЬКЕ ТЕРИТОРІАЛЬНЕ ВІДДІЛЕННЯ МАН</a:t>
              </a:r>
            </a:p>
          </p:txBody>
        </p:sp>
      </p:grpSp>
      <p:sp>
        <p:nvSpPr>
          <p:cNvPr name="TextBox 16" id="16"/>
          <p:cNvSpPr txBox="true"/>
          <p:nvPr/>
        </p:nvSpPr>
        <p:spPr>
          <a:xfrm rot="0">
            <a:off x="1468665" y="6197800"/>
            <a:ext cx="984247" cy="286320"/>
          </a:xfrm>
          <a:prstGeom prst="rect">
            <a:avLst/>
          </a:prstGeom>
        </p:spPr>
        <p:txBody>
          <a:bodyPr anchor="t" rtlCol="false" tIns="0" lIns="0" bIns="0" rIns="0">
            <a:spAutoFit/>
          </a:bodyPr>
          <a:lstStyle/>
          <a:p>
            <a:pPr>
              <a:lnSpc>
                <a:spcPts val="2381"/>
              </a:lnSpc>
            </a:pPr>
            <a:r>
              <a:rPr lang="en-US" sz="1701">
                <a:solidFill>
                  <a:srgbClr val="FFFFFF"/>
                </a:solidFill>
                <a:latin typeface="Canva Sans"/>
              </a:rPr>
              <a:t>Авторка:</a:t>
            </a:r>
          </a:p>
        </p:txBody>
      </p:sp>
      <p:sp>
        <p:nvSpPr>
          <p:cNvPr name="TextBox 17" id="17"/>
          <p:cNvSpPr txBox="true"/>
          <p:nvPr/>
        </p:nvSpPr>
        <p:spPr>
          <a:xfrm rot="0">
            <a:off x="1467246" y="6541270"/>
            <a:ext cx="3352953" cy="677327"/>
          </a:xfrm>
          <a:prstGeom prst="rect">
            <a:avLst/>
          </a:prstGeom>
        </p:spPr>
        <p:txBody>
          <a:bodyPr anchor="t" rtlCol="false" tIns="0" lIns="0" bIns="0" rIns="0">
            <a:spAutoFit/>
          </a:bodyPr>
          <a:lstStyle/>
          <a:p>
            <a:pPr>
              <a:lnSpc>
                <a:spcPts val="2722"/>
              </a:lnSpc>
            </a:pPr>
            <a:r>
              <a:rPr lang="en-US" sz="1944">
                <a:solidFill>
                  <a:srgbClr val="FFFFFF"/>
                </a:solidFill>
                <a:latin typeface="Canva Sans Bold"/>
              </a:rPr>
              <a:t>МАЗУРКЕВИЧ КАТЕРИНА ВОЛОДИМИРІВНА</a:t>
            </a:r>
          </a:p>
        </p:txBody>
      </p:sp>
      <p:sp>
        <p:nvSpPr>
          <p:cNvPr name="TextBox 18" id="18"/>
          <p:cNvSpPr txBox="true"/>
          <p:nvPr/>
        </p:nvSpPr>
        <p:spPr>
          <a:xfrm rot="0">
            <a:off x="1468665" y="7296516"/>
            <a:ext cx="4413458" cy="1490164"/>
          </a:xfrm>
          <a:prstGeom prst="rect">
            <a:avLst/>
          </a:prstGeom>
        </p:spPr>
        <p:txBody>
          <a:bodyPr anchor="t" rtlCol="false" tIns="0" lIns="0" bIns="0" rIns="0">
            <a:spAutoFit/>
          </a:bodyPr>
          <a:lstStyle/>
          <a:p>
            <a:pPr>
              <a:lnSpc>
                <a:spcPts val="2381"/>
              </a:lnSpc>
            </a:pPr>
            <a:r>
              <a:rPr lang="en-US" sz="1701">
                <a:solidFill>
                  <a:srgbClr val="FFFFFF"/>
                </a:solidFill>
                <a:latin typeface="Canva Sans"/>
              </a:rPr>
              <a:t>учениця 10-В групи, Відокремленого підрозділу «Науковий ліцей» Державного університету «Житомирська політехніка»  Житомирської області</a:t>
            </a:r>
          </a:p>
          <a:p>
            <a:pPr>
              <a:lnSpc>
                <a:spcPts val="2381"/>
              </a:lnSpc>
            </a:pPr>
          </a:p>
        </p:txBody>
      </p:sp>
      <p:sp>
        <p:nvSpPr>
          <p:cNvPr name="TextBox 19" id="19"/>
          <p:cNvSpPr txBox="true"/>
          <p:nvPr/>
        </p:nvSpPr>
        <p:spPr>
          <a:xfrm rot="0">
            <a:off x="7140711" y="6197800"/>
            <a:ext cx="2228189" cy="286320"/>
          </a:xfrm>
          <a:prstGeom prst="rect">
            <a:avLst/>
          </a:prstGeom>
        </p:spPr>
        <p:txBody>
          <a:bodyPr anchor="t" rtlCol="false" tIns="0" lIns="0" bIns="0" rIns="0">
            <a:spAutoFit/>
          </a:bodyPr>
          <a:lstStyle/>
          <a:p>
            <a:pPr>
              <a:lnSpc>
                <a:spcPts val="2381"/>
              </a:lnSpc>
            </a:pPr>
            <a:r>
              <a:rPr lang="en-US" sz="1701">
                <a:solidFill>
                  <a:srgbClr val="FFFFFF"/>
                </a:solidFill>
                <a:latin typeface="Canva Sans"/>
              </a:rPr>
              <a:t>Науковий керівник:</a:t>
            </a:r>
          </a:p>
        </p:txBody>
      </p:sp>
      <p:sp>
        <p:nvSpPr>
          <p:cNvPr name="TextBox 20" id="20"/>
          <p:cNvSpPr txBox="true"/>
          <p:nvPr/>
        </p:nvSpPr>
        <p:spPr>
          <a:xfrm rot="0">
            <a:off x="7140711" y="6546914"/>
            <a:ext cx="4505369" cy="677327"/>
          </a:xfrm>
          <a:prstGeom prst="rect">
            <a:avLst/>
          </a:prstGeom>
        </p:spPr>
        <p:txBody>
          <a:bodyPr anchor="t" rtlCol="false" tIns="0" lIns="0" bIns="0" rIns="0">
            <a:spAutoFit/>
          </a:bodyPr>
          <a:lstStyle/>
          <a:p>
            <a:pPr>
              <a:lnSpc>
                <a:spcPts val="2722"/>
              </a:lnSpc>
            </a:pPr>
            <a:r>
              <a:rPr lang="en-US" sz="1944">
                <a:solidFill>
                  <a:srgbClr val="FFFFFF"/>
                </a:solidFill>
                <a:latin typeface="Canva Sans Bold"/>
              </a:rPr>
              <a:t>ЦИГАНЕНКО-ДЗЮБЕНКО ІЛЛЯ ЮРІЙОВИЧ</a:t>
            </a:r>
          </a:p>
        </p:txBody>
      </p:sp>
      <p:sp>
        <p:nvSpPr>
          <p:cNvPr name="TextBox 21" id="21"/>
          <p:cNvSpPr txBox="true"/>
          <p:nvPr/>
        </p:nvSpPr>
        <p:spPr>
          <a:xfrm rot="0">
            <a:off x="7145398" y="7277466"/>
            <a:ext cx="5060227" cy="1189203"/>
          </a:xfrm>
          <a:prstGeom prst="rect">
            <a:avLst/>
          </a:prstGeom>
        </p:spPr>
        <p:txBody>
          <a:bodyPr anchor="t" rtlCol="false" tIns="0" lIns="0" bIns="0" rIns="0">
            <a:spAutoFit/>
          </a:bodyPr>
          <a:lstStyle/>
          <a:p>
            <a:pPr>
              <a:lnSpc>
                <a:spcPts val="2381"/>
              </a:lnSpc>
            </a:pPr>
            <a:r>
              <a:rPr lang="en-US" sz="1701">
                <a:solidFill>
                  <a:srgbClr val="FFFFFF"/>
                </a:solidFill>
                <a:latin typeface="Canva Sans"/>
              </a:rPr>
              <a:t>аспірант, асистент кафедри наук про Землю, керівник центру наукового розвитку учнів та молоді «EcoYouth» Державного університету «Житомирська політехніка»</a:t>
            </a:r>
          </a:p>
        </p:txBody>
      </p:sp>
      <p:sp>
        <p:nvSpPr>
          <p:cNvPr name="TextBox 22" id="22"/>
          <p:cNvSpPr txBox="true"/>
          <p:nvPr/>
        </p:nvSpPr>
        <p:spPr>
          <a:xfrm rot="0">
            <a:off x="4481393" y="523118"/>
            <a:ext cx="9662155" cy="1466526"/>
          </a:xfrm>
          <a:prstGeom prst="rect">
            <a:avLst/>
          </a:prstGeom>
        </p:spPr>
        <p:txBody>
          <a:bodyPr anchor="t" rtlCol="false" tIns="0" lIns="0" bIns="0" rIns="0">
            <a:spAutoFit/>
          </a:bodyPr>
          <a:lstStyle/>
          <a:p>
            <a:pPr algn="ctr">
              <a:lnSpc>
                <a:spcPts val="3984"/>
              </a:lnSpc>
              <a:spcBef>
                <a:spcPct val="0"/>
              </a:spcBef>
            </a:pPr>
            <a:r>
              <a:rPr lang="en-US" sz="2845">
                <a:solidFill>
                  <a:srgbClr val="FFFFFF"/>
                </a:solidFill>
                <a:latin typeface="Eastman Alt Pack"/>
              </a:rPr>
              <a:t>Всеукраїнський відкритий інтерактивний конкурс</a:t>
            </a:r>
          </a:p>
          <a:p>
            <a:pPr algn="ctr">
              <a:lnSpc>
                <a:spcPts val="3984"/>
              </a:lnSpc>
              <a:spcBef>
                <a:spcPct val="0"/>
              </a:spcBef>
            </a:pPr>
            <a:r>
              <a:rPr lang="en-US" sz="2845">
                <a:solidFill>
                  <a:srgbClr val="FFFFFF"/>
                </a:solidFill>
                <a:latin typeface="Eastman Alt Pack"/>
              </a:rPr>
              <a:t>«МАН-Юніор Дослідник» </a:t>
            </a:r>
          </a:p>
          <a:p>
            <a:pPr algn="ctr">
              <a:lnSpc>
                <a:spcPts val="3984"/>
              </a:lnSpc>
              <a:spcBef>
                <a:spcPct val="0"/>
              </a:spcBef>
            </a:pPr>
            <a:r>
              <a:rPr lang="en-US" sz="2845">
                <a:solidFill>
                  <a:srgbClr val="FFFFFF"/>
                </a:solidFill>
                <a:latin typeface="Eastman Alt Pack"/>
              </a:rPr>
              <a:t>Номінація «Астроном-Юніор» </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0666" r="0" b="-10666"/>
            </a:stretch>
          </a:blipFill>
        </p:spPr>
      </p:sp>
      <p:grpSp>
        <p:nvGrpSpPr>
          <p:cNvPr name="Group 3" id="3"/>
          <p:cNvGrpSpPr/>
          <p:nvPr/>
        </p:nvGrpSpPr>
        <p:grpSpPr>
          <a:xfrm rot="0">
            <a:off x="1198275" y="1133054"/>
            <a:ext cx="15891450" cy="8020892"/>
            <a:chOff x="0" y="0"/>
            <a:chExt cx="4185403" cy="2112498"/>
          </a:xfrm>
        </p:grpSpPr>
        <p:sp>
          <p:nvSpPr>
            <p:cNvPr name="Freeform 4" id="4"/>
            <p:cNvSpPr/>
            <p:nvPr/>
          </p:nvSpPr>
          <p:spPr>
            <a:xfrm flipH="false" flipV="false" rot="0">
              <a:off x="0" y="0"/>
              <a:ext cx="4185403" cy="2112498"/>
            </a:xfrm>
            <a:custGeom>
              <a:avLst/>
              <a:gdLst/>
              <a:ahLst/>
              <a:cxnLst/>
              <a:rect r="r" b="b" t="t" l="l"/>
              <a:pathLst>
                <a:path h="2112498" w="4185403">
                  <a:moveTo>
                    <a:pt x="4872" y="0"/>
                  </a:moveTo>
                  <a:lnTo>
                    <a:pt x="4180531" y="0"/>
                  </a:lnTo>
                  <a:cubicBezTo>
                    <a:pt x="4181823" y="0"/>
                    <a:pt x="4183062" y="513"/>
                    <a:pt x="4183976" y="1427"/>
                  </a:cubicBezTo>
                  <a:cubicBezTo>
                    <a:pt x="4184890" y="2341"/>
                    <a:pt x="4185403" y="3580"/>
                    <a:pt x="4185403" y="4872"/>
                  </a:cubicBezTo>
                  <a:lnTo>
                    <a:pt x="4185403" y="2107627"/>
                  </a:lnTo>
                  <a:cubicBezTo>
                    <a:pt x="4185403" y="2110317"/>
                    <a:pt x="4183221" y="2112498"/>
                    <a:pt x="4180531" y="2112498"/>
                  </a:cubicBezTo>
                  <a:lnTo>
                    <a:pt x="4872" y="2112498"/>
                  </a:lnTo>
                  <a:cubicBezTo>
                    <a:pt x="2181" y="2112498"/>
                    <a:pt x="0" y="2110317"/>
                    <a:pt x="0" y="2107627"/>
                  </a:cubicBezTo>
                  <a:lnTo>
                    <a:pt x="0" y="4872"/>
                  </a:lnTo>
                  <a:cubicBezTo>
                    <a:pt x="0" y="2181"/>
                    <a:pt x="2181" y="0"/>
                    <a:pt x="4872" y="0"/>
                  </a:cubicBezTo>
                  <a:close/>
                </a:path>
              </a:pathLst>
            </a:custGeom>
            <a:solidFill>
              <a:srgbClr val="324D80"/>
            </a:solidFill>
            <a:ln w="19050" cap="sq">
              <a:solidFill>
                <a:srgbClr val="FFFFFF"/>
              </a:solidFill>
              <a:prstDash val="solid"/>
              <a:miter/>
            </a:ln>
          </p:spPr>
        </p:sp>
        <p:sp>
          <p:nvSpPr>
            <p:cNvPr name="TextBox 5" id="5"/>
            <p:cNvSpPr txBox="true"/>
            <p:nvPr/>
          </p:nvSpPr>
          <p:spPr>
            <a:xfrm>
              <a:off x="0" y="-38100"/>
              <a:ext cx="4185403" cy="2150598"/>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2091549" y="4726812"/>
            <a:ext cx="7104547" cy="3996307"/>
          </a:xfrm>
          <a:custGeom>
            <a:avLst/>
            <a:gdLst/>
            <a:ahLst/>
            <a:cxnLst/>
            <a:rect r="r" b="b" t="t" l="l"/>
            <a:pathLst>
              <a:path h="3996307" w="7104547">
                <a:moveTo>
                  <a:pt x="0" y="0"/>
                </a:moveTo>
                <a:lnTo>
                  <a:pt x="7104547" y="0"/>
                </a:lnTo>
                <a:lnTo>
                  <a:pt x="7104547" y="3996307"/>
                </a:lnTo>
                <a:lnTo>
                  <a:pt x="0" y="3996307"/>
                </a:lnTo>
                <a:lnTo>
                  <a:pt x="0" y="0"/>
                </a:lnTo>
                <a:close/>
              </a:path>
            </a:pathLst>
          </a:custGeom>
          <a:blipFill>
            <a:blip r:embed="rId3"/>
            <a:stretch>
              <a:fillRect l="0" t="0" r="0" b="0"/>
            </a:stretch>
          </a:blipFill>
        </p:spPr>
      </p:sp>
      <p:sp>
        <p:nvSpPr>
          <p:cNvPr name="Freeform 7" id="7"/>
          <p:cNvSpPr/>
          <p:nvPr/>
        </p:nvSpPr>
        <p:spPr>
          <a:xfrm flipH="false" flipV="false" rot="0">
            <a:off x="9913265" y="4247527"/>
            <a:ext cx="5964143" cy="4475592"/>
          </a:xfrm>
          <a:custGeom>
            <a:avLst/>
            <a:gdLst/>
            <a:ahLst/>
            <a:cxnLst/>
            <a:rect r="r" b="b" t="t" l="l"/>
            <a:pathLst>
              <a:path h="4475592" w="5964143">
                <a:moveTo>
                  <a:pt x="0" y="0"/>
                </a:moveTo>
                <a:lnTo>
                  <a:pt x="5964142" y="0"/>
                </a:lnTo>
                <a:lnTo>
                  <a:pt x="5964142" y="4475592"/>
                </a:lnTo>
                <a:lnTo>
                  <a:pt x="0" y="4475592"/>
                </a:lnTo>
                <a:lnTo>
                  <a:pt x="0" y="0"/>
                </a:lnTo>
                <a:close/>
              </a:path>
            </a:pathLst>
          </a:custGeom>
          <a:blipFill>
            <a:blip r:embed="rId4"/>
            <a:stretch>
              <a:fillRect l="0" t="0" r="0" b="0"/>
            </a:stretch>
          </a:blipFill>
        </p:spPr>
      </p:sp>
      <p:sp>
        <p:nvSpPr>
          <p:cNvPr name="TextBox 8" id="8"/>
          <p:cNvSpPr txBox="true"/>
          <p:nvPr/>
        </p:nvSpPr>
        <p:spPr>
          <a:xfrm rot="0">
            <a:off x="1572640" y="1784762"/>
            <a:ext cx="15246913" cy="2679080"/>
          </a:xfrm>
          <a:prstGeom prst="rect">
            <a:avLst/>
          </a:prstGeom>
        </p:spPr>
        <p:txBody>
          <a:bodyPr anchor="t" rtlCol="false" tIns="0" lIns="0" bIns="0" rIns="0">
            <a:spAutoFit/>
          </a:bodyPr>
          <a:lstStyle/>
          <a:p>
            <a:pPr>
              <a:lnSpc>
                <a:spcPts val="4296"/>
              </a:lnSpc>
            </a:pPr>
            <a:r>
              <a:rPr lang="en-US" sz="2652">
                <a:solidFill>
                  <a:srgbClr val="FFFFFF"/>
                </a:solidFill>
                <a:latin typeface="Quicksand Medium"/>
              </a:rPr>
              <a:t>Три з семи планет у системі TRAPPIST-1, а саме TRAPPIST-1e, TRAPPIST-1f та TRAPPIST-1g, знаходяться у так званій "зоні обитання", де температура дозволяє існування рідної води на поверхні. Планети b, c і d, виявлені раніше, також можуть мати "обмежені регіони з водоймами", але вони розташовані занадто близько до зорі, що може ускладнити умови для життя.</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grpSp>
        <p:nvGrpSpPr>
          <p:cNvPr name="Group 3" id="3"/>
          <p:cNvGrpSpPr/>
          <p:nvPr/>
        </p:nvGrpSpPr>
        <p:grpSpPr>
          <a:xfrm rot="0">
            <a:off x="1198275" y="1133054"/>
            <a:ext cx="16061025" cy="8020892"/>
            <a:chOff x="0" y="0"/>
            <a:chExt cx="4230064" cy="2112498"/>
          </a:xfrm>
        </p:grpSpPr>
        <p:sp>
          <p:nvSpPr>
            <p:cNvPr name="Freeform 4" id="4"/>
            <p:cNvSpPr/>
            <p:nvPr/>
          </p:nvSpPr>
          <p:spPr>
            <a:xfrm flipH="false" flipV="false" rot="0">
              <a:off x="0" y="0"/>
              <a:ext cx="4230064" cy="2112498"/>
            </a:xfrm>
            <a:custGeom>
              <a:avLst/>
              <a:gdLst/>
              <a:ahLst/>
              <a:cxnLst/>
              <a:rect r="r" b="b" t="t" l="l"/>
              <a:pathLst>
                <a:path h="2112498" w="4230064">
                  <a:moveTo>
                    <a:pt x="4820" y="0"/>
                  </a:moveTo>
                  <a:lnTo>
                    <a:pt x="4225244" y="0"/>
                  </a:lnTo>
                  <a:cubicBezTo>
                    <a:pt x="4227906" y="0"/>
                    <a:pt x="4230064" y="2158"/>
                    <a:pt x="4230064" y="4820"/>
                  </a:cubicBezTo>
                  <a:lnTo>
                    <a:pt x="4230064" y="2107678"/>
                  </a:lnTo>
                  <a:cubicBezTo>
                    <a:pt x="4230064" y="2108957"/>
                    <a:pt x="4229557" y="2110183"/>
                    <a:pt x="4228652" y="2111086"/>
                  </a:cubicBezTo>
                  <a:cubicBezTo>
                    <a:pt x="4227749" y="2111990"/>
                    <a:pt x="4226522" y="2112498"/>
                    <a:pt x="4225244" y="2112498"/>
                  </a:cubicBezTo>
                  <a:lnTo>
                    <a:pt x="4820" y="2112498"/>
                  </a:lnTo>
                  <a:cubicBezTo>
                    <a:pt x="3542" y="2112498"/>
                    <a:pt x="2316" y="2111990"/>
                    <a:pt x="1412" y="2111086"/>
                  </a:cubicBezTo>
                  <a:cubicBezTo>
                    <a:pt x="508" y="2110183"/>
                    <a:pt x="0" y="2108957"/>
                    <a:pt x="0" y="2107678"/>
                  </a:cubicBezTo>
                  <a:lnTo>
                    <a:pt x="0" y="4820"/>
                  </a:lnTo>
                  <a:cubicBezTo>
                    <a:pt x="0" y="3542"/>
                    <a:pt x="508" y="2316"/>
                    <a:pt x="1412" y="1412"/>
                  </a:cubicBezTo>
                  <a:cubicBezTo>
                    <a:pt x="2316" y="508"/>
                    <a:pt x="3542" y="0"/>
                    <a:pt x="4820" y="0"/>
                  </a:cubicBezTo>
                  <a:close/>
                </a:path>
              </a:pathLst>
            </a:custGeom>
            <a:solidFill>
              <a:srgbClr val="CBAFDB"/>
            </a:solidFill>
            <a:ln w="19050" cap="sq">
              <a:solidFill>
                <a:srgbClr val="FFFFFF"/>
              </a:solidFill>
              <a:prstDash val="solid"/>
              <a:miter/>
            </a:ln>
          </p:spPr>
        </p:sp>
        <p:sp>
          <p:nvSpPr>
            <p:cNvPr name="TextBox 5" id="5"/>
            <p:cNvSpPr txBox="true"/>
            <p:nvPr/>
          </p:nvSpPr>
          <p:spPr>
            <a:xfrm>
              <a:off x="0" y="-38100"/>
              <a:ext cx="4230064" cy="2150598"/>
            </a:xfrm>
            <a:prstGeom prst="rect">
              <a:avLst/>
            </a:prstGeom>
          </p:spPr>
          <p:txBody>
            <a:bodyPr anchor="ctr" rtlCol="false" tIns="50800" lIns="50800" bIns="50800" rIns="50800"/>
            <a:lstStyle/>
            <a:p>
              <a:pPr algn="ctr">
                <a:lnSpc>
                  <a:spcPts val="2799"/>
                </a:lnSpc>
                <a:spcBef>
                  <a:spcPct val="0"/>
                </a:spcBef>
              </a:pPr>
            </a:p>
          </p:txBody>
        </p:sp>
      </p:grpSp>
      <p:sp>
        <p:nvSpPr>
          <p:cNvPr name="Freeform 6" id="6"/>
          <p:cNvSpPr/>
          <p:nvPr/>
        </p:nvSpPr>
        <p:spPr>
          <a:xfrm flipH="false" flipV="false" rot="0">
            <a:off x="10176159" y="3191853"/>
            <a:ext cx="6211700" cy="5426541"/>
          </a:xfrm>
          <a:custGeom>
            <a:avLst/>
            <a:gdLst/>
            <a:ahLst/>
            <a:cxnLst/>
            <a:rect r="r" b="b" t="t" l="l"/>
            <a:pathLst>
              <a:path h="5426541" w="6211700">
                <a:moveTo>
                  <a:pt x="0" y="0"/>
                </a:moveTo>
                <a:lnTo>
                  <a:pt x="6211701" y="0"/>
                </a:lnTo>
                <a:lnTo>
                  <a:pt x="6211701" y="5426541"/>
                </a:lnTo>
                <a:lnTo>
                  <a:pt x="0" y="5426541"/>
                </a:lnTo>
                <a:lnTo>
                  <a:pt x="0" y="0"/>
                </a:lnTo>
                <a:close/>
              </a:path>
            </a:pathLst>
          </a:custGeom>
          <a:blipFill>
            <a:blip r:embed="rId3"/>
            <a:stretch>
              <a:fillRect l="0" t="0" r="0" b="0"/>
            </a:stretch>
          </a:blipFill>
        </p:spPr>
      </p:sp>
      <p:sp>
        <p:nvSpPr>
          <p:cNvPr name="TextBox 7" id="7"/>
          <p:cNvSpPr txBox="true"/>
          <p:nvPr/>
        </p:nvSpPr>
        <p:spPr>
          <a:xfrm rot="0">
            <a:off x="1611132" y="1652935"/>
            <a:ext cx="15341278" cy="1264276"/>
          </a:xfrm>
          <a:prstGeom prst="rect">
            <a:avLst/>
          </a:prstGeom>
        </p:spPr>
        <p:txBody>
          <a:bodyPr anchor="t" rtlCol="false" tIns="0" lIns="0" bIns="0" rIns="0">
            <a:spAutoFit/>
          </a:bodyPr>
          <a:lstStyle/>
          <a:p>
            <a:pPr algn="ctr">
              <a:lnSpc>
                <a:spcPts val="3297"/>
              </a:lnSpc>
            </a:pPr>
            <a:r>
              <a:rPr lang="en-US" sz="3053">
                <a:solidFill>
                  <a:srgbClr val="FFFFFF"/>
                </a:solidFill>
                <a:latin typeface="Eastman Alt Pack Bold"/>
              </a:rPr>
              <a:t>У 2017 р. дослідники в галузі астрофізики Гарвардського університету затвердили, що ймовірність розвитку форми людського життя на одній із планет системи TRAPPIST-1 вища за ту, що на Землі. </a:t>
            </a:r>
          </a:p>
        </p:txBody>
      </p:sp>
      <p:sp>
        <p:nvSpPr>
          <p:cNvPr name="TextBox 8" id="8"/>
          <p:cNvSpPr txBox="true"/>
          <p:nvPr/>
        </p:nvSpPr>
        <p:spPr>
          <a:xfrm rot="0">
            <a:off x="1611132" y="3096603"/>
            <a:ext cx="7532868" cy="5521791"/>
          </a:xfrm>
          <a:prstGeom prst="rect">
            <a:avLst/>
          </a:prstGeom>
        </p:spPr>
        <p:txBody>
          <a:bodyPr anchor="t" rtlCol="false" tIns="0" lIns="0" bIns="0" rIns="0">
            <a:spAutoFit/>
          </a:bodyPr>
          <a:lstStyle/>
          <a:p>
            <a:pPr>
              <a:lnSpc>
                <a:spcPts val="3983"/>
              </a:lnSpc>
            </a:pPr>
            <a:r>
              <a:rPr lang="en-US" sz="2459">
                <a:solidFill>
                  <a:srgbClr val="FFFFFF"/>
                </a:solidFill>
                <a:latin typeface="Quicksand"/>
              </a:rPr>
              <a:t>Їх дослідження показали, що живі організми можуть виникати з неживої матерії та поширюватися між небесними тілами. </a:t>
            </a:r>
            <a:r>
              <a:rPr lang="en-US" sz="2459">
                <a:solidFill>
                  <a:srgbClr val="FFFFFF"/>
                </a:solidFill>
                <a:latin typeface="Quicksand Bold"/>
              </a:rPr>
              <a:t>Такому процесу дали назву панспермія.</a:t>
            </a:r>
            <a:r>
              <a:rPr lang="en-US" sz="2459">
                <a:solidFill>
                  <a:srgbClr val="FFFFFF"/>
                </a:solidFill>
                <a:latin typeface="Quicksand"/>
              </a:rPr>
              <a:t> Цей процес може включати перенесення органічних молекул або навіть живих організмів, таких як мікроби, з одного космічного об'єкта на інший.</a:t>
            </a:r>
            <a:r>
              <a:rPr lang="en-US" sz="2459">
                <a:solidFill>
                  <a:srgbClr val="FFFFFF"/>
                </a:solidFill>
                <a:latin typeface="Quicksand Bold"/>
              </a:rPr>
              <a:t> Така можливість може призвести не лише до збільшення кількості населених планет, але й до розширення біологічного розмаїття життя на них.</a:t>
            </a:r>
          </a:p>
        </p:txBody>
      </p:sp>
      <p:sp>
        <p:nvSpPr>
          <p:cNvPr name="TextBox 9" id="9"/>
          <p:cNvSpPr txBox="true"/>
          <p:nvPr/>
        </p:nvSpPr>
        <p:spPr>
          <a:xfrm rot="0">
            <a:off x="12051230" y="8523144"/>
            <a:ext cx="7532868" cy="468903"/>
          </a:xfrm>
          <a:prstGeom prst="rect">
            <a:avLst/>
          </a:prstGeom>
        </p:spPr>
        <p:txBody>
          <a:bodyPr anchor="t" rtlCol="false" tIns="0" lIns="0" bIns="0" rIns="0">
            <a:spAutoFit/>
          </a:bodyPr>
          <a:lstStyle/>
          <a:p>
            <a:pPr>
              <a:lnSpc>
                <a:spcPts val="3983"/>
              </a:lnSpc>
            </a:pPr>
            <a:r>
              <a:rPr lang="en-US" sz="2459">
                <a:solidFill>
                  <a:srgbClr val="FFFFFF"/>
                </a:solidFill>
                <a:latin typeface="Quicksand Bold"/>
              </a:rPr>
              <a:t>Процес панспермії</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0666" r="0" b="-10666"/>
            </a:stretch>
          </a:blipFill>
        </p:spPr>
      </p:sp>
      <p:grpSp>
        <p:nvGrpSpPr>
          <p:cNvPr name="Group 3" id="3"/>
          <p:cNvGrpSpPr/>
          <p:nvPr/>
        </p:nvGrpSpPr>
        <p:grpSpPr>
          <a:xfrm rot="0">
            <a:off x="1198275" y="1133054"/>
            <a:ext cx="15891450" cy="8020892"/>
            <a:chOff x="0" y="0"/>
            <a:chExt cx="4185403" cy="2112498"/>
          </a:xfrm>
        </p:grpSpPr>
        <p:sp>
          <p:nvSpPr>
            <p:cNvPr name="Freeform 4" id="4"/>
            <p:cNvSpPr/>
            <p:nvPr/>
          </p:nvSpPr>
          <p:spPr>
            <a:xfrm flipH="false" flipV="false" rot="0">
              <a:off x="0" y="0"/>
              <a:ext cx="4185403" cy="2112498"/>
            </a:xfrm>
            <a:custGeom>
              <a:avLst/>
              <a:gdLst/>
              <a:ahLst/>
              <a:cxnLst/>
              <a:rect r="r" b="b" t="t" l="l"/>
              <a:pathLst>
                <a:path h="2112498" w="4185403">
                  <a:moveTo>
                    <a:pt x="4872" y="0"/>
                  </a:moveTo>
                  <a:lnTo>
                    <a:pt x="4180531" y="0"/>
                  </a:lnTo>
                  <a:cubicBezTo>
                    <a:pt x="4181823" y="0"/>
                    <a:pt x="4183062" y="513"/>
                    <a:pt x="4183976" y="1427"/>
                  </a:cubicBezTo>
                  <a:cubicBezTo>
                    <a:pt x="4184890" y="2341"/>
                    <a:pt x="4185403" y="3580"/>
                    <a:pt x="4185403" y="4872"/>
                  </a:cubicBezTo>
                  <a:lnTo>
                    <a:pt x="4185403" y="2107627"/>
                  </a:lnTo>
                  <a:cubicBezTo>
                    <a:pt x="4185403" y="2110317"/>
                    <a:pt x="4183221" y="2112498"/>
                    <a:pt x="4180531" y="2112498"/>
                  </a:cubicBezTo>
                  <a:lnTo>
                    <a:pt x="4872" y="2112498"/>
                  </a:lnTo>
                  <a:cubicBezTo>
                    <a:pt x="2181" y="2112498"/>
                    <a:pt x="0" y="2110317"/>
                    <a:pt x="0" y="2107627"/>
                  </a:cubicBezTo>
                  <a:lnTo>
                    <a:pt x="0" y="4872"/>
                  </a:lnTo>
                  <a:cubicBezTo>
                    <a:pt x="0" y="2181"/>
                    <a:pt x="2181" y="0"/>
                    <a:pt x="4872" y="0"/>
                  </a:cubicBezTo>
                  <a:close/>
                </a:path>
              </a:pathLst>
            </a:custGeom>
            <a:solidFill>
              <a:srgbClr val="CBAFDB"/>
            </a:solidFill>
            <a:ln w="19050" cap="sq">
              <a:solidFill>
                <a:srgbClr val="FFFFFF"/>
              </a:solidFill>
              <a:prstDash val="solid"/>
              <a:miter/>
            </a:ln>
          </p:spPr>
        </p:sp>
        <p:sp>
          <p:nvSpPr>
            <p:cNvPr name="TextBox 5" id="5"/>
            <p:cNvSpPr txBox="true"/>
            <p:nvPr/>
          </p:nvSpPr>
          <p:spPr>
            <a:xfrm>
              <a:off x="0" y="-38100"/>
              <a:ext cx="4185403" cy="2150598"/>
            </a:xfrm>
            <a:prstGeom prst="rect">
              <a:avLst/>
            </a:prstGeom>
          </p:spPr>
          <p:txBody>
            <a:bodyPr anchor="ctr" rtlCol="false" tIns="50800" lIns="50800" bIns="50800" rIns="50800"/>
            <a:lstStyle/>
            <a:p>
              <a:pPr algn="ctr">
                <a:lnSpc>
                  <a:spcPts val="2659"/>
                </a:lnSpc>
                <a:spcBef>
                  <a:spcPct val="0"/>
                </a:spcBef>
              </a:pPr>
            </a:p>
          </p:txBody>
        </p:sp>
      </p:grpSp>
      <p:graphicFrame>
        <p:nvGraphicFramePr>
          <p:cNvPr name="Table 6" id="6"/>
          <p:cNvGraphicFramePr>
            <a:graphicFrameLocks noGrp="true"/>
          </p:cNvGraphicFramePr>
          <p:nvPr/>
        </p:nvGraphicFramePr>
        <p:xfrm>
          <a:off x="5486400" y="-11646759"/>
          <a:ext cx="12321285" cy="6543675"/>
        </p:xfrm>
        <a:graphic>
          <a:graphicData uri="http://schemas.openxmlformats.org/drawingml/2006/table">
            <a:tbl>
              <a:tblPr/>
              <a:tblGrid>
                <a:gridCol w="3645936"/>
                <a:gridCol w="8675349"/>
              </a:tblGrid>
              <a:tr h="4496975">
                <a:tc>
                  <a:txBody>
                    <a:bodyPr anchor="t" rtlCol="false"/>
                    <a:lstStyle/>
                    <a:p>
                      <a:pPr algn="l">
                        <a:lnSpc>
                          <a:spcPts val="5104"/>
                        </a:lnSpc>
                        <a:defRPr/>
                      </a:pPr>
                      <a:endParaRPr lang="en-US" sz="1100"/>
                    </a:p>
                    <a:p>
                      <a:pPr>
                        <a:lnSpc>
                          <a:spcPts val="5104"/>
                        </a:lnSpc>
                      </a:pPr>
                      <a:r>
                        <a:rPr lang="en-US" sz="3645">
                          <a:solidFill>
                            <a:srgbClr val="000000"/>
                          </a:solidFill>
                          <a:latin typeface="Eastman Alt Pack"/>
                        </a:rPr>
                        <a:t>  Теорія акреції з диску протозірки</a:t>
                      </a:r>
                    </a:p>
                    <a:p>
                      <a:pPr>
                        <a:lnSpc>
                          <a:spcPts val="5104"/>
                        </a:lnSpc>
                      </a:pPr>
                      <a:r>
                        <a:rPr lang="en-US" sz="3645">
                          <a:solidFill>
                            <a:srgbClr val="000000"/>
                          </a:solidFill>
                          <a:latin typeface="Eastman Alt Pack"/>
                        </a:rPr>
                        <a:t>  </a:t>
                      </a:r>
                    </a:p>
                  </a:txBody>
                  <a:tcPr marL="190500" marR="190500" marT="190500" marB="190500" anchor="ctr">
                    <a:lnL cmpd="sng" algn="ctr" cap="flat" w="57150">
                      <a:solidFill>
                        <a:srgbClr val="000000"/>
                      </a:solidFill>
                      <a:prstDash val="solid"/>
                      <a:round/>
                      <a:headEnd type="none" w="med" len="med"/>
                      <a:tailEnd type="none" w="med" len="med"/>
                    </a:lnL>
                    <a:lnR cmpd="sng" algn="ctr" cap="flat" w="57150">
                      <a:solidFill>
                        <a:srgbClr val="000000"/>
                      </a:solidFill>
                      <a:prstDash val="solid"/>
                      <a:round/>
                      <a:headEnd type="none" w="med" len="med"/>
                      <a:tailEnd type="none" w="med" len="med"/>
                    </a:lnR>
                    <a:lnT cmpd="sng" algn="ctr" cap="flat" w="57150">
                      <a:solidFill>
                        <a:srgbClr val="000000"/>
                      </a:solidFill>
                      <a:prstDash val="solid"/>
                      <a:round/>
                      <a:headEnd type="none" w="med" len="med"/>
                      <a:tailEnd type="none" w="med" len="med"/>
                    </a:lnT>
                    <a:lnB cmpd="sng" algn="ctr" cap="flat" w="57150">
                      <a:solidFill>
                        <a:srgbClr val="000000"/>
                      </a:solidFill>
                      <a:prstDash val="solid"/>
                      <a:round/>
                      <a:headEnd type="none" w="med" len="med"/>
                      <a:tailEnd type="none" w="med" len="med"/>
                    </a:lnB>
                  </a:tcPr>
                </a:tc>
                <a:tc>
                  <a:txBody>
                    <a:bodyPr anchor="t" rtlCol="false"/>
                    <a:lstStyle/>
                    <a:p>
                      <a:pPr algn="l">
                        <a:lnSpc>
                          <a:spcPts val="5104"/>
                        </a:lnSpc>
                        <a:defRPr/>
                      </a:pPr>
                      <a:endParaRPr lang="en-US" sz="1100"/>
                    </a:p>
                    <a:p>
                      <a:pPr>
                        <a:lnSpc>
                          <a:spcPts val="5104"/>
                        </a:lnSpc>
                      </a:pPr>
                      <a:r>
                        <a:rPr lang="en-US" sz="3645">
                          <a:solidFill>
                            <a:srgbClr val="000000"/>
                          </a:solidFill>
                          <a:latin typeface="Eastman Alt Pack"/>
                        </a:rPr>
                        <a:t>  Теорія гравітаційної нестійкості</a:t>
                      </a:r>
                    </a:p>
                    <a:p>
                      <a:pPr>
                        <a:lnSpc>
                          <a:spcPts val="5104"/>
                        </a:lnSpc>
                      </a:pPr>
                      <a:r>
                        <a:rPr lang="en-US" sz="3645">
                          <a:solidFill>
                            <a:srgbClr val="000000"/>
                          </a:solidFill>
                          <a:latin typeface="Eastman Alt Pack"/>
                        </a:rPr>
                        <a:t>  </a:t>
                      </a:r>
                    </a:p>
                  </a:txBody>
                  <a:tcPr marL="190500" marR="190500" marT="190500" marB="190500" anchor="ctr">
                    <a:lnL cmpd="sng" algn="ctr" cap="flat" w="57150">
                      <a:solidFill>
                        <a:srgbClr val="000000"/>
                      </a:solidFill>
                      <a:prstDash val="solid"/>
                      <a:round/>
                      <a:headEnd type="none" w="med" len="med"/>
                      <a:tailEnd type="none" w="med" len="med"/>
                    </a:lnL>
                    <a:lnR cmpd="sng" algn="ctr" cap="flat" w="57150">
                      <a:solidFill>
                        <a:srgbClr val="000000"/>
                      </a:solidFill>
                      <a:prstDash val="solid"/>
                      <a:round/>
                      <a:headEnd type="none" w="med" len="med"/>
                      <a:tailEnd type="none" w="med" len="med"/>
                    </a:lnR>
                    <a:lnT cmpd="sng" algn="ctr" cap="flat" w="57150">
                      <a:solidFill>
                        <a:srgbClr val="000000"/>
                      </a:solidFill>
                      <a:prstDash val="solid"/>
                      <a:round/>
                      <a:headEnd type="none" w="med" len="med"/>
                      <a:tailEnd type="none" w="med" len="med"/>
                    </a:lnT>
                    <a:lnB cmpd="sng" algn="ctr" cap="flat" w="57150">
                      <a:solidFill>
                        <a:srgbClr val="000000"/>
                      </a:solidFill>
                      <a:prstDash val="solid"/>
                      <a:round/>
                      <a:headEnd type="none" w="med" len="med"/>
                      <a:tailEnd type="none" w="med" len="med"/>
                    </a:lnB>
                  </a:tcPr>
                </a:tc>
              </a:tr>
              <a:tr h="2046700">
                <a:tc>
                  <a:txBody>
                    <a:bodyPr anchor="t" rtlCol="false"/>
                    <a:lstStyle/>
                    <a:p>
                      <a:pPr algn="l">
                        <a:lnSpc>
                          <a:spcPts val="1399"/>
                        </a:lnSpc>
                        <a:defRPr/>
                      </a:pPr>
                      <a:endParaRPr lang="en-US" sz="1100"/>
                    </a:p>
                    <a:p>
                      <a:pPr>
                        <a:lnSpc>
                          <a:spcPts val="1399"/>
                        </a:lnSpc>
                      </a:pPr>
                      <a:r>
                        <a:rPr lang="en-US" sz="999">
                          <a:solidFill>
                            <a:srgbClr val="000000"/>
                          </a:solidFill>
                          <a:latin typeface="Eastman Alt Pack"/>
                        </a:rPr>
                        <a:t>  Ця теорія стверджує, що планети</a:t>
                      </a:r>
                    </a:p>
                    <a:p>
                      <a:pPr>
                        <a:lnSpc>
                          <a:spcPts val="1399"/>
                        </a:lnSpc>
                      </a:pPr>
                      <a:r>
                        <a:rPr lang="en-US" sz="999">
                          <a:solidFill>
                            <a:srgbClr val="000000"/>
                          </a:solidFill>
                          <a:latin typeface="Eastman Alt Pack"/>
                        </a:rPr>
                        <a:t>  утворюються за рахунок поступового збільшення та згрупування частинок</a:t>
                      </a:r>
                    </a:p>
                    <a:p>
                      <a:pPr>
                        <a:lnSpc>
                          <a:spcPts val="1399"/>
                        </a:lnSpc>
                      </a:pPr>
                      <a:r>
                        <a:rPr lang="en-US" sz="999">
                          <a:solidFill>
                            <a:srgbClr val="000000"/>
                          </a:solidFill>
                          <a:latin typeface="Eastman Alt Pack"/>
                        </a:rPr>
                        <a:t>  протозіркового диску. Частинки диску поступово зібрігаються разом через</a:t>
                      </a:r>
                    </a:p>
                    <a:p>
                      <a:pPr>
                        <a:lnSpc>
                          <a:spcPts val="1399"/>
                        </a:lnSpc>
                      </a:pPr>
                      <a:r>
                        <a:rPr lang="en-US" sz="999">
                          <a:solidFill>
                            <a:srgbClr val="000000"/>
                          </a:solidFill>
                          <a:latin typeface="Eastman Alt Pack"/>
                        </a:rPr>
                        <a:t>  гравітаційні взаємодії, що призводить до утворення планет.</a:t>
                      </a:r>
                    </a:p>
                    <a:p>
                      <a:pPr>
                        <a:lnSpc>
                          <a:spcPts val="1399"/>
                        </a:lnSpc>
                      </a:pPr>
                      <a:r>
                        <a:rPr lang="en-US" sz="999">
                          <a:solidFill>
                            <a:srgbClr val="000000"/>
                          </a:solidFill>
                          <a:latin typeface="Eastman Alt Pack"/>
                        </a:rPr>
                        <a:t>  </a:t>
                      </a:r>
                    </a:p>
                  </a:txBody>
                  <a:tcPr marL="190500" marR="190500" marT="190500" marB="190500" anchor="ctr">
                    <a:lnL cmpd="sng" algn="ctr" cap="flat" w="57150">
                      <a:solidFill>
                        <a:srgbClr val="000000"/>
                      </a:solidFill>
                      <a:prstDash val="solid"/>
                      <a:round/>
                      <a:headEnd type="none" w="med" len="med"/>
                      <a:tailEnd type="none" w="med" len="med"/>
                    </a:lnL>
                    <a:lnR cmpd="sng" algn="ctr" cap="flat" w="57150">
                      <a:solidFill>
                        <a:srgbClr val="000000"/>
                      </a:solidFill>
                      <a:prstDash val="solid"/>
                      <a:round/>
                      <a:headEnd type="none" w="med" len="med"/>
                      <a:tailEnd type="none" w="med" len="med"/>
                    </a:lnR>
                    <a:lnT cmpd="sng" algn="ctr" cap="flat" w="57150">
                      <a:solidFill>
                        <a:srgbClr val="000000"/>
                      </a:solidFill>
                      <a:prstDash val="solid"/>
                      <a:round/>
                      <a:headEnd type="none" w="med" len="med"/>
                      <a:tailEnd type="none" w="med" len="med"/>
                    </a:lnT>
                    <a:lnB cmpd="sng" algn="ctr" cap="flat" w="57150">
                      <a:solidFill>
                        <a:srgbClr val="000000"/>
                      </a:solidFill>
                      <a:prstDash val="solid"/>
                      <a:round/>
                      <a:headEnd type="none" w="med" len="med"/>
                      <a:tailEnd type="none" w="med" len="med"/>
                    </a:lnB>
                  </a:tcPr>
                </a:tc>
                <a:tc>
                  <a:txBody>
                    <a:bodyPr anchor="t" rtlCol="false"/>
                    <a:lstStyle/>
                    <a:p>
                      <a:pPr algn="l">
                        <a:lnSpc>
                          <a:spcPts val="1399"/>
                        </a:lnSpc>
                        <a:defRPr/>
                      </a:pPr>
                      <a:endParaRPr lang="en-US" sz="1100"/>
                    </a:p>
                    <a:p>
                      <a:pPr>
                        <a:lnSpc>
                          <a:spcPts val="1399"/>
                        </a:lnSpc>
                      </a:pPr>
                      <a:r>
                        <a:rPr lang="en-US" sz="999">
                          <a:solidFill>
                            <a:srgbClr val="000000"/>
                          </a:solidFill>
                          <a:latin typeface="Eastman Alt Pack"/>
                        </a:rPr>
                        <a:t>  Згідно з цією теорією, деякі</a:t>
                      </a:r>
                    </a:p>
                    <a:p>
                      <a:pPr>
                        <a:lnSpc>
                          <a:spcPts val="1399"/>
                        </a:lnSpc>
                      </a:pPr>
                      <a:r>
                        <a:rPr lang="en-US" sz="999">
                          <a:solidFill>
                            <a:srgbClr val="000000"/>
                          </a:solidFill>
                          <a:latin typeface="Eastman Alt Pack"/>
                        </a:rPr>
                        <a:t>  області диску можуть стати нестійкими під впливом гравітації та згрупуватися</a:t>
                      </a:r>
                    </a:p>
                    <a:p>
                      <a:pPr>
                        <a:lnSpc>
                          <a:spcPts val="1399"/>
                        </a:lnSpc>
                      </a:pPr>
                      <a:r>
                        <a:rPr lang="en-US" sz="999">
                          <a:solidFill>
                            <a:srgbClr val="000000"/>
                          </a:solidFill>
                          <a:latin typeface="Eastman Alt Pack"/>
                        </a:rPr>
                        <a:t>  разом для утворення планет. Це може відбуватися шляхом прискореного</a:t>
                      </a:r>
                    </a:p>
                    <a:p>
                      <a:pPr>
                        <a:lnSpc>
                          <a:spcPts val="1399"/>
                        </a:lnSpc>
                      </a:pPr>
                      <a:r>
                        <a:rPr lang="en-US" sz="999">
                          <a:solidFill>
                            <a:srgbClr val="000000"/>
                          </a:solidFill>
                          <a:latin typeface="Eastman Alt Pack"/>
                        </a:rPr>
                        <a:t>  збільшення щільності матерії в деяких областях диску, що призводить до</a:t>
                      </a:r>
                    </a:p>
                    <a:p>
                      <a:pPr>
                        <a:lnSpc>
                          <a:spcPts val="1399"/>
                        </a:lnSpc>
                      </a:pPr>
                      <a:r>
                        <a:rPr lang="en-US" sz="999">
                          <a:solidFill>
                            <a:srgbClr val="000000"/>
                          </a:solidFill>
                          <a:latin typeface="Eastman Alt Pack"/>
                        </a:rPr>
                        <a:t>  формування областей зі значною гравітаційною взаємодією, які в кінцевому</a:t>
                      </a:r>
                    </a:p>
                    <a:p>
                      <a:pPr>
                        <a:lnSpc>
                          <a:spcPts val="1399"/>
                        </a:lnSpc>
                      </a:pPr>
                      <a:r>
                        <a:rPr lang="en-US" sz="999">
                          <a:solidFill>
                            <a:srgbClr val="000000"/>
                          </a:solidFill>
                          <a:latin typeface="Eastman Alt Pack"/>
                        </a:rPr>
                        <a:t>  підсумку можуть стати планетами.</a:t>
                      </a:r>
                    </a:p>
                    <a:p>
                      <a:pPr>
                        <a:lnSpc>
                          <a:spcPts val="1399"/>
                        </a:lnSpc>
                      </a:pPr>
                      <a:r>
                        <a:rPr lang="en-US" sz="999">
                          <a:solidFill>
                            <a:srgbClr val="000000"/>
                          </a:solidFill>
                          <a:latin typeface="Eastman Alt Pack"/>
                        </a:rPr>
                        <a:t>  </a:t>
                      </a:r>
                    </a:p>
                  </a:txBody>
                  <a:tcPr marL="190500" marR="190500" marT="190500" marB="190500" anchor="ctr">
                    <a:lnL cmpd="sng" algn="ctr" cap="flat" w="57150">
                      <a:solidFill>
                        <a:srgbClr val="000000"/>
                      </a:solidFill>
                      <a:prstDash val="solid"/>
                      <a:round/>
                      <a:headEnd type="none" w="med" len="med"/>
                      <a:tailEnd type="none" w="med" len="med"/>
                    </a:lnL>
                    <a:lnR cmpd="sng" algn="ctr" cap="flat" w="57150">
                      <a:solidFill>
                        <a:srgbClr val="000000"/>
                      </a:solidFill>
                      <a:prstDash val="solid"/>
                      <a:round/>
                      <a:headEnd type="none" w="med" len="med"/>
                      <a:tailEnd type="none" w="med" len="med"/>
                    </a:lnR>
                    <a:lnT cmpd="sng" algn="ctr" cap="flat" w="57150">
                      <a:solidFill>
                        <a:srgbClr val="000000"/>
                      </a:solidFill>
                      <a:prstDash val="solid"/>
                      <a:round/>
                      <a:headEnd type="none" w="med" len="med"/>
                      <a:tailEnd type="none" w="med" len="med"/>
                    </a:lnT>
                    <a:lnB cmpd="sng" algn="ctr" cap="flat" w="57150">
                      <a:solidFill>
                        <a:srgbClr val="000000"/>
                      </a:solidFill>
                      <a:prstDash val="solid"/>
                      <a:round/>
                      <a:headEnd type="none" w="med" len="med"/>
                      <a:tailEnd type="none" w="med" len="med"/>
                    </a:lnB>
                  </a:tcPr>
                </a:tc>
              </a:tr>
            </a:tbl>
          </a:graphicData>
        </a:graphic>
      </p:graphicFrame>
      <p:graphicFrame>
        <p:nvGraphicFramePr>
          <p:cNvPr name="Table 7" id="7"/>
          <p:cNvGraphicFramePr>
            <a:graphicFrameLocks noGrp="true"/>
          </p:cNvGraphicFramePr>
          <p:nvPr/>
        </p:nvGraphicFramePr>
        <p:xfrm>
          <a:off x="1668792" y="3670818"/>
          <a:ext cx="15080879" cy="5105400"/>
        </p:xfrm>
        <a:graphic>
          <a:graphicData uri="http://schemas.openxmlformats.org/drawingml/2006/table">
            <a:tbl>
              <a:tblPr/>
              <a:tblGrid>
                <a:gridCol w="7540439"/>
                <a:gridCol w="7540439"/>
              </a:tblGrid>
              <a:tr h="934385">
                <a:tc>
                  <a:txBody>
                    <a:bodyPr anchor="t" rtlCol="false"/>
                    <a:lstStyle/>
                    <a:p>
                      <a:pPr algn="ctr">
                        <a:lnSpc>
                          <a:spcPts val="3219"/>
                        </a:lnSpc>
                        <a:defRPr/>
                      </a:pPr>
                      <a:r>
                        <a:rPr lang="en-US" sz="2299">
                          <a:solidFill>
                            <a:srgbClr val="000000"/>
                          </a:solidFill>
                          <a:latin typeface="Eastman Alt Pack Bold"/>
                        </a:rPr>
                        <a:t>Теорія акреції з диску протозірки</a:t>
                      </a:r>
                      <a:endParaRPr lang="en-US" sz="1100"/>
                    </a:p>
                  </a:txBody>
                  <a:tcPr marL="190500" marR="190500" marT="190500" marB="190500" anchor="ctr">
                    <a:lnL cmpd="sng" algn="ctr" cap="flat" w="57150">
                      <a:solidFill>
                        <a:srgbClr val="000000"/>
                      </a:solidFill>
                      <a:prstDash val="solid"/>
                      <a:round/>
                      <a:headEnd type="none" w="med" len="med"/>
                      <a:tailEnd type="none" w="med" len="med"/>
                    </a:lnL>
                    <a:lnR cmpd="sng" algn="ctr" cap="flat" w="57150">
                      <a:solidFill>
                        <a:srgbClr val="000000"/>
                      </a:solidFill>
                      <a:prstDash val="solid"/>
                      <a:round/>
                      <a:headEnd type="none" w="med" len="med"/>
                      <a:tailEnd type="none" w="med" len="med"/>
                    </a:lnR>
                    <a:lnT cmpd="sng" algn="ctr" cap="flat" w="57150">
                      <a:solidFill>
                        <a:srgbClr val="000000"/>
                      </a:solidFill>
                      <a:prstDash val="solid"/>
                      <a:round/>
                      <a:headEnd type="none" w="med" len="med"/>
                      <a:tailEnd type="none" w="med" len="med"/>
                    </a:lnT>
                    <a:lnB cmpd="sng" algn="ctr" cap="flat" w="57150">
                      <a:solidFill>
                        <a:srgbClr val="000000"/>
                      </a:solidFill>
                      <a:prstDash val="solid"/>
                      <a:round/>
                      <a:headEnd type="none" w="med" len="med"/>
                      <a:tailEnd type="none" w="med" len="med"/>
                    </a:lnB>
                    <a:solidFill>
                      <a:srgbClr val="FFFFFF"/>
                    </a:solidFill>
                  </a:tcPr>
                </a:tc>
                <a:tc>
                  <a:txBody>
                    <a:bodyPr anchor="t" rtlCol="false"/>
                    <a:lstStyle/>
                    <a:p>
                      <a:pPr algn="ctr">
                        <a:lnSpc>
                          <a:spcPts val="3219"/>
                        </a:lnSpc>
                        <a:defRPr/>
                      </a:pPr>
                      <a:r>
                        <a:rPr lang="en-US" sz="2299">
                          <a:solidFill>
                            <a:srgbClr val="000000"/>
                          </a:solidFill>
                          <a:latin typeface="Eastman Alt Pack Bold"/>
                        </a:rPr>
                        <a:t>Теорія гравітаційної нестійкості</a:t>
                      </a:r>
                      <a:endParaRPr lang="en-US" sz="1100"/>
                    </a:p>
                  </a:txBody>
                  <a:tcPr marL="190500" marR="190500" marT="190500" marB="190500" anchor="ctr">
                    <a:lnL cmpd="sng" algn="ctr" cap="flat" w="57150">
                      <a:solidFill>
                        <a:srgbClr val="000000"/>
                      </a:solidFill>
                      <a:prstDash val="solid"/>
                      <a:round/>
                      <a:headEnd type="none" w="med" len="med"/>
                      <a:tailEnd type="none" w="med" len="med"/>
                    </a:lnL>
                    <a:lnR cmpd="sng" algn="ctr" cap="flat" w="57150">
                      <a:solidFill>
                        <a:srgbClr val="000000"/>
                      </a:solidFill>
                      <a:prstDash val="solid"/>
                      <a:round/>
                      <a:headEnd type="none" w="med" len="med"/>
                      <a:tailEnd type="none" w="med" len="med"/>
                    </a:lnR>
                    <a:lnT cmpd="sng" algn="ctr" cap="flat" w="57150">
                      <a:solidFill>
                        <a:srgbClr val="000000"/>
                      </a:solidFill>
                      <a:prstDash val="solid"/>
                      <a:round/>
                      <a:headEnd type="none" w="med" len="med"/>
                      <a:tailEnd type="none" w="med" len="med"/>
                    </a:lnT>
                    <a:lnB cmpd="sng" algn="ctr" cap="flat" w="57150">
                      <a:solidFill>
                        <a:srgbClr val="000000"/>
                      </a:solidFill>
                      <a:prstDash val="solid"/>
                      <a:round/>
                      <a:headEnd type="none" w="med" len="med"/>
                      <a:tailEnd type="none" w="med" len="med"/>
                    </a:lnB>
                    <a:solidFill>
                      <a:srgbClr val="FFFFFF"/>
                    </a:solidFill>
                  </a:tcPr>
                </a:tc>
              </a:tr>
              <a:tr h="4171015">
                <a:tc>
                  <a:txBody>
                    <a:bodyPr anchor="t" rtlCol="false"/>
                    <a:lstStyle/>
                    <a:p>
                      <a:pPr algn="ctr">
                        <a:lnSpc>
                          <a:spcPts val="3219"/>
                        </a:lnSpc>
                        <a:defRPr/>
                      </a:pPr>
                      <a:r>
                        <a:rPr lang="en-US" sz="2299">
                          <a:solidFill>
                            <a:srgbClr val="000000"/>
                          </a:solidFill>
                          <a:latin typeface="Eastman Alt Pack"/>
                        </a:rPr>
                        <a:t>Ця теорія стверджує, що планети утворюються за рахунок поступового збільшення та згрупування частинок протозіркового диску. Частинки диску поступово зібрігаються разом через гравітаційні взаємодії, що призводить до утворення планет.</a:t>
                      </a:r>
                      <a:endParaRPr lang="en-US" sz="1100"/>
                    </a:p>
                  </a:txBody>
                  <a:tcPr marL="190500" marR="190500" marT="190500" marB="190500" anchor="ctr">
                    <a:lnL cmpd="sng" algn="ctr" cap="flat" w="57150">
                      <a:solidFill>
                        <a:srgbClr val="000000"/>
                      </a:solidFill>
                      <a:prstDash val="solid"/>
                      <a:round/>
                      <a:headEnd type="none" w="med" len="med"/>
                      <a:tailEnd type="none" w="med" len="med"/>
                    </a:lnL>
                    <a:lnR cmpd="sng" algn="ctr" cap="flat" w="57150">
                      <a:solidFill>
                        <a:srgbClr val="000000"/>
                      </a:solidFill>
                      <a:prstDash val="solid"/>
                      <a:round/>
                      <a:headEnd type="none" w="med" len="med"/>
                      <a:tailEnd type="none" w="med" len="med"/>
                    </a:lnR>
                    <a:lnT cmpd="sng" algn="ctr" cap="flat" w="57150">
                      <a:solidFill>
                        <a:srgbClr val="000000"/>
                      </a:solidFill>
                      <a:prstDash val="solid"/>
                      <a:round/>
                      <a:headEnd type="none" w="med" len="med"/>
                      <a:tailEnd type="none" w="med" len="med"/>
                    </a:lnT>
                    <a:lnB cmpd="sng" algn="ctr" cap="flat" w="57150">
                      <a:solidFill>
                        <a:srgbClr val="000000"/>
                      </a:solidFill>
                      <a:prstDash val="solid"/>
                      <a:round/>
                      <a:headEnd type="none" w="med" len="med"/>
                      <a:tailEnd type="none" w="med" len="med"/>
                    </a:lnB>
                  </a:tcPr>
                </a:tc>
                <a:tc>
                  <a:txBody>
                    <a:bodyPr anchor="t" rtlCol="false"/>
                    <a:lstStyle/>
                    <a:p>
                      <a:pPr algn="ctr">
                        <a:lnSpc>
                          <a:spcPts val="3219"/>
                        </a:lnSpc>
                        <a:defRPr/>
                      </a:pPr>
                      <a:r>
                        <a:rPr lang="en-US" sz="2299">
                          <a:solidFill>
                            <a:srgbClr val="000000"/>
                          </a:solidFill>
                          <a:latin typeface="Eastman Alt Pack"/>
                        </a:rPr>
                        <a:t>Згідно з цією теорією, деякі області диску можуть стати нестійкими під впливом гравітації та згрупуватися разом для утворення планет. Це може відбуватися шляхом прискореного збільшення щільності матерії в деяких областях диску, що призводить до формування областей зі значною гравітаційною взаємодією, які в кінцевому підсумку можуть стати планетами.</a:t>
                      </a:r>
                      <a:endParaRPr lang="en-US" sz="1100"/>
                    </a:p>
                  </a:txBody>
                  <a:tcPr marL="190500" marR="190500" marT="190500" marB="190500" anchor="ctr">
                    <a:lnL cmpd="sng" algn="ctr" cap="flat" w="57150">
                      <a:solidFill>
                        <a:srgbClr val="000000"/>
                      </a:solidFill>
                      <a:prstDash val="solid"/>
                      <a:round/>
                      <a:headEnd type="none" w="med" len="med"/>
                      <a:tailEnd type="none" w="med" len="med"/>
                    </a:lnL>
                    <a:lnR cmpd="sng" algn="ctr" cap="flat" w="57150">
                      <a:solidFill>
                        <a:srgbClr val="000000"/>
                      </a:solidFill>
                      <a:prstDash val="solid"/>
                      <a:round/>
                      <a:headEnd type="none" w="med" len="med"/>
                      <a:tailEnd type="none" w="med" len="med"/>
                    </a:lnR>
                    <a:lnT cmpd="sng" algn="ctr" cap="flat" w="57150">
                      <a:solidFill>
                        <a:srgbClr val="000000"/>
                      </a:solidFill>
                      <a:prstDash val="solid"/>
                      <a:round/>
                      <a:headEnd type="none" w="med" len="med"/>
                      <a:tailEnd type="none" w="med" len="med"/>
                    </a:lnT>
                    <a:lnB cmpd="sng" algn="ctr" cap="flat" w="57150">
                      <a:solidFill>
                        <a:srgbClr val="000000"/>
                      </a:solidFill>
                      <a:prstDash val="solid"/>
                      <a:round/>
                      <a:headEnd type="none" w="med" len="med"/>
                      <a:tailEnd type="none" w="med" len="med"/>
                    </a:lnB>
                  </a:tcPr>
                </a:tc>
              </a:tr>
            </a:tbl>
          </a:graphicData>
        </a:graphic>
      </p:graphicFrame>
      <p:sp>
        <p:nvSpPr>
          <p:cNvPr name="TextBox 8" id="8"/>
          <p:cNvSpPr txBox="true"/>
          <p:nvPr/>
        </p:nvSpPr>
        <p:spPr>
          <a:xfrm rot="0">
            <a:off x="1668792" y="1648569"/>
            <a:ext cx="15080879" cy="1735754"/>
          </a:xfrm>
          <a:prstGeom prst="rect">
            <a:avLst/>
          </a:prstGeom>
        </p:spPr>
        <p:txBody>
          <a:bodyPr anchor="t" rtlCol="false" tIns="0" lIns="0" bIns="0" rIns="0">
            <a:spAutoFit/>
          </a:bodyPr>
          <a:lstStyle/>
          <a:p>
            <a:pPr algn="ctr">
              <a:lnSpc>
                <a:spcPts val="6702"/>
              </a:lnSpc>
            </a:pPr>
            <a:r>
              <a:rPr lang="en-US" sz="6205">
                <a:solidFill>
                  <a:srgbClr val="FFFFFF"/>
                </a:solidFill>
                <a:latin typeface="Eastman Alt Pack Bold"/>
              </a:rPr>
              <a:t>Панівні теорії формування системи TRAPPIST-1 </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0666" r="0" b="-10666"/>
            </a:stretch>
          </a:blipFill>
        </p:spPr>
      </p:sp>
      <p:grpSp>
        <p:nvGrpSpPr>
          <p:cNvPr name="Group 3" id="3"/>
          <p:cNvGrpSpPr/>
          <p:nvPr/>
        </p:nvGrpSpPr>
        <p:grpSpPr>
          <a:xfrm rot="0">
            <a:off x="1198275" y="1133054"/>
            <a:ext cx="15891450" cy="8020892"/>
            <a:chOff x="0" y="0"/>
            <a:chExt cx="4185403" cy="2112498"/>
          </a:xfrm>
        </p:grpSpPr>
        <p:sp>
          <p:nvSpPr>
            <p:cNvPr name="Freeform 4" id="4"/>
            <p:cNvSpPr/>
            <p:nvPr/>
          </p:nvSpPr>
          <p:spPr>
            <a:xfrm flipH="false" flipV="false" rot="0">
              <a:off x="0" y="0"/>
              <a:ext cx="4185403" cy="2112498"/>
            </a:xfrm>
            <a:custGeom>
              <a:avLst/>
              <a:gdLst/>
              <a:ahLst/>
              <a:cxnLst/>
              <a:rect r="r" b="b" t="t" l="l"/>
              <a:pathLst>
                <a:path h="2112498" w="4185403">
                  <a:moveTo>
                    <a:pt x="4872" y="0"/>
                  </a:moveTo>
                  <a:lnTo>
                    <a:pt x="4180531" y="0"/>
                  </a:lnTo>
                  <a:cubicBezTo>
                    <a:pt x="4181823" y="0"/>
                    <a:pt x="4183062" y="513"/>
                    <a:pt x="4183976" y="1427"/>
                  </a:cubicBezTo>
                  <a:cubicBezTo>
                    <a:pt x="4184890" y="2341"/>
                    <a:pt x="4185403" y="3580"/>
                    <a:pt x="4185403" y="4872"/>
                  </a:cubicBezTo>
                  <a:lnTo>
                    <a:pt x="4185403" y="2107627"/>
                  </a:lnTo>
                  <a:cubicBezTo>
                    <a:pt x="4185403" y="2110317"/>
                    <a:pt x="4183221" y="2112498"/>
                    <a:pt x="4180531" y="2112498"/>
                  </a:cubicBezTo>
                  <a:lnTo>
                    <a:pt x="4872" y="2112498"/>
                  </a:lnTo>
                  <a:cubicBezTo>
                    <a:pt x="2181" y="2112498"/>
                    <a:pt x="0" y="2110317"/>
                    <a:pt x="0" y="2107627"/>
                  </a:cubicBezTo>
                  <a:lnTo>
                    <a:pt x="0" y="4872"/>
                  </a:lnTo>
                  <a:cubicBezTo>
                    <a:pt x="0" y="2181"/>
                    <a:pt x="2181" y="0"/>
                    <a:pt x="4872" y="0"/>
                  </a:cubicBezTo>
                  <a:close/>
                </a:path>
              </a:pathLst>
            </a:custGeom>
            <a:solidFill>
              <a:srgbClr val="324D80"/>
            </a:solidFill>
            <a:ln w="19050" cap="sq">
              <a:solidFill>
                <a:srgbClr val="FFFFFF"/>
              </a:solidFill>
              <a:prstDash val="solid"/>
              <a:miter/>
            </a:ln>
          </p:spPr>
        </p:sp>
        <p:sp>
          <p:nvSpPr>
            <p:cNvPr name="TextBox 5" id="5"/>
            <p:cNvSpPr txBox="true"/>
            <p:nvPr/>
          </p:nvSpPr>
          <p:spPr>
            <a:xfrm>
              <a:off x="0" y="-38100"/>
              <a:ext cx="4185403" cy="2150598"/>
            </a:xfrm>
            <a:prstGeom prst="rect">
              <a:avLst/>
            </a:prstGeom>
          </p:spPr>
          <p:txBody>
            <a:bodyPr anchor="ctr" rtlCol="false" tIns="50800" lIns="50800" bIns="50800" rIns="50800"/>
            <a:lstStyle/>
            <a:p>
              <a:pPr algn="ctr">
                <a:lnSpc>
                  <a:spcPts val="2659"/>
                </a:lnSpc>
                <a:spcBef>
                  <a:spcPct val="0"/>
                </a:spcBef>
              </a:pPr>
            </a:p>
          </p:txBody>
        </p:sp>
      </p:grpSp>
      <p:sp>
        <p:nvSpPr>
          <p:cNvPr name="TextBox 6" id="6"/>
          <p:cNvSpPr txBox="true"/>
          <p:nvPr/>
        </p:nvSpPr>
        <p:spPr>
          <a:xfrm rot="0">
            <a:off x="918003" y="1593985"/>
            <a:ext cx="16451994" cy="821818"/>
          </a:xfrm>
          <a:prstGeom prst="rect">
            <a:avLst/>
          </a:prstGeom>
        </p:spPr>
        <p:txBody>
          <a:bodyPr anchor="t" rtlCol="false" tIns="0" lIns="0" bIns="0" rIns="0">
            <a:spAutoFit/>
          </a:bodyPr>
          <a:lstStyle/>
          <a:p>
            <a:pPr algn="ctr">
              <a:lnSpc>
                <a:spcPts val="6264"/>
              </a:lnSpc>
            </a:pPr>
            <a:r>
              <a:rPr lang="en-US" sz="5800">
                <a:solidFill>
                  <a:srgbClr val="FFFFFF"/>
                </a:solidFill>
                <a:latin typeface="Eastman Alt Pack Bold"/>
              </a:rPr>
              <a:t>Перспективи подальших досліджень</a:t>
            </a:r>
          </a:p>
        </p:txBody>
      </p:sp>
      <p:sp>
        <p:nvSpPr>
          <p:cNvPr name="TextBox 7" id="7"/>
          <p:cNvSpPr txBox="true"/>
          <p:nvPr/>
        </p:nvSpPr>
        <p:spPr>
          <a:xfrm rot="0">
            <a:off x="1568506" y="2494610"/>
            <a:ext cx="15150988" cy="6291834"/>
          </a:xfrm>
          <a:prstGeom prst="rect">
            <a:avLst/>
          </a:prstGeom>
        </p:spPr>
        <p:txBody>
          <a:bodyPr anchor="t" rtlCol="false" tIns="0" lIns="0" bIns="0" rIns="0">
            <a:spAutoFit/>
          </a:bodyPr>
          <a:lstStyle/>
          <a:p>
            <a:pPr>
              <a:lnSpc>
                <a:spcPts val="3888"/>
              </a:lnSpc>
            </a:pPr>
            <a:r>
              <a:rPr lang="en-US" sz="2400">
                <a:solidFill>
                  <a:srgbClr val="FFFFFF"/>
                </a:solidFill>
                <a:latin typeface="Quicksand Medium"/>
              </a:rPr>
              <a:t>1.   Детальніше вивчення атмосфер планет TRAPPIST-1 за допомогою спектроскопічних методів для визначення їхнього складу.</a:t>
            </a:r>
          </a:p>
          <a:p>
            <a:pPr>
              <a:lnSpc>
                <a:spcPts val="3888"/>
              </a:lnSpc>
            </a:pPr>
            <a:r>
              <a:rPr lang="en-US" sz="2400">
                <a:solidFill>
                  <a:srgbClr val="FFFFFF"/>
                </a:solidFill>
                <a:latin typeface="Quicksand Medium"/>
              </a:rPr>
              <a:t>2.   Моделювання кліматичних умов на планетах TRAPPIST-1 з урахуванням їхніх орбітальних характеристик, складу атмосфери та інтенсивності випромінювання зорі.</a:t>
            </a:r>
          </a:p>
          <a:p>
            <a:pPr>
              <a:lnSpc>
                <a:spcPts val="3888"/>
              </a:lnSpc>
            </a:pPr>
            <a:r>
              <a:rPr lang="en-US" sz="2400">
                <a:solidFill>
                  <a:srgbClr val="FFFFFF"/>
                </a:solidFill>
                <a:latin typeface="Quicksand Medium"/>
              </a:rPr>
              <a:t>3.   Пошук біосигнатур (ознак життя) в атмосферах планет TRAPPIST-1 за допомогою майбутніх космічних телескопів та спектрографів.</a:t>
            </a:r>
          </a:p>
          <a:p>
            <a:pPr>
              <a:lnSpc>
                <a:spcPts val="3888"/>
              </a:lnSpc>
            </a:pPr>
            <a:r>
              <a:rPr lang="en-US" sz="2400">
                <a:solidFill>
                  <a:srgbClr val="FFFFFF"/>
                </a:solidFill>
                <a:latin typeface="Quicksand Medium"/>
              </a:rPr>
              <a:t>4.   Дослідження впливу припливних сил та гравітаційної взаємодії між планетами на їхню геологічну активність, магнітні поля.</a:t>
            </a:r>
          </a:p>
          <a:p>
            <a:pPr>
              <a:lnSpc>
                <a:spcPts val="3888"/>
              </a:lnSpc>
            </a:pPr>
            <a:r>
              <a:rPr lang="en-US" sz="2400">
                <a:solidFill>
                  <a:srgbClr val="FFFFFF"/>
                </a:solidFill>
                <a:latin typeface="Quicksand Medium"/>
              </a:rPr>
              <a:t>5.   Вивчення можливих механізмів панспермії (перенесення життя) між планетами системи TRAPPIST-1 та з інших зоряних систем.</a:t>
            </a:r>
          </a:p>
          <a:p>
            <a:pPr>
              <a:lnSpc>
                <a:spcPts val="3888"/>
              </a:lnSpc>
            </a:pPr>
            <a:r>
              <a:rPr lang="en-US" sz="2400">
                <a:solidFill>
                  <a:srgbClr val="FFFFFF"/>
                </a:solidFill>
                <a:latin typeface="Quicksand Medium"/>
              </a:rPr>
              <a:t>6.   Розробка нових методів та інструментів для прямого спостереження екзопланет, подібних до планет системи TRAPPIST-1, з метою отримання детальніших характеристик їхніх поверхонь та атмосфер.</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grpSp>
        <p:nvGrpSpPr>
          <p:cNvPr name="Group 3" id="3"/>
          <p:cNvGrpSpPr/>
          <p:nvPr/>
        </p:nvGrpSpPr>
        <p:grpSpPr>
          <a:xfrm rot="0">
            <a:off x="1198275" y="1133054"/>
            <a:ext cx="16061025" cy="8020892"/>
            <a:chOff x="0" y="0"/>
            <a:chExt cx="4230064" cy="2112498"/>
          </a:xfrm>
        </p:grpSpPr>
        <p:sp>
          <p:nvSpPr>
            <p:cNvPr name="Freeform 4" id="4"/>
            <p:cNvSpPr/>
            <p:nvPr/>
          </p:nvSpPr>
          <p:spPr>
            <a:xfrm flipH="false" flipV="false" rot="0">
              <a:off x="0" y="0"/>
              <a:ext cx="4230064" cy="2112498"/>
            </a:xfrm>
            <a:custGeom>
              <a:avLst/>
              <a:gdLst/>
              <a:ahLst/>
              <a:cxnLst/>
              <a:rect r="r" b="b" t="t" l="l"/>
              <a:pathLst>
                <a:path h="2112498" w="4230064">
                  <a:moveTo>
                    <a:pt x="4820" y="0"/>
                  </a:moveTo>
                  <a:lnTo>
                    <a:pt x="4225244" y="0"/>
                  </a:lnTo>
                  <a:cubicBezTo>
                    <a:pt x="4227906" y="0"/>
                    <a:pt x="4230064" y="2158"/>
                    <a:pt x="4230064" y="4820"/>
                  </a:cubicBezTo>
                  <a:lnTo>
                    <a:pt x="4230064" y="2107678"/>
                  </a:lnTo>
                  <a:cubicBezTo>
                    <a:pt x="4230064" y="2108957"/>
                    <a:pt x="4229557" y="2110183"/>
                    <a:pt x="4228652" y="2111086"/>
                  </a:cubicBezTo>
                  <a:cubicBezTo>
                    <a:pt x="4227749" y="2111990"/>
                    <a:pt x="4226522" y="2112498"/>
                    <a:pt x="4225244" y="2112498"/>
                  </a:cubicBezTo>
                  <a:lnTo>
                    <a:pt x="4820" y="2112498"/>
                  </a:lnTo>
                  <a:cubicBezTo>
                    <a:pt x="3542" y="2112498"/>
                    <a:pt x="2316" y="2111990"/>
                    <a:pt x="1412" y="2111086"/>
                  </a:cubicBezTo>
                  <a:cubicBezTo>
                    <a:pt x="508" y="2110183"/>
                    <a:pt x="0" y="2108957"/>
                    <a:pt x="0" y="2107678"/>
                  </a:cubicBezTo>
                  <a:lnTo>
                    <a:pt x="0" y="4820"/>
                  </a:lnTo>
                  <a:cubicBezTo>
                    <a:pt x="0" y="3542"/>
                    <a:pt x="508" y="2316"/>
                    <a:pt x="1412" y="1412"/>
                  </a:cubicBezTo>
                  <a:cubicBezTo>
                    <a:pt x="2316" y="508"/>
                    <a:pt x="3542" y="0"/>
                    <a:pt x="4820" y="0"/>
                  </a:cubicBezTo>
                  <a:close/>
                </a:path>
              </a:pathLst>
            </a:custGeom>
            <a:solidFill>
              <a:srgbClr val="CBAFDB"/>
            </a:solidFill>
            <a:ln w="19050" cap="sq">
              <a:solidFill>
                <a:srgbClr val="FFFFFF"/>
              </a:solidFill>
              <a:prstDash val="solid"/>
              <a:miter/>
            </a:ln>
          </p:spPr>
        </p:sp>
        <p:sp>
          <p:nvSpPr>
            <p:cNvPr name="TextBox 5" id="5"/>
            <p:cNvSpPr txBox="true"/>
            <p:nvPr/>
          </p:nvSpPr>
          <p:spPr>
            <a:xfrm>
              <a:off x="0" y="-38100"/>
              <a:ext cx="4230064" cy="2150598"/>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0">
            <a:off x="1579733" y="1445700"/>
            <a:ext cx="15298922" cy="1465948"/>
            <a:chOff x="0" y="0"/>
            <a:chExt cx="4029346" cy="386093"/>
          </a:xfrm>
        </p:grpSpPr>
        <p:sp>
          <p:nvSpPr>
            <p:cNvPr name="Freeform 7" id="7"/>
            <p:cNvSpPr/>
            <p:nvPr/>
          </p:nvSpPr>
          <p:spPr>
            <a:xfrm flipH="false" flipV="false" rot="0">
              <a:off x="0" y="0"/>
              <a:ext cx="4029346" cy="386093"/>
            </a:xfrm>
            <a:custGeom>
              <a:avLst/>
              <a:gdLst/>
              <a:ahLst/>
              <a:cxnLst/>
              <a:rect r="r" b="b" t="t" l="l"/>
              <a:pathLst>
                <a:path h="386093" w="4029346">
                  <a:moveTo>
                    <a:pt x="25808" y="0"/>
                  </a:moveTo>
                  <a:lnTo>
                    <a:pt x="4003537" y="0"/>
                  </a:lnTo>
                  <a:cubicBezTo>
                    <a:pt x="4017791" y="0"/>
                    <a:pt x="4029346" y="11555"/>
                    <a:pt x="4029346" y="25808"/>
                  </a:cubicBezTo>
                  <a:lnTo>
                    <a:pt x="4029346" y="360285"/>
                  </a:lnTo>
                  <a:cubicBezTo>
                    <a:pt x="4029346" y="374539"/>
                    <a:pt x="4017791" y="386093"/>
                    <a:pt x="4003537" y="386093"/>
                  </a:cubicBezTo>
                  <a:lnTo>
                    <a:pt x="25808" y="386093"/>
                  </a:lnTo>
                  <a:cubicBezTo>
                    <a:pt x="11555" y="386093"/>
                    <a:pt x="0" y="374539"/>
                    <a:pt x="0" y="360285"/>
                  </a:cubicBezTo>
                  <a:lnTo>
                    <a:pt x="0" y="25808"/>
                  </a:lnTo>
                  <a:cubicBezTo>
                    <a:pt x="0" y="11555"/>
                    <a:pt x="11555" y="0"/>
                    <a:pt x="25808" y="0"/>
                  </a:cubicBezTo>
                  <a:close/>
                </a:path>
              </a:pathLst>
            </a:custGeom>
            <a:solidFill>
              <a:srgbClr val="0C2151"/>
            </a:solidFill>
          </p:spPr>
        </p:sp>
        <p:sp>
          <p:nvSpPr>
            <p:cNvPr name="TextBox 8" id="8"/>
            <p:cNvSpPr txBox="true"/>
            <p:nvPr/>
          </p:nvSpPr>
          <p:spPr>
            <a:xfrm>
              <a:off x="0" y="-38100"/>
              <a:ext cx="4029346" cy="424193"/>
            </a:xfrm>
            <a:prstGeom prst="rect">
              <a:avLst/>
            </a:prstGeom>
          </p:spPr>
          <p:txBody>
            <a:bodyPr anchor="ctr" rtlCol="false" tIns="50800" lIns="50800" bIns="50800" rIns="50800"/>
            <a:lstStyle/>
            <a:p>
              <a:pPr algn="ctr">
                <a:lnSpc>
                  <a:spcPts val="2659"/>
                </a:lnSpc>
              </a:pPr>
              <a:r>
                <a:rPr lang="en-US" sz="1899">
                  <a:solidFill>
                    <a:srgbClr val="FFFFFF"/>
                  </a:solidFill>
                  <a:latin typeface="Open Sans Extra Bold"/>
                </a:rPr>
                <a:t>1.   Система планет TRAPPIST-1 є унікальним об'єктом для вивчення потенційної habitability землеподібних екзопланет. Близькість розмірів планет до Землі та їхнє розташування в зоні habitability роблять цю систему надзвичайно цікавою для астробіологічних досліджень.</a:t>
              </a:r>
            </a:p>
          </p:txBody>
        </p:sp>
      </p:grpSp>
      <p:sp>
        <p:nvSpPr>
          <p:cNvPr name="TextBox 9" id="9"/>
          <p:cNvSpPr txBox="true"/>
          <p:nvPr/>
        </p:nvSpPr>
        <p:spPr>
          <a:xfrm rot="0">
            <a:off x="5835581" y="236941"/>
            <a:ext cx="7248039" cy="896112"/>
          </a:xfrm>
          <a:prstGeom prst="rect">
            <a:avLst/>
          </a:prstGeom>
        </p:spPr>
        <p:txBody>
          <a:bodyPr anchor="t" rtlCol="false" tIns="0" lIns="0" bIns="0" rIns="0">
            <a:spAutoFit/>
          </a:bodyPr>
          <a:lstStyle/>
          <a:p>
            <a:pPr algn="ctr">
              <a:lnSpc>
                <a:spcPts val="6804"/>
              </a:lnSpc>
            </a:pPr>
            <a:r>
              <a:rPr lang="en-US" sz="6300">
                <a:solidFill>
                  <a:srgbClr val="FFFFFF"/>
                </a:solidFill>
                <a:latin typeface="Eastman Alt Pack Bold"/>
              </a:rPr>
              <a:t>Висновки</a:t>
            </a:r>
          </a:p>
        </p:txBody>
      </p:sp>
      <p:grpSp>
        <p:nvGrpSpPr>
          <p:cNvPr name="Group 10" id="10"/>
          <p:cNvGrpSpPr/>
          <p:nvPr/>
        </p:nvGrpSpPr>
        <p:grpSpPr>
          <a:xfrm rot="0">
            <a:off x="1579733" y="3225973"/>
            <a:ext cx="15298922" cy="1519594"/>
            <a:chOff x="0" y="0"/>
            <a:chExt cx="4029346" cy="400222"/>
          </a:xfrm>
        </p:grpSpPr>
        <p:sp>
          <p:nvSpPr>
            <p:cNvPr name="Freeform 11" id="11"/>
            <p:cNvSpPr/>
            <p:nvPr/>
          </p:nvSpPr>
          <p:spPr>
            <a:xfrm flipH="false" flipV="false" rot="0">
              <a:off x="0" y="0"/>
              <a:ext cx="4029346" cy="400222"/>
            </a:xfrm>
            <a:custGeom>
              <a:avLst/>
              <a:gdLst/>
              <a:ahLst/>
              <a:cxnLst/>
              <a:rect r="r" b="b" t="t" l="l"/>
              <a:pathLst>
                <a:path h="400222" w="4029346">
                  <a:moveTo>
                    <a:pt x="25808" y="0"/>
                  </a:moveTo>
                  <a:lnTo>
                    <a:pt x="4003537" y="0"/>
                  </a:lnTo>
                  <a:cubicBezTo>
                    <a:pt x="4017791" y="0"/>
                    <a:pt x="4029346" y="11555"/>
                    <a:pt x="4029346" y="25808"/>
                  </a:cubicBezTo>
                  <a:lnTo>
                    <a:pt x="4029346" y="374414"/>
                  </a:lnTo>
                  <a:cubicBezTo>
                    <a:pt x="4029346" y="388668"/>
                    <a:pt x="4017791" y="400222"/>
                    <a:pt x="4003537" y="400222"/>
                  </a:cubicBezTo>
                  <a:lnTo>
                    <a:pt x="25808" y="400222"/>
                  </a:lnTo>
                  <a:cubicBezTo>
                    <a:pt x="18963" y="400222"/>
                    <a:pt x="12399" y="397503"/>
                    <a:pt x="7559" y="392663"/>
                  </a:cubicBezTo>
                  <a:cubicBezTo>
                    <a:pt x="2719" y="387823"/>
                    <a:pt x="0" y="381259"/>
                    <a:pt x="0" y="374414"/>
                  </a:cubicBezTo>
                  <a:lnTo>
                    <a:pt x="0" y="25808"/>
                  </a:lnTo>
                  <a:cubicBezTo>
                    <a:pt x="0" y="11555"/>
                    <a:pt x="11555" y="0"/>
                    <a:pt x="25808" y="0"/>
                  </a:cubicBezTo>
                  <a:close/>
                </a:path>
              </a:pathLst>
            </a:custGeom>
            <a:solidFill>
              <a:srgbClr val="0C2151"/>
            </a:solidFill>
          </p:spPr>
        </p:sp>
        <p:sp>
          <p:nvSpPr>
            <p:cNvPr name="TextBox 12" id="12"/>
            <p:cNvSpPr txBox="true"/>
            <p:nvPr/>
          </p:nvSpPr>
          <p:spPr>
            <a:xfrm>
              <a:off x="0" y="-38100"/>
              <a:ext cx="4029346" cy="438322"/>
            </a:xfrm>
            <a:prstGeom prst="rect">
              <a:avLst/>
            </a:prstGeom>
          </p:spPr>
          <p:txBody>
            <a:bodyPr anchor="ctr" rtlCol="false" tIns="50800" lIns="50800" bIns="50800" rIns="50800"/>
            <a:lstStyle/>
            <a:p>
              <a:pPr algn="ctr">
                <a:lnSpc>
                  <a:spcPts val="2659"/>
                </a:lnSpc>
              </a:pPr>
              <a:r>
                <a:rPr lang="en-US" sz="1899">
                  <a:solidFill>
                    <a:srgbClr val="FFFFFF"/>
                  </a:solidFill>
                  <a:latin typeface="Open Sans Extra Bold"/>
                </a:rPr>
                <a:t>2. Характеристики планет TRAPPIST-1, такі як їхня маса, радіус, щільність та орбітальні параметри, дозволяють припустити можливість існування рідкої води на їхніх поверхнях. Однак, остаточний висновок щодо habitability цих планет вимагає подальших досліджень їхніх атмосфер, геологічної активності та впливу випромінювання зорі.</a:t>
              </a:r>
            </a:p>
          </p:txBody>
        </p:sp>
      </p:grpSp>
      <p:grpSp>
        <p:nvGrpSpPr>
          <p:cNvPr name="Group 13" id="13"/>
          <p:cNvGrpSpPr/>
          <p:nvPr/>
        </p:nvGrpSpPr>
        <p:grpSpPr>
          <a:xfrm rot="0">
            <a:off x="1579733" y="5059893"/>
            <a:ext cx="15298922" cy="1718772"/>
            <a:chOff x="0" y="0"/>
            <a:chExt cx="4029346" cy="452681"/>
          </a:xfrm>
        </p:grpSpPr>
        <p:sp>
          <p:nvSpPr>
            <p:cNvPr name="Freeform 14" id="14"/>
            <p:cNvSpPr/>
            <p:nvPr/>
          </p:nvSpPr>
          <p:spPr>
            <a:xfrm flipH="false" flipV="false" rot="0">
              <a:off x="0" y="0"/>
              <a:ext cx="4029346" cy="452681"/>
            </a:xfrm>
            <a:custGeom>
              <a:avLst/>
              <a:gdLst/>
              <a:ahLst/>
              <a:cxnLst/>
              <a:rect r="r" b="b" t="t" l="l"/>
              <a:pathLst>
                <a:path h="452681" w="4029346">
                  <a:moveTo>
                    <a:pt x="25808" y="0"/>
                  </a:moveTo>
                  <a:lnTo>
                    <a:pt x="4003537" y="0"/>
                  </a:lnTo>
                  <a:cubicBezTo>
                    <a:pt x="4017791" y="0"/>
                    <a:pt x="4029346" y="11555"/>
                    <a:pt x="4029346" y="25808"/>
                  </a:cubicBezTo>
                  <a:lnTo>
                    <a:pt x="4029346" y="426872"/>
                  </a:lnTo>
                  <a:cubicBezTo>
                    <a:pt x="4029346" y="433717"/>
                    <a:pt x="4026626" y="440282"/>
                    <a:pt x="4021786" y="445122"/>
                  </a:cubicBezTo>
                  <a:cubicBezTo>
                    <a:pt x="4016947" y="449962"/>
                    <a:pt x="4010382" y="452681"/>
                    <a:pt x="4003537" y="452681"/>
                  </a:cubicBezTo>
                  <a:lnTo>
                    <a:pt x="25808" y="452681"/>
                  </a:lnTo>
                  <a:cubicBezTo>
                    <a:pt x="11555" y="452681"/>
                    <a:pt x="0" y="441126"/>
                    <a:pt x="0" y="426872"/>
                  </a:cubicBezTo>
                  <a:lnTo>
                    <a:pt x="0" y="25808"/>
                  </a:lnTo>
                  <a:cubicBezTo>
                    <a:pt x="0" y="11555"/>
                    <a:pt x="11555" y="0"/>
                    <a:pt x="25808" y="0"/>
                  </a:cubicBezTo>
                  <a:close/>
                </a:path>
              </a:pathLst>
            </a:custGeom>
            <a:solidFill>
              <a:srgbClr val="0C2151"/>
            </a:solidFill>
          </p:spPr>
        </p:sp>
        <p:sp>
          <p:nvSpPr>
            <p:cNvPr name="TextBox 15" id="15"/>
            <p:cNvSpPr txBox="true"/>
            <p:nvPr/>
          </p:nvSpPr>
          <p:spPr>
            <a:xfrm>
              <a:off x="0" y="-38100"/>
              <a:ext cx="4029346" cy="490781"/>
            </a:xfrm>
            <a:prstGeom prst="rect">
              <a:avLst/>
            </a:prstGeom>
          </p:spPr>
          <p:txBody>
            <a:bodyPr anchor="ctr" rtlCol="false" tIns="50800" lIns="50800" bIns="50800" rIns="50800"/>
            <a:lstStyle/>
            <a:p>
              <a:pPr algn="ctr">
                <a:lnSpc>
                  <a:spcPts val="2659"/>
                </a:lnSpc>
              </a:pPr>
              <a:r>
                <a:rPr lang="en-US" sz="1899">
                  <a:solidFill>
                    <a:srgbClr val="FFFFFF"/>
                  </a:solidFill>
                  <a:latin typeface="Open Sans Extra Bold"/>
                </a:rPr>
                <a:t>3. Теорії формування планет системи TRAPPIST-1, такі як акреція з протопланетного диску та гравітаційна нестійкість, можуть пояснити унікальні особливості цієї системи, зокрема компактність орбіт та схожість розмірів планет.</a:t>
              </a:r>
            </a:p>
          </p:txBody>
        </p:sp>
      </p:grpSp>
      <p:grpSp>
        <p:nvGrpSpPr>
          <p:cNvPr name="Group 16" id="16"/>
          <p:cNvGrpSpPr/>
          <p:nvPr/>
        </p:nvGrpSpPr>
        <p:grpSpPr>
          <a:xfrm rot="0">
            <a:off x="1579733" y="7092989"/>
            <a:ext cx="15298922" cy="1799323"/>
            <a:chOff x="0" y="0"/>
            <a:chExt cx="4029346" cy="473896"/>
          </a:xfrm>
        </p:grpSpPr>
        <p:sp>
          <p:nvSpPr>
            <p:cNvPr name="Freeform 17" id="17"/>
            <p:cNvSpPr/>
            <p:nvPr/>
          </p:nvSpPr>
          <p:spPr>
            <a:xfrm flipH="false" flipV="false" rot="0">
              <a:off x="0" y="0"/>
              <a:ext cx="4029346" cy="473896"/>
            </a:xfrm>
            <a:custGeom>
              <a:avLst/>
              <a:gdLst/>
              <a:ahLst/>
              <a:cxnLst/>
              <a:rect r="r" b="b" t="t" l="l"/>
              <a:pathLst>
                <a:path h="473896" w="4029346">
                  <a:moveTo>
                    <a:pt x="25808" y="0"/>
                  </a:moveTo>
                  <a:lnTo>
                    <a:pt x="4003537" y="0"/>
                  </a:lnTo>
                  <a:cubicBezTo>
                    <a:pt x="4017791" y="0"/>
                    <a:pt x="4029346" y="11555"/>
                    <a:pt x="4029346" y="25808"/>
                  </a:cubicBezTo>
                  <a:lnTo>
                    <a:pt x="4029346" y="448088"/>
                  </a:lnTo>
                  <a:cubicBezTo>
                    <a:pt x="4029346" y="454932"/>
                    <a:pt x="4026626" y="461497"/>
                    <a:pt x="4021786" y="466337"/>
                  </a:cubicBezTo>
                  <a:cubicBezTo>
                    <a:pt x="4016947" y="471177"/>
                    <a:pt x="4010382" y="473896"/>
                    <a:pt x="4003537" y="473896"/>
                  </a:cubicBezTo>
                  <a:lnTo>
                    <a:pt x="25808" y="473896"/>
                  </a:lnTo>
                  <a:cubicBezTo>
                    <a:pt x="11555" y="473896"/>
                    <a:pt x="0" y="462341"/>
                    <a:pt x="0" y="448088"/>
                  </a:cubicBezTo>
                  <a:lnTo>
                    <a:pt x="0" y="25808"/>
                  </a:lnTo>
                  <a:cubicBezTo>
                    <a:pt x="0" y="11555"/>
                    <a:pt x="11555" y="0"/>
                    <a:pt x="25808" y="0"/>
                  </a:cubicBezTo>
                  <a:close/>
                </a:path>
              </a:pathLst>
            </a:custGeom>
            <a:solidFill>
              <a:srgbClr val="0C2151"/>
            </a:solidFill>
          </p:spPr>
        </p:sp>
        <p:sp>
          <p:nvSpPr>
            <p:cNvPr name="TextBox 18" id="18"/>
            <p:cNvSpPr txBox="true"/>
            <p:nvPr/>
          </p:nvSpPr>
          <p:spPr>
            <a:xfrm>
              <a:off x="0" y="-38100"/>
              <a:ext cx="4029346" cy="511996"/>
            </a:xfrm>
            <a:prstGeom prst="rect">
              <a:avLst/>
            </a:prstGeom>
          </p:spPr>
          <p:txBody>
            <a:bodyPr anchor="ctr" rtlCol="false" tIns="50800" lIns="50800" bIns="50800" rIns="50800"/>
            <a:lstStyle/>
            <a:p>
              <a:pPr algn="ctr">
                <a:lnSpc>
                  <a:spcPts val="2659"/>
                </a:lnSpc>
              </a:pPr>
              <a:r>
                <a:rPr lang="en-US" sz="1899">
                  <a:solidFill>
                    <a:srgbClr val="FFFFFF"/>
                  </a:solidFill>
                  <a:latin typeface="Open Sans Extra Bold"/>
                </a:rPr>
                <a:t>4.   Дослідження системи TRAPPIST-1 має важливе значення для розуміння процесів формування та еволюції планетних систем, а також для пошуку позаземного життя. Подальші спостереження та теоретичні моделювання допоможуть розкрити таємниці цієї дивовижної системи та оцінити ймовірність існування життя на її планетах.</a:t>
              </a: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1575019" y="612796"/>
            <a:ext cx="15137962" cy="2095500"/>
          </a:xfrm>
          <a:prstGeom prst="rect">
            <a:avLst/>
          </a:prstGeom>
        </p:spPr>
        <p:txBody>
          <a:bodyPr anchor="t" rtlCol="false" tIns="0" lIns="0" bIns="0" rIns="0">
            <a:spAutoFit/>
          </a:bodyPr>
          <a:lstStyle/>
          <a:p>
            <a:pPr algn="ctr">
              <a:lnSpc>
                <a:spcPts val="8100"/>
              </a:lnSpc>
            </a:pPr>
            <a:r>
              <a:rPr lang="en-US" sz="7500">
                <a:solidFill>
                  <a:srgbClr val="FFFFFF"/>
                </a:solidFill>
                <a:latin typeface="Eastman Alt Pack Bold"/>
              </a:rPr>
              <a:t>Список використаних джерел</a:t>
            </a:r>
          </a:p>
        </p:txBody>
      </p:sp>
      <p:sp>
        <p:nvSpPr>
          <p:cNvPr name="TextBox 4" id="4"/>
          <p:cNvSpPr txBox="true"/>
          <p:nvPr/>
        </p:nvSpPr>
        <p:spPr>
          <a:xfrm rot="0">
            <a:off x="471084" y="2632096"/>
            <a:ext cx="17489982" cy="7394829"/>
          </a:xfrm>
          <a:prstGeom prst="rect">
            <a:avLst/>
          </a:prstGeom>
        </p:spPr>
        <p:txBody>
          <a:bodyPr anchor="t" rtlCol="false" tIns="0" lIns="0" bIns="0" rIns="0">
            <a:spAutoFit/>
          </a:bodyPr>
          <a:lstStyle/>
          <a:p>
            <a:pPr marL="410209" indent="-205105" lvl="1">
              <a:lnSpc>
                <a:spcPts val="3077"/>
              </a:lnSpc>
              <a:buFont typeface="Arial"/>
              <a:buChar char="•"/>
            </a:pPr>
            <a:r>
              <a:rPr lang="en-US" sz="1899">
                <a:solidFill>
                  <a:srgbClr val="FFFFFF"/>
                </a:solidFill>
                <a:latin typeface="Quicksand Medium"/>
              </a:rPr>
              <a:t>1.   Sahlmann J., Lazorenko P. F., Mérand A., Queloz D., Ségransan D., Woillez J. Astrometric detection of exoplanets from the ground. Proc. SPIE 8864, Techniques and Instrumentation for Detection of Exoplanets VI. 2013. Vol. 8864. P. 88641B. DOI: https://doi.org/10.1117/12.2023929</a:t>
            </a:r>
          </a:p>
          <a:p>
            <a:pPr marL="410209" indent="-205105" lvl="1">
              <a:lnSpc>
                <a:spcPts val="3077"/>
              </a:lnSpc>
              <a:buFont typeface="Arial"/>
              <a:buChar char="•"/>
            </a:pPr>
            <a:r>
              <a:rPr lang="en-US" sz="1899">
                <a:solidFill>
                  <a:srgbClr val="FFFFFF"/>
                </a:solidFill>
                <a:latin typeface="Quicksand Medium"/>
              </a:rPr>
              <a:t>2.   Gillon M., Triaud A. H. M. J., Demory B.-O., Jehin E., Agol E., Deck K. M., Lederer S. M., Wit J. de, Burdanov A. Seven temperate terrestrial planets around the nearby ultracool dwarf star TRAPPIST-1. Nature. 2017. Vol. 542, №7642. P. 456–460. DOI: 10.1038/nature21360.</a:t>
            </a:r>
          </a:p>
          <a:p>
            <a:pPr marL="410209" indent="-205105" lvl="1">
              <a:lnSpc>
                <a:spcPts val="3077"/>
              </a:lnSpc>
              <a:buFont typeface="Arial"/>
              <a:buChar char="•"/>
            </a:pPr>
            <a:r>
              <a:rPr lang="en-US" sz="1899">
                <a:solidFill>
                  <a:srgbClr val="FFFFFF"/>
                </a:solidFill>
                <a:latin typeface="Quicksand Medium"/>
              </a:rPr>
              <a:t>3.   Шанси TRAPPIST-1 на появу життя виявилися вищими за можливості Землі. Кореспондент.net. 2017. URL: https://ua.korrespondent.net/tech/space/3822486-shansy-TRAPPIST-1-na-poiavu-zhyttia-vyiavylysia-vyschymy-za-mozhlyvosti-zemli (дата звернення: 13.04.2024).</a:t>
            </a:r>
          </a:p>
          <a:p>
            <a:pPr marL="410209" indent="-205105" lvl="1">
              <a:lnSpc>
                <a:spcPts val="3077"/>
              </a:lnSpc>
              <a:buFont typeface="Arial"/>
              <a:buChar char="•"/>
            </a:pPr>
            <a:r>
              <a:rPr lang="en-US" sz="1899">
                <a:solidFill>
                  <a:srgbClr val="FFFFFF"/>
                </a:solidFill>
                <a:latin typeface="Quicksand Medium"/>
              </a:rPr>
              <a:t>4.   Gillon M., Jehin E., Lederer S. M., Delrez L., Wit J. de, Burdanov A., et al. Temperate Earth-sized planets transiting a nearby ultracool dwarf star. Nature. 2016. Vol. 533, №7602. P. 221–224. DOI: 10.1038/nature17448. URL: https://www.eso.org/public/archives/releases/sciencepapers/eso1615/eso1615a.pdf</a:t>
            </a:r>
          </a:p>
          <a:p>
            <a:pPr marL="410209" indent="-205105" lvl="1">
              <a:lnSpc>
                <a:spcPts val="3077"/>
              </a:lnSpc>
              <a:buFont typeface="Arial"/>
              <a:buChar char="•"/>
            </a:pPr>
            <a:r>
              <a:rPr lang="en-US" sz="1899">
                <a:solidFill>
                  <a:srgbClr val="FFFFFF"/>
                </a:solidFill>
                <a:latin typeface="Quicksand Medium"/>
              </a:rPr>
              <a:t>5.   Luntz S. This New Planet Formation Theory Could Explain The Weird TRAPPIST-1 System. IFLScience. 2021. URL: https://www.iflscience.com/this-new-planet-formation-theory-could-explain-the-weird-trappist1-system-42100 (дата звернення: 13.04.2024).</a:t>
            </a:r>
          </a:p>
          <a:p>
            <a:pPr marL="410209" indent="-205105" lvl="1">
              <a:lnSpc>
                <a:spcPts val="3077"/>
              </a:lnSpc>
              <a:buFont typeface="Arial"/>
              <a:buChar char="•"/>
            </a:pPr>
            <a:r>
              <a:rPr lang="en-US" sz="1899">
                <a:solidFill>
                  <a:srgbClr val="FFFFFF"/>
                </a:solidFill>
                <a:latin typeface="Quicksand Medium"/>
              </a:rPr>
              <a:t>6.   Bourrier V., Wit J. de, Bolmont E., Stamenković V., Wheatley P. J., Burgasser A. J., et al. Temporal Evolution of the High-energy Irradiation and Water Content of TRAPPIST-1 Exoplanets. The Astronomical Journal. 2017. Vol. 154, №3. P. 121. DOI: 10.3847/1538-3881/aa859c.</a:t>
            </a:r>
          </a:p>
          <a:p>
            <a:pPr marL="410209" indent="-205105" lvl="1">
              <a:lnSpc>
                <a:spcPts val="3077"/>
              </a:lnSpc>
              <a:buFont typeface="Arial"/>
              <a:buChar char="•"/>
            </a:pPr>
            <a:r>
              <a:rPr lang="en-US" sz="1899">
                <a:solidFill>
                  <a:srgbClr val="FFFFFF"/>
                </a:solidFill>
                <a:latin typeface="Quicksand Medium"/>
              </a:rPr>
              <a:t>7.   Grimm S. L., Demory B.-O., Gillon M., Dorn C., Agol E., Burdanov A., et al. The nature of the TRAPPIST-1 exoplanets. Astronomy &amp; Astrophysics. 2018. Vol. 613. P. A68. DOI: 10.1051/0004-6361/201732233.</a:t>
            </a:r>
          </a:p>
          <a:p>
            <a:pPr marL="410209" indent="-205105" lvl="1">
              <a:lnSpc>
                <a:spcPts val="3077"/>
              </a:lnSpc>
              <a:buFont typeface="Arial"/>
              <a:buChar char="•"/>
            </a:pPr>
            <a:r>
              <a:rPr lang="en-US" sz="1899">
                <a:solidFill>
                  <a:srgbClr val="FFFFFF"/>
                </a:solidFill>
                <a:latin typeface="Quicksand Medium"/>
              </a:rPr>
              <a:t>8.   Agol E., Dorn C., Grimm S. L., Turbet M., Ducrot E., Delrez L., et al. Refining the Transit-timing and Photometric Analysis of TRAPPIST-1: Masses, Radii, Densities, Dynamics, and Ephemerides. The Planetary Science Journal. 2021. Vol. 2, №1. P. 1. DOI: 10.3847/PSJ/abd022.</a:t>
            </a:r>
          </a:p>
          <a:p>
            <a:pPr marL="410209" indent="-205105" lvl="1">
              <a:lnSpc>
                <a:spcPts val="3077"/>
              </a:lnSpc>
              <a:buFont typeface="Arial"/>
              <a:buChar char="•"/>
            </a:pP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0666" r="0" b="-10666"/>
            </a:stretch>
          </a:blipFill>
        </p:spPr>
      </p:sp>
      <p:grpSp>
        <p:nvGrpSpPr>
          <p:cNvPr name="Group 3" id="3"/>
          <p:cNvGrpSpPr/>
          <p:nvPr/>
        </p:nvGrpSpPr>
        <p:grpSpPr>
          <a:xfrm rot="0">
            <a:off x="647186" y="602375"/>
            <a:ext cx="16993629" cy="9082250"/>
            <a:chOff x="0" y="0"/>
            <a:chExt cx="4475688" cy="2392033"/>
          </a:xfrm>
        </p:grpSpPr>
        <p:sp>
          <p:nvSpPr>
            <p:cNvPr name="Freeform 4" id="4"/>
            <p:cNvSpPr/>
            <p:nvPr/>
          </p:nvSpPr>
          <p:spPr>
            <a:xfrm flipH="false" flipV="false" rot="0">
              <a:off x="0" y="0"/>
              <a:ext cx="4475688" cy="2392033"/>
            </a:xfrm>
            <a:custGeom>
              <a:avLst/>
              <a:gdLst/>
              <a:ahLst/>
              <a:cxnLst/>
              <a:rect r="r" b="b" t="t" l="l"/>
              <a:pathLst>
                <a:path h="2392033" w="4475688">
                  <a:moveTo>
                    <a:pt x="4556" y="0"/>
                  </a:moveTo>
                  <a:lnTo>
                    <a:pt x="4471132" y="0"/>
                  </a:lnTo>
                  <a:cubicBezTo>
                    <a:pt x="4472341" y="0"/>
                    <a:pt x="4473499" y="480"/>
                    <a:pt x="4474354" y="1334"/>
                  </a:cubicBezTo>
                  <a:cubicBezTo>
                    <a:pt x="4475208" y="2189"/>
                    <a:pt x="4475688" y="3348"/>
                    <a:pt x="4475688" y="4556"/>
                  </a:cubicBezTo>
                  <a:lnTo>
                    <a:pt x="4475688" y="2387477"/>
                  </a:lnTo>
                  <a:cubicBezTo>
                    <a:pt x="4475688" y="2389993"/>
                    <a:pt x="4473648" y="2392033"/>
                    <a:pt x="4471132" y="2392033"/>
                  </a:cubicBezTo>
                  <a:lnTo>
                    <a:pt x="4556" y="2392033"/>
                  </a:lnTo>
                  <a:cubicBezTo>
                    <a:pt x="2040" y="2392033"/>
                    <a:pt x="0" y="2389993"/>
                    <a:pt x="0" y="2387477"/>
                  </a:cubicBezTo>
                  <a:lnTo>
                    <a:pt x="0" y="4556"/>
                  </a:lnTo>
                  <a:cubicBezTo>
                    <a:pt x="0" y="2040"/>
                    <a:pt x="2040" y="0"/>
                    <a:pt x="4556" y="0"/>
                  </a:cubicBezTo>
                  <a:close/>
                </a:path>
              </a:pathLst>
            </a:custGeom>
            <a:solidFill>
              <a:srgbClr val="0C2151"/>
            </a:solidFill>
            <a:ln w="19050" cap="sq">
              <a:solidFill>
                <a:srgbClr val="FFFFFF"/>
              </a:solidFill>
              <a:prstDash val="solid"/>
              <a:miter/>
            </a:ln>
          </p:spPr>
        </p:sp>
        <p:sp>
          <p:nvSpPr>
            <p:cNvPr name="TextBox 5" id="5"/>
            <p:cNvSpPr txBox="true"/>
            <p:nvPr/>
          </p:nvSpPr>
          <p:spPr>
            <a:xfrm>
              <a:off x="0" y="-38100"/>
              <a:ext cx="4475688" cy="2430133"/>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028700" y="2802167"/>
            <a:ext cx="9336872" cy="5251991"/>
          </a:xfrm>
          <a:custGeom>
            <a:avLst/>
            <a:gdLst/>
            <a:ahLst/>
            <a:cxnLst/>
            <a:rect r="r" b="b" t="t" l="l"/>
            <a:pathLst>
              <a:path h="5251991" w="9336872">
                <a:moveTo>
                  <a:pt x="0" y="0"/>
                </a:moveTo>
                <a:lnTo>
                  <a:pt x="9336872" y="0"/>
                </a:lnTo>
                <a:lnTo>
                  <a:pt x="9336872" y="5251991"/>
                </a:lnTo>
                <a:lnTo>
                  <a:pt x="0" y="5251991"/>
                </a:lnTo>
                <a:lnTo>
                  <a:pt x="0" y="0"/>
                </a:lnTo>
                <a:close/>
              </a:path>
            </a:pathLst>
          </a:custGeom>
          <a:blipFill>
            <a:blip r:embed="rId3"/>
            <a:stretch>
              <a:fillRect l="0" t="0" r="0" b="0"/>
            </a:stretch>
          </a:blipFill>
        </p:spPr>
      </p:sp>
      <p:sp>
        <p:nvSpPr>
          <p:cNvPr name="TextBox 7" id="7"/>
          <p:cNvSpPr txBox="true"/>
          <p:nvPr/>
        </p:nvSpPr>
        <p:spPr>
          <a:xfrm rot="0">
            <a:off x="12104322" y="1264181"/>
            <a:ext cx="3889998" cy="1066800"/>
          </a:xfrm>
          <a:prstGeom prst="rect">
            <a:avLst/>
          </a:prstGeom>
        </p:spPr>
        <p:txBody>
          <a:bodyPr anchor="t" rtlCol="false" tIns="0" lIns="0" bIns="0" rIns="0">
            <a:spAutoFit/>
          </a:bodyPr>
          <a:lstStyle/>
          <a:p>
            <a:pPr algn="ctr">
              <a:lnSpc>
                <a:spcPts val="8100"/>
              </a:lnSpc>
            </a:pPr>
            <a:r>
              <a:rPr lang="en-US" sz="7500">
                <a:solidFill>
                  <a:srgbClr val="FFFFFF"/>
                </a:solidFill>
                <a:latin typeface="Eastman Alt Pack Bold"/>
              </a:rPr>
              <a:t>План:</a:t>
            </a:r>
          </a:p>
        </p:txBody>
      </p:sp>
      <p:sp>
        <p:nvSpPr>
          <p:cNvPr name="TextBox 8" id="8"/>
          <p:cNvSpPr txBox="true"/>
          <p:nvPr/>
        </p:nvSpPr>
        <p:spPr>
          <a:xfrm rot="0">
            <a:off x="10514014" y="2460355"/>
            <a:ext cx="6745286" cy="6797945"/>
          </a:xfrm>
          <a:prstGeom prst="rect">
            <a:avLst/>
          </a:prstGeom>
        </p:spPr>
        <p:txBody>
          <a:bodyPr anchor="t" rtlCol="false" tIns="0" lIns="0" bIns="0" rIns="0">
            <a:spAutoFit/>
          </a:bodyPr>
          <a:lstStyle/>
          <a:p>
            <a:pPr marL="552210" indent="-276105" lvl="1">
              <a:lnSpc>
                <a:spcPts val="3580"/>
              </a:lnSpc>
              <a:buAutoNum type="arabicPeriod" startAt="1"/>
            </a:pPr>
            <a:r>
              <a:rPr lang="en-US" sz="2557">
                <a:solidFill>
                  <a:srgbClr val="FFFFFF"/>
                </a:solidFill>
                <a:latin typeface="Eastman Alt Pack"/>
              </a:rPr>
              <a:t> Актуальність дослідження</a:t>
            </a:r>
          </a:p>
          <a:p>
            <a:pPr marL="552210" indent="-276105" lvl="1">
              <a:lnSpc>
                <a:spcPts val="3580"/>
              </a:lnSpc>
              <a:buAutoNum type="arabicPeriod" startAt="1"/>
            </a:pPr>
            <a:r>
              <a:rPr lang="en-US" sz="2557">
                <a:solidFill>
                  <a:srgbClr val="FFFFFF"/>
                </a:solidFill>
                <a:latin typeface="Eastman Alt Pack"/>
              </a:rPr>
              <a:t>Методи дослідження життєпридатності системи планет TRAPPIST-1</a:t>
            </a:r>
          </a:p>
          <a:p>
            <a:pPr marL="552210" indent="-276105" lvl="1">
              <a:lnSpc>
                <a:spcPts val="3580"/>
              </a:lnSpc>
              <a:buAutoNum type="arabicPeriod" startAt="1"/>
            </a:pPr>
            <a:r>
              <a:rPr lang="en-US" sz="2557">
                <a:solidFill>
                  <a:srgbClr val="FFFFFF"/>
                </a:solidFill>
                <a:latin typeface="Eastman Alt Pack"/>
              </a:rPr>
              <a:t>Система TRAPPIST-1</a:t>
            </a:r>
          </a:p>
          <a:p>
            <a:pPr marL="552210" indent="-276105" lvl="1">
              <a:lnSpc>
                <a:spcPts val="3580"/>
              </a:lnSpc>
              <a:buAutoNum type="arabicPeriod" startAt="1"/>
            </a:pPr>
            <a:r>
              <a:rPr lang="en-US" sz="2557">
                <a:solidFill>
                  <a:srgbClr val="FFFFFF"/>
                </a:solidFill>
                <a:latin typeface="Eastman Alt Pack"/>
              </a:rPr>
              <a:t> Життєздатність системи планет TRAPPIST-1</a:t>
            </a:r>
          </a:p>
          <a:p>
            <a:pPr marL="552210" indent="-276105" lvl="1">
              <a:lnSpc>
                <a:spcPts val="3580"/>
              </a:lnSpc>
              <a:buAutoNum type="arabicPeriod" startAt="1"/>
            </a:pPr>
            <a:r>
              <a:rPr lang="en-US" sz="2557">
                <a:solidFill>
                  <a:srgbClr val="FFFFFF"/>
                </a:solidFill>
                <a:latin typeface="Eastman Alt Pack"/>
              </a:rPr>
              <a:t> Характеристика системи планет TRAPPIST-1</a:t>
            </a:r>
          </a:p>
          <a:p>
            <a:pPr marL="552210" indent="-276105" lvl="1">
              <a:lnSpc>
                <a:spcPts val="3580"/>
              </a:lnSpc>
              <a:buAutoNum type="arabicPeriod" startAt="1"/>
            </a:pPr>
            <a:r>
              <a:rPr lang="en-US" sz="2557">
                <a:solidFill>
                  <a:srgbClr val="FFFFFF"/>
                </a:solidFill>
                <a:latin typeface="Eastman Alt Pack"/>
              </a:rPr>
              <a:t> Явище панспермії</a:t>
            </a:r>
          </a:p>
          <a:p>
            <a:pPr marL="552210" indent="-276105" lvl="1">
              <a:lnSpc>
                <a:spcPts val="3580"/>
              </a:lnSpc>
              <a:buAutoNum type="arabicPeriod" startAt="1"/>
            </a:pPr>
            <a:r>
              <a:rPr lang="en-US" sz="2557">
                <a:solidFill>
                  <a:srgbClr val="FFFFFF"/>
                </a:solidFill>
                <a:latin typeface="Eastman Alt Pack"/>
              </a:rPr>
              <a:t> Панівні теорії формування системи планет</a:t>
            </a:r>
          </a:p>
          <a:p>
            <a:pPr marL="552210" indent="-276105" lvl="1">
              <a:lnSpc>
                <a:spcPts val="3580"/>
              </a:lnSpc>
              <a:buAutoNum type="arabicPeriod" startAt="1"/>
            </a:pPr>
            <a:r>
              <a:rPr lang="en-US" sz="2557">
                <a:solidFill>
                  <a:srgbClr val="FFFFFF"/>
                </a:solidFill>
                <a:latin typeface="Eastman Alt Pack"/>
              </a:rPr>
              <a:t> Перспективи подальших досліджень</a:t>
            </a:r>
          </a:p>
          <a:p>
            <a:pPr marL="552210" indent="-276105" lvl="1">
              <a:lnSpc>
                <a:spcPts val="3580"/>
              </a:lnSpc>
              <a:spcBef>
                <a:spcPct val="0"/>
              </a:spcBef>
              <a:buAutoNum type="arabicPeriod" startAt="1"/>
            </a:pPr>
            <a:r>
              <a:rPr lang="en-US" sz="2557">
                <a:solidFill>
                  <a:srgbClr val="FFFFFF"/>
                </a:solidFill>
                <a:latin typeface="Eastman Alt Pack"/>
              </a:rPr>
              <a:t>Список використаних джерел</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0666" r="0" b="-10666"/>
            </a:stretch>
          </a:blipFill>
        </p:spPr>
      </p:sp>
      <p:grpSp>
        <p:nvGrpSpPr>
          <p:cNvPr name="Group 3" id="3"/>
          <p:cNvGrpSpPr/>
          <p:nvPr/>
        </p:nvGrpSpPr>
        <p:grpSpPr>
          <a:xfrm rot="0">
            <a:off x="1198275" y="1133054"/>
            <a:ext cx="15891450" cy="8020892"/>
            <a:chOff x="0" y="0"/>
            <a:chExt cx="4185403" cy="2112498"/>
          </a:xfrm>
        </p:grpSpPr>
        <p:sp>
          <p:nvSpPr>
            <p:cNvPr name="Freeform 4" id="4"/>
            <p:cNvSpPr/>
            <p:nvPr/>
          </p:nvSpPr>
          <p:spPr>
            <a:xfrm flipH="false" flipV="false" rot="0">
              <a:off x="0" y="0"/>
              <a:ext cx="4185403" cy="2112498"/>
            </a:xfrm>
            <a:custGeom>
              <a:avLst/>
              <a:gdLst/>
              <a:ahLst/>
              <a:cxnLst/>
              <a:rect r="r" b="b" t="t" l="l"/>
              <a:pathLst>
                <a:path h="2112498" w="4185403">
                  <a:moveTo>
                    <a:pt x="4872" y="0"/>
                  </a:moveTo>
                  <a:lnTo>
                    <a:pt x="4180531" y="0"/>
                  </a:lnTo>
                  <a:cubicBezTo>
                    <a:pt x="4181823" y="0"/>
                    <a:pt x="4183062" y="513"/>
                    <a:pt x="4183976" y="1427"/>
                  </a:cubicBezTo>
                  <a:cubicBezTo>
                    <a:pt x="4184890" y="2341"/>
                    <a:pt x="4185403" y="3580"/>
                    <a:pt x="4185403" y="4872"/>
                  </a:cubicBezTo>
                  <a:lnTo>
                    <a:pt x="4185403" y="2107627"/>
                  </a:lnTo>
                  <a:cubicBezTo>
                    <a:pt x="4185403" y="2110317"/>
                    <a:pt x="4183221" y="2112498"/>
                    <a:pt x="4180531" y="2112498"/>
                  </a:cubicBezTo>
                  <a:lnTo>
                    <a:pt x="4872" y="2112498"/>
                  </a:lnTo>
                  <a:cubicBezTo>
                    <a:pt x="2181" y="2112498"/>
                    <a:pt x="0" y="2110317"/>
                    <a:pt x="0" y="2107627"/>
                  </a:cubicBezTo>
                  <a:lnTo>
                    <a:pt x="0" y="4872"/>
                  </a:lnTo>
                  <a:cubicBezTo>
                    <a:pt x="0" y="2181"/>
                    <a:pt x="2181" y="0"/>
                    <a:pt x="4872" y="0"/>
                  </a:cubicBezTo>
                  <a:close/>
                </a:path>
              </a:pathLst>
            </a:custGeom>
            <a:solidFill>
              <a:srgbClr val="CBAFDB"/>
            </a:solidFill>
            <a:ln w="19050" cap="sq">
              <a:solidFill>
                <a:srgbClr val="FFFFFF"/>
              </a:solidFill>
              <a:prstDash val="solid"/>
              <a:miter/>
            </a:ln>
          </p:spPr>
        </p:sp>
        <p:sp>
          <p:nvSpPr>
            <p:cNvPr name="TextBox 5" id="5"/>
            <p:cNvSpPr txBox="true"/>
            <p:nvPr/>
          </p:nvSpPr>
          <p:spPr>
            <a:xfrm>
              <a:off x="0" y="-38100"/>
              <a:ext cx="4185403" cy="2150598"/>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0">
            <a:off x="12294847" y="1889537"/>
            <a:ext cx="4338617" cy="6507926"/>
            <a:chOff x="0" y="0"/>
            <a:chExt cx="6350000" cy="9525000"/>
          </a:xfrm>
        </p:grpSpPr>
        <p:sp>
          <p:nvSpPr>
            <p:cNvPr name="Freeform 7" id="7"/>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l="-25000" t="0" r="-25000" b="0"/>
              </a:stretch>
            </a:blipFill>
          </p:spPr>
        </p:sp>
      </p:grpSp>
      <p:sp>
        <p:nvSpPr>
          <p:cNvPr name="TextBox 8" id="8"/>
          <p:cNvSpPr txBox="true"/>
          <p:nvPr/>
        </p:nvSpPr>
        <p:spPr>
          <a:xfrm rot="0">
            <a:off x="1599504" y="1660343"/>
            <a:ext cx="7879240" cy="992505"/>
          </a:xfrm>
          <a:prstGeom prst="rect">
            <a:avLst/>
          </a:prstGeom>
        </p:spPr>
        <p:txBody>
          <a:bodyPr anchor="t" rtlCol="false" tIns="0" lIns="0" bIns="0" rIns="0">
            <a:spAutoFit/>
          </a:bodyPr>
          <a:lstStyle/>
          <a:p>
            <a:pPr>
              <a:lnSpc>
                <a:spcPts val="7560"/>
              </a:lnSpc>
            </a:pPr>
            <a:r>
              <a:rPr lang="en-US" sz="7000">
                <a:solidFill>
                  <a:srgbClr val="FFFFFF"/>
                </a:solidFill>
                <a:latin typeface="Eastman Alt Pack Bold"/>
              </a:rPr>
              <a:t>Мета роботи:</a:t>
            </a:r>
          </a:p>
        </p:txBody>
      </p:sp>
      <p:sp>
        <p:nvSpPr>
          <p:cNvPr name="TextBox 9" id="9"/>
          <p:cNvSpPr txBox="true"/>
          <p:nvPr/>
        </p:nvSpPr>
        <p:spPr>
          <a:xfrm rot="0">
            <a:off x="1599504" y="2567124"/>
            <a:ext cx="10564254" cy="1936222"/>
          </a:xfrm>
          <a:prstGeom prst="rect">
            <a:avLst/>
          </a:prstGeom>
        </p:spPr>
        <p:txBody>
          <a:bodyPr anchor="t" rtlCol="false" tIns="0" lIns="0" bIns="0" rIns="0">
            <a:spAutoFit/>
          </a:bodyPr>
          <a:lstStyle/>
          <a:p>
            <a:pPr>
              <a:lnSpc>
                <a:spcPts val="5104"/>
              </a:lnSpc>
              <a:spcBef>
                <a:spcPct val="0"/>
              </a:spcBef>
            </a:pPr>
            <a:r>
              <a:rPr lang="en-US" sz="3645">
                <a:solidFill>
                  <a:srgbClr val="FFFFFF"/>
                </a:solidFill>
                <a:latin typeface="Eastman Alt Pack"/>
              </a:rPr>
              <a:t>дослідити планети системи TRAPPIST-1 із урахуванням їх потенціалу на залюднення.</a:t>
            </a:r>
          </a:p>
        </p:txBody>
      </p:sp>
      <p:sp>
        <p:nvSpPr>
          <p:cNvPr name="TextBox 10" id="10"/>
          <p:cNvSpPr txBox="true"/>
          <p:nvPr/>
        </p:nvSpPr>
        <p:spPr>
          <a:xfrm rot="0">
            <a:off x="1599504" y="4680585"/>
            <a:ext cx="7879240" cy="992505"/>
          </a:xfrm>
          <a:prstGeom prst="rect">
            <a:avLst/>
          </a:prstGeom>
        </p:spPr>
        <p:txBody>
          <a:bodyPr anchor="t" rtlCol="false" tIns="0" lIns="0" bIns="0" rIns="0">
            <a:spAutoFit/>
          </a:bodyPr>
          <a:lstStyle/>
          <a:p>
            <a:pPr>
              <a:lnSpc>
                <a:spcPts val="7560"/>
              </a:lnSpc>
            </a:pPr>
            <a:r>
              <a:rPr lang="en-US" sz="7000">
                <a:solidFill>
                  <a:srgbClr val="FFFFFF"/>
                </a:solidFill>
                <a:latin typeface="Eastman Alt Pack Bold"/>
              </a:rPr>
              <a:t>Завдання:</a:t>
            </a:r>
          </a:p>
        </p:txBody>
      </p:sp>
      <p:sp>
        <p:nvSpPr>
          <p:cNvPr name="TextBox 11" id="11"/>
          <p:cNvSpPr txBox="true"/>
          <p:nvPr/>
        </p:nvSpPr>
        <p:spPr>
          <a:xfrm rot="0">
            <a:off x="1599504" y="5701665"/>
            <a:ext cx="10564254" cy="3231622"/>
          </a:xfrm>
          <a:prstGeom prst="rect">
            <a:avLst/>
          </a:prstGeom>
        </p:spPr>
        <p:txBody>
          <a:bodyPr anchor="t" rtlCol="false" tIns="0" lIns="0" bIns="0" rIns="0">
            <a:spAutoFit/>
          </a:bodyPr>
          <a:lstStyle/>
          <a:p>
            <a:pPr>
              <a:lnSpc>
                <a:spcPts val="5104"/>
              </a:lnSpc>
            </a:pPr>
            <a:r>
              <a:rPr lang="en-US" sz="3645">
                <a:solidFill>
                  <a:srgbClr val="FFFFFF"/>
                </a:solidFill>
                <a:latin typeface="Eastman Alt Pack"/>
              </a:rPr>
              <a:t>1. Охарактеризувати планети системи планет TRAPPIST-1</a:t>
            </a:r>
          </a:p>
          <a:p>
            <a:pPr>
              <a:lnSpc>
                <a:spcPts val="5104"/>
              </a:lnSpc>
            </a:pPr>
            <a:r>
              <a:rPr lang="en-US" sz="3645">
                <a:solidFill>
                  <a:srgbClr val="FFFFFF"/>
                </a:solidFill>
                <a:latin typeface="Eastman Alt Pack"/>
              </a:rPr>
              <a:t>2. Оцінка потенційної життєздатності</a:t>
            </a:r>
          </a:p>
          <a:p>
            <a:pPr>
              <a:lnSpc>
                <a:spcPts val="5104"/>
              </a:lnSpc>
              <a:spcBef>
                <a:spcPct val="0"/>
              </a:spcBef>
            </a:pPr>
            <a:r>
              <a:rPr lang="en-US" sz="3645">
                <a:solidFill>
                  <a:srgbClr val="FFFFFF"/>
                </a:solidFill>
                <a:latin typeface="Eastman Alt Pack"/>
              </a:rPr>
              <a:t>3. Порівняння основних теорій формування планет системи TRAPPIST-1</a:t>
            </a:r>
          </a:p>
        </p:txBody>
      </p:sp>
      <p:sp>
        <p:nvSpPr>
          <p:cNvPr name="TextBox 12" id="12"/>
          <p:cNvSpPr txBox="true"/>
          <p:nvPr/>
        </p:nvSpPr>
        <p:spPr>
          <a:xfrm rot="0">
            <a:off x="12436796" y="8442415"/>
            <a:ext cx="4379896" cy="490872"/>
          </a:xfrm>
          <a:prstGeom prst="rect">
            <a:avLst/>
          </a:prstGeom>
        </p:spPr>
        <p:txBody>
          <a:bodyPr anchor="t" rtlCol="false" tIns="0" lIns="0" bIns="0" rIns="0">
            <a:spAutoFit/>
          </a:bodyPr>
          <a:lstStyle/>
          <a:p>
            <a:pPr>
              <a:lnSpc>
                <a:spcPts val="4075"/>
              </a:lnSpc>
              <a:spcBef>
                <a:spcPct val="0"/>
              </a:spcBef>
            </a:pPr>
            <a:r>
              <a:rPr lang="en-US" sz="2911">
                <a:solidFill>
                  <a:srgbClr val="FFFFFF"/>
                </a:solidFill>
                <a:latin typeface="Canva Sans"/>
              </a:rPr>
              <a:t>Планета TRAPPIST-1e</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0666" r="0" b="-10666"/>
            </a:stretch>
          </a:blipFill>
        </p:spPr>
      </p:sp>
      <p:grpSp>
        <p:nvGrpSpPr>
          <p:cNvPr name="Group 3" id="3"/>
          <p:cNvGrpSpPr/>
          <p:nvPr/>
        </p:nvGrpSpPr>
        <p:grpSpPr>
          <a:xfrm rot="0">
            <a:off x="1198275" y="1133054"/>
            <a:ext cx="15891450" cy="8020892"/>
            <a:chOff x="0" y="0"/>
            <a:chExt cx="4185403" cy="2112498"/>
          </a:xfrm>
        </p:grpSpPr>
        <p:sp>
          <p:nvSpPr>
            <p:cNvPr name="Freeform 4" id="4"/>
            <p:cNvSpPr/>
            <p:nvPr/>
          </p:nvSpPr>
          <p:spPr>
            <a:xfrm flipH="false" flipV="false" rot="0">
              <a:off x="0" y="0"/>
              <a:ext cx="4185403" cy="2112498"/>
            </a:xfrm>
            <a:custGeom>
              <a:avLst/>
              <a:gdLst/>
              <a:ahLst/>
              <a:cxnLst/>
              <a:rect r="r" b="b" t="t" l="l"/>
              <a:pathLst>
                <a:path h="2112498" w="4185403">
                  <a:moveTo>
                    <a:pt x="4872" y="0"/>
                  </a:moveTo>
                  <a:lnTo>
                    <a:pt x="4180531" y="0"/>
                  </a:lnTo>
                  <a:cubicBezTo>
                    <a:pt x="4181823" y="0"/>
                    <a:pt x="4183062" y="513"/>
                    <a:pt x="4183976" y="1427"/>
                  </a:cubicBezTo>
                  <a:cubicBezTo>
                    <a:pt x="4184890" y="2341"/>
                    <a:pt x="4185403" y="3580"/>
                    <a:pt x="4185403" y="4872"/>
                  </a:cubicBezTo>
                  <a:lnTo>
                    <a:pt x="4185403" y="2107627"/>
                  </a:lnTo>
                  <a:cubicBezTo>
                    <a:pt x="4185403" y="2110317"/>
                    <a:pt x="4183221" y="2112498"/>
                    <a:pt x="4180531" y="2112498"/>
                  </a:cubicBezTo>
                  <a:lnTo>
                    <a:pt x="4872" y="2112498"/>
                  </a:lnTo>
                  <a:cubicBezTo>
                    <a:pt x="2181" y="2112498"/>
                    <a:pt x="0" y="2110317"/>
                    <a:pt x="0" y="2107627"/>
                  </a:cubicBezTo>
                  <a:lnTo>
                    <a:pt x="0" y="4872"/>
                  </a:lnTo>
                  <a:cubicBezTo>
                    <a:pt x="0" y="2181"/>
                    <a:pt x="2181" y="0"/>
                    <a:pt x="4872" y="0"/>
                  </a:cubicBezTo>
                  <a:close/>
                </a:path>
              </a:pathLst>
            </a:custGeom>
            <a:solidFill>
              <a:srgbClr val="CBAFDB"/>
            </a:solidFill>
            <a:ln w="19050" cap="sq">
              <a:solidFill>
                <a:srgbClr val="FFFFFF"/>
              </a:solidFill>
              <a:prstDash val="solid"/>
              <a:miter/>
            </a:ln>
          </p:spPr>
        </p:sp>
        <p:sp>
          <p:nvSpPr>
            <p:cNvPr name="TextBox 5" id="5"/>
            <p:cNvSpPr txBox="true"/>
            <p:nvPr/>
          </p:nvSpPr>
          <p:spPr>
            <a:xfrm>
              <a:off x="0" y="-38100"/>
              <a:ext cx="4185403" cy="2150598"/>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0">
            <a:off x="10589599" y="1889537"/>
            <a:ext cx="6043866" cy="6507926"/>
            <a:chOff x="0" y="0"/>
            <a:chExt cx="8845801" cy="9525000"/>
          </a:xfrm>
        </p:grpSpPr>
        <p:sp>
          <p:nvSpPr>
            <p:cNvPr name="Freeform 7" id="7"/>
            <p:cNvSpPr/>
            <p:nvPr/>
          </p:nvSpPr>
          <p:spPr>
            <a:xfrm flipH="false" flipV="false" rot="0">
              <a:off x="0" y="0"/>
              <a:ext cx="8845801" cy="9525000"/>
            </a:xfrm>
            <a:custGeom>
              <a:avLst/>
              <a:gdLst/>
              <a:ahLst/>
              <a:cxnLst/>
              <a:rect r="r" b="b" t="t" l="l"/>
              <a:pathLst>
                <a:path h="9525000" w="8845801">
                  <a:moveTo>
                    <a:pt x="0" y="9042400"/>
                  </a:moveTo>
                  <a:lnTo>
                    <a:pt x="0" y="482600"/>
                  </a:lnTo>
                  <a:cubicBezTo>
                    <a:pt x="0" y="215900"/>
                    <a:pt x="300757" y="0"/>
                    <a:pt x="672281" y="0"/>
                  </a:cubicBezTo>
                  <a:lnTo>
                    <a:pt x="8173520" y="0"/>
                  </a:lnTo>
                  <a:cubicBezTo>
                    <a:pt x="8545044" y="0"/>
                    <a:pt x="8845801" y="217170"/>
                    <a:pt x="8845801" y="482600"/>
                  </a:cubicBezTo>
                  <a:lnTo>
                    <a:pt x="8845801" y="9042400"/>
                  </a:lnTo>
                  <a:cubicBezTo>
                    <a:pt x="8845801" y="9309100"/>
                    <a:pt x="8545044" y="9525000"/>
                    <a:pt x="8173520" y="9525000"/>
                  </a:cubicBezTo>
                  <a:lnTo>
                    <a:pt x="672281" y="9525000"/>
                  </a:lnTo>
                  <a:cubicBezTo>
                    <a:pt x="302526" y="9525000"/>
                    <a:pt x="0" y="9309100"/>
                    <a:pt x="0" y="9042400"/>
                  </a:cubicBezTo>
                  <a:close/>
                </a:path>
              </a:pathLst>
            </a:custGeom>
            <a:blipFill>
              <a:blip r:embed="rId3"/>
              <a:stretch>
                <a:fillRect l="-1854" t="0" r="-1854" b="0"/>
              </a:stretch>
            </a:blipFill>
          </p:spPr>
        </p:sp>
      </p:grpSp>
      <p:sp>
        <p:nvSpPr>
          <p:cNvPr name="TextBox 8" id="8"/>
          <p:cNvSpPr txBox="true"/>
          <p:nvPr/>
        </p:nvSpPr>
        <p:spPr>
          <a:xfrm rot="0">
            <a:off x="1433299" y="1776830"/>
            <a:ext cx="9156300" cy="1945005"/>
          </a:xfrm>
          <a:prstGeom prst="rect">
            <a:avLst/>
          </a:prstGeom>
        </p:spPr>
        <p:txBody>
          <a:bodyPr anchor="t" rtlCol="false" tIns="0" lIns="0" bIns="0" rIns="0">
            <a:spAutoFit/>
          </a:bodyPr>
          <a:lstStyle/>
          <a:p>
            <a:pPr>
              <a:lnSpc>
                <a:spcPts val="7560"/>
              </a:lnSpc>
            </a:pPr>
            <a:r>
              <a:rPr lang="en-US" sz="7000">
                <a:solidFill>
                  <a:srgbClr val="FFFFFF"/>
                </a:solidFill>
                <a:latin typeface="Eastman Alt Pack Bold"/>
              </a:rPr>
              <a:t>Обʼєкт дослідження:</a:t>
            </a:r>
          </a:p>
        </p:txBody>
      </p:sp>
      <p:sp>
        <p:nvSpPr>
          <p:cNvPr name="TextBox 9" id="9"/>
          <p:cNvSpPr txBox="true"/>
          <p:nvPr/>
        </p:nvSpPr>
        <p:spPr>
          <a:xfrm rot="0">
            <a:off x="1433299" y="3636111"/>
            <a:ext cx="9006372" cy="1936222"/>
          </a:xfrm>
          <a:prstGeom prst="rect">
            <a:avLst/>
          </a:prstGeom>
        </p:spPr>
        <p:txBody>
          <a:bodyPr anchor="t" rtlCol="false" tIns="0" lIns="0" bIns="0" rIns="0">
            <a:spAutoFit/>
          </a:bodyPr>
          <a:lstStyle/>
          <a:p>
            <a:pPr>
              <a:lnSpc>
                <a:spcPts val="5104"/>
              </a:lnSpc>
            </a:pPr>
            <a:r>
              <a:rPr lang="en-US" sz="3645">
                <a:solidFill>
                  <a:srgbClr val="FFFFFF"/>
                </a:solidFill>
                <a:latin typeface="Eastman Alt Pack"/>
              </a:rPr>
              <a:t> Екзопланетна система планет TRAPPIST-1</a:t>
            </a:r>
          </a:p>
          <a:p>
            <a:pPr>
              <a:lnSpc>
                <a:spcPts val="5104"/>
              </a:lnSpc>
              <a:spcBef>
                <a:spcPct val="0"/>
              </a:spcBef>
            </a:pPr>
          </a:p>
        </p:txBody>
      </p:sp>
      <p:sp>
        <p:nvSpPr>
          <p:cNvPr name="TextBox 10" id="10"/>
          <p:cNvSpPr txBox="true"/>
          <p:nvPr/>
        </p:nvSpPr>
        <p:spPr>
          <a:xfrm rot="0">
            <a:off x="1433299" y="5137785"/>
            <a:ext cx="8321809" cy="1945005"/>
          </a:xfrm>
          <a:prstGeom prst="rect">
            <a:avLst/>
          </a:prstGeom>
        </p:spPr>
        <p:txBody>
          <a:bodyPr anchor="t" rtlCol="false" tIns="0" lIns="0" bIns="0" rIns="0">
            <a:spAutoFit/>
          </a:bodyPr>
          <a:lstStyle/>
          <a:p>
            <a:pPr>
              <a:lnSpc>
                <a:spcPts val="7560"/>
              </a:lnSpc>
            </a:pPr>
            <a:r>
              <a:rPr lang="en-US" sz="7000">
                <a:solidFill>
                  <a:srgbClr val="FFFFFF"/>
                </a:solidFill>
                <a:latin typeface="Eastman Alt Pack Bold"/>
              </a:rPr>
              <a:t>Предмет дослідження:</a:t>
            </a:r>
          </a:p>
        </p:txBody>
      </p:sp>
      <p:sp>
        <p:nvSpPr>
          <p:cNvPr name="TextBox 11" id="11"/>
          <p:cNvSpPr txBox="true"/>
          <p:nvPr/>
        </p:nvSpPr>
        <p:spPr>
          <a:xfrm rot="0">
            <a:off x="1433299" y="6997065"/>
            <a:ext cx="9364264" cy="1936222"/>
          </a:xfrm>
          <a:prstGeom prst="rect">
            <a:avLst/>
          </a:prstGeom>
        </p:spPr>
        <p:txBody>
          <a:bodyPr anchor="t" rtlCol="false" tIns="0" lIns="0" bIns="0" rIns="0">
            <a:spAutoFit/>
          </a:bodyPr>
          <a:lstStyle/>
          <a:p>
            <a:pPr>
              <a:lnSpc>
                <a:spcPts val="5104"/>
              </a:lnSpc>
              <a:spcBef>
                <a:spcPct val="0"/>
              </a:spcBef>
            </a:pPr>
            <a:r>
              <a:rPr lang="en-US" sz="3645">
                <a:solidFill>
                  <a:srgbClr val="FFFFFF"/>
                </a:solidFill>
                <a:latin typeface="Eastman Alt Pack"/>
              </a:rPr>
              <a:t> Характеристика планет системи TRAPPIST-1 із урахуванням їх потенціалу на залюднення.</a:t>
            </a:r>
          </a:p>
        </p:txBody>
      </p:sp>
      <p:sp>
        <p:nvSpPr>
          <p:cNvPr name="TextBox 12" id="12"/>
          <p:cNvSpPr txBox="true"/>
          <p:nvPr/>
        </p:nvSpPr>
        <p:spPr>
          <a:xfrm rot="0">
            <a:off x="10223780" y="8442415"/>
            <a:ext cx="6865945" cy="490872"/>
          </a:xfrm>
          <a:prstGeom prst="rect">
            <a:avLst/>
          </a:prstGeom>
        </p:spPr>
        <p:txBody>
          <a:bodyPr anchor="t" rtlCol="false" tIns="0" lIns="0" bIns="0" rIns="0">
            <a:spAutoFit/>
          </a:bodyPr>
          <a:lstStyle/>
          <a:p>
            <a:pPr>
              <a:lnSpc>
                <a:spcPts val="4075"/>
              </a:lnSpc>
              <a:spcBef>
                <a:spcPct val="0"/>
              </a:spcBef>
            </a:pPr>
            <a:r>
              <a:rPr lang="en-US" sz="2911">
                <a:solidFill>
                  <a:srgbClr val="FFFFFF"/>
                </a:solidFill>
                <a:latin typeface="Canva Sans"/>
              </a:rPr>
              <a:t>Порівняння TRAPPIST-1 з Юпітером</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0666" r="0" b="-10666"/>
            </a:stretch>
          </a:blipFill>
        </p:spPr>
      </p:sp>
      <p:grpSp>
        <p:nvGrpSpPr>
          <p:cNvPr name="Group 3" id="3"/>
          <p:cNvGrpSpPr/>
          <p:nvPr/>
        </p:nvGrpSpPr>
        <p:grpSpPr>
          <a:xfrm rot="0">
            <a:off x="1198275" y="1133054"/>
            <a:ext cx="15891450" cy="8020892"/>
            <a:chOff x="0" y="0"/>
            <a:chExt cx="4185403" cy="2112498"/>
          </a:xfrm>
        </p:grpSpPr>
        <p:sp>
          <p:nvSpPr>
            <p:cNvPr name="Freeform 4" id="4"/>
            <p:cNvSpPr/>
            <p:nvPr/>
          </p:nvSpPr>
          <p:spPr>
            <a:xfrm flipH="false" flipV="false" rot="0">
              <a:off x="0" y="0"/>
              <a:ext cx="4185403" cy="2112498"/>
            </a:xfrm>
            <a:custGeom>
              <a:avLst/>
              <a:gdLst/>
              <a:ahLst/>
              <a:cxnLst/>
              <a:rect r="r" b="b" t="t" l="l"/>
              <a:pathLst>
                <a:path h="2112498" w="4185403">
                  <a:moveTo>
                    <a:pt x="4872" y="0"/>
                  </a:moveTo>
                  <a:lnTo>
                    <a:pt x="4180531" y="0"/>
                  </a:lnTo>
                  <a:cubicBezTo>
                    <a:pt x="4181823" y="0"/>
                    <a:pt x="4183062" y="513"/>
                    <a:pt x="4183976" y="1427"/>
                  </a:cubicBezTo>
                  <a:cubicBezTo>
                    <a:pt x="4184890" y="2341"/>
                    <a:pt x="4185403" y="3580"/>
                    <a:pt x="4185403" y="4872"/>
                  </a:cubicBezTo>
                  <a:lnTo>
                    <a:pt x="4185403" y="2107627"/>
                  </a:lnTo>
                  <a:cubicBezTo>
                    <a:pt x="4185403" y="2110317"/>
                    <a:pt x="4183221" y="2112498"/>
                    <a:pt x="4180531" y="2112498"/>
                  </a:cubicBezTo>
                  <a:lnTo>
                    <a:pt x="4872" y="2112498"/>
                  </a:lnTo>
                  <a:cubicBezTo>
                    <a:pt x="2181" y="2112498"/>
                    <a:pt x="0" y="2110317"/>
                    <a:pt x="0" y="2107627"/>
                  </a:cubicBezTo>
                  <a:lnTo>
                    <a:pt x="0" y="4872"/>
                  </a:lnTo>
                  <a:cubicBezTo>
                    <a:pt x="0" y="2181"/>
                    <a:pt x="2181" y="0"/>
                    <a:pt x="4872" y="0"/>
                  </a:cubicBezTo>
                  <a:close/>
                </a:path>
              </a:pathLst>
            </a:custGeom>
            <a:solidFill>
              <a:srgbClr val="324D80"/>
            </a:solidFill>
            <a:ln w="19050" cap="sq">
              <a:solidFill>
                <a:srgbClr val="FFFFFF"/>
              </a:solidFill>
              <a:prstDash val="solid"/>
              <a:miter/>
            </a:ln>
          </p:spPr>
        </p:sp>
        <p:sp>
          <p:nvSpPr>
            <p:cNvPr name="TextBox 5" id="5"/>
            <p:cNvSpPr txBox="true"/>
            <p:nvPr/>
          </p:nvSpPr>
          <p:spPr>
            <a:xfrm>
              <a:off x="0" y="-38100"/>
              <a:ext cx="4185403" cy="2150598"/>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9718892" y="5143500"/>
            <a:ext cx="6509257" cy="3661457"/>
          </a:xfrm>
          <a:custGeom>
            <a:avLst/>
            <a:gdLst/>
            <a:ahLst/>
            <a:cxnLst/>
            <a:rect r="r" b="b" t="t" l="l"/>
            <a:pathLst>
              <a:path h="3661457" w="6509257">
                <a:moveTo>
                  <a:pt x="0" y="0"/>
                </a:moveTo>
                <a:lnTo>
                  <a:pt x="6509258" y="0"/>
                </a:lnTo>
                <a:lnTo>
                  <a:pt x="6509258" y="3661457"/>
                </a:lnTo>
                <a:lnTo>
                  <a:pt x="0" y="3661457"/>
                </a:lnTo>
                <a:lnTo>
                  <a:pt x="0" y="0"/>
                </a:lnTo>
                <a:close/>
              </a:path>
            </a:pathLst>
          </a:custGeom>
          <a:blipFill>
            <a:blip r:embed="rId3"/>
            <a:stretch>
              <a:fillRect l="0" t="0" r="0" b="0"/>
            </a:stretch>
          </a:blipFill>
        </p:spPr>
      </p:sp>
      <p:sp>
        <p:nvSpPr>
          <p:cNvPr name="TextBox 7" id="7"/>
          <p:cNvSpPr txBox="true"/>
          <p:nvPr/>
        </p:nvSpPr>
        <p:spPr>
          <a:xfrm rot="0">
            <a:off x="2495911" y="1573644"/>
            <a:ext cx="13510849" cy="992505"/>
          </a:xfrm>
          <a:prstGeom prst="rect">
            <a:avLst/>
          </a:prstGeom>
        </p:spPr>
        <p:txBody>
          <a:bodyPr anchor="t" rtlCol="false" tIns="0" lIns="0" bIns="0" rIns="0">
            <a:spAutoFit/>
          </a:bodyPr>
          <a:lstStyle/>
          <a:p>
            <a:pPr algn="ctr">
              <a:lnSpc>
                <a:spcPts val="7560"/>
              </a:lnSpc>
            </a:pPr>
            <a:r>
              <a:rPr lang="en-US" sz="7000">
                <a:solidFill>
                  <a:srgbClr val="FFFFFF"/>
                </a:solidFill>
                <a:latin typeface="Eastman Alt Pack Bold"/>
              </a:rPr>
              <a:t>Актуальність</a:t>
            </a:r>
          </a:p>
        </p:txBody>
      </p:sp>
      <p:sp>
        <p:nvSpPr>
          <p:cNvPr name="TextBox 8" id="8"/>
          <p:cNvSpPr txBox="true"/>
          <p:nvPr/>
        </p:nvSpPr>
        <p:spPr>
          <a:xfrm rot="0">
            <a:off x="1646862" y="2695442"/>
            <a:ext cx="15208946" cy="1875539"/>
          </a:xfrm>
          <a:prstGeom prst="rect">
            <a:avLst/>
          </a:prstGeom>
        </p:spPr>
        <p:txBody>
          <a:bodyPr anchor="t" rtlCol="false" tIns="0" lIns="0" bIns="0" rIns="0">
            <a:spAutoFit/>
          </a:bodyPr>
          <a:lstStyle/>
          <a:p>
            <a:pPr algn="just">
              <a:lnSpc>
                <a:spcPts val="3787"/>
              </a:lnSpc>
            </a:pPr>
            <a:r>
              <a:rPr lang="en-US" sz="2338">
                <a:solidFill>
                  <a:srgbClr val="FFFFFF"/>
                </a:solidFill>
                <a:latin typeface="Quicksand Medium"/>
              </a:rPr>
              <a:t>Система планет TRAPPIST-1 здобула значну увагу у галузі дослідження екзопланет. Відкриття системи TRAPPIST-1 у 2016 році, бельгійськими науковцями, стало </a:t>
            </a:r>
            <a:r>
              <a:rPr lang="en-US" sz="2338" u="sng">
                <a:solidFill>
                  <a:srgbClr val="FFFFFF"/>
                </a:solidFill>
                <a:latin typeface="Quicksand Bold"/>
              </a:rPr>
              <a:t>революційним моментом у галузі дослідження потенціалу залюднення планет у нашій галактиці</a:t>
            </a:r>
            <a:r>
              <a:rPr lang="en-US" sz="2338">
                <a:solidFill>
                  <a:srgbClr val="FFFFFF"/>
                </a:solidFill>
                <a:latin typeface="Quicksand Medium"/>
              </a:rPr>
              <a:t>. TRAPPIST-1 є однією з небагатьох відомих систем, де всі планети мають розміри, близькі до земних.</a:t>
            </a:r>
          </a:p>
        </p:txBody>
      </p:sp>
      <p:sp>
        <p:nvSpPr>
          <p:cNvPr name="TextBox 9" id="9"/>
          <p:cNvSpPr txBox="true"/>
          <p:nvPr/>
        </p:nvSpPr>
        <p:spPr>
          <a:xfrm rot="0">
            <a:off x="1646862" y="5191125"/>
            <a:ext cx="7865005" cy="3507086"/>
          </a:xfrm>
          <a:prstGeom prst="rect">
            <a:avLst/>
          </a:prstGeom>
        </p:spPr>
        <p:txBody>
          <a:bodyPr anchor="t" rtlCol="false" tIns="0" lIns="0" bIns="0" rIns="0">
            <a:spAutoFit/>
          </a:bodyPr>
          <a:lstStyle/>
          <a:p>
            <a:pPr algn="ctr">
              <a:lnSpc>
                <a:spcPts val="5533"/>
              </a:lnSpc>
              <a:spcBef>
                <a:spcPct val="0"/>
              </a:spcBef>
            </a:pPr>
            <a:r>
              <a:rPr lang="en-US" sz="5123">
                <a:solidFill>
                  <a:srgbClr val="FFFFFF"/>
                </a:solidFill>
                <a:latin typeface="Eastman Alt Pack Bold"/>
              </a:rPr>
              <a:t>Чи </a:t>
            </a:r>
            <a:r>
              <a:rPr lang="en-US" sz="5123">
                <a:solidFill>
                  <a:srgbClr val="FFFFFF"/>
                </a:solidFill>
                <a:latin typeface="Eastman Alt Pack Bold"/>
              </a:rPr>
              <a:t>можуть планети системи     TRAPPIST-1 потенційно підтримувати людське життя?</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1198275" y="1133054"/>
            <a:ext cx="16261467" cy="8020892"/>
            <a:chOff x="0" y="0"/>
            <a:chExt cx="4282855" cy="2112498"/>
          </a:xfrm>
        </p:grpSpPr>
        <p:sp>
          <p:nvSpPr>
            <p:cNvPr name="Freeform 4" id="4"/>
            <p:cNvSpPr/>
            <p:nvPr/>
          </p:nvSpPr>
          <p:spPr>
            <a:xfrm flipH="false" flipV="false" rot="0">
              <a:off x="0" y="0"/>
              <a:ext cx="4282856" cy="2112498"/>
            </a:xfrm>
            <a:custGeom>
              <a:avLst/>
              <a:gdLst/>
              <a:ahLst/>
              <a:cxnLst/>
              <a:rect r="r" b="b" t="t" l="l"/>
              <a:pathLst>
                <a:path h="2112498" w="4282856">
                  <a:moveTo>
                    <a:pt x="4761" y="0"/>
                  </a:moveTo>
                  <a:lnTo>
                    <a:pt x="4278095" y="0"/>
                  </a:lnTo>
                  <a:cubicBezTo>
                    <a:pt x="4280724" y="0"/>
                    <a:pt x="4282856" y="2132"/>
                    <a:pt x="4282856" y="4761"/>
                  </a:cubicBezTo>
                  <a:lnTo>
                    <a:pt x="4282856" y="2107737"/>
                  </a:lnTo>
                  <a:cubicBezTo>
                    <a:pt x="4282856" y="2109000"/>
                    <a:pt x="4282354" y="2110211"/>
                    <a:pt x="4281461" y="2111104"/>
                  </a:cubicBezTo>
                  <a:cubicBezTo>
                    <a:pt x="4280568" y="2111997"/>
                    <a:pt x="4279357" y="2112498"/>
                    <a:pt x="4278095" y="2112498"/>
                  </a:cubicBezTo>
                  <a:lnTo>
                    <a:pt x="4761" y="2112498"/>
                  </a:lnTo>
                  <a:cubicBezTo>
                    <a:pt x="3498" y="2112498"/>
                    <a:pt x="2287" y="2111997"/>
                    <a:pt x="1394" y="2111104"/>
                  </a:cubicBezTo>
                  <a:cubicBezTo>
                    <a:pt x="502" y="2110211"/>
                    <a:pt x="0" y="2109000"/>
                    <a:pt x="0" y="2107737"/>
                  </a:cubicBezTo>
                  <a:lnTo>
                    <a:pt x="0" y="4761"/>
                  </a:lnTo>
                  <a:cubicBezTo>
                    <a:pt x="0" y="2132"/>
                    <a:pt x="2132" y="0"/>
                    <a:pt x="4761" y="0"/>
                  </a:cubicBezTo>
                  <a:close/>
                </a:path>
              </a:pathLst>
            </a:custGeom>
            <a:solidFill>
              <a:srgbClr val="CBAFDB"/>
            </a:solidFill>
            <a:ln w="19050" cap="sq">
              <a:solidFill>
                <a:srgbClr val="FFFFFF"/>
              </a:solidFill>
              <a:prstDash val="solid"/>
              <a:miter/>
            </a:ln>
          </p:spPr>
        </p:sp>
        <p:sp>
          <p:nvSpPr>
            <p:cNvPr name="TextBox 5" id="5"/>
            <p:cNvSpPr txBox="true"/>
            <p:nvPr/>
          </p:nvSpPr>
          <p:spPr>
            <a:xfrm>
              <a:off x="0" y="-38100"/>
              <a:ext cx="4282855" cy="2150598"/>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703426" y="5827587"/>
            <a:ext cx="4967338" cy="2614385"/>
          </a:xfrm>
          <a:custGeom>
            <a:avLst/>
            <a:gdLst/>
            <a:ahLst/>
            <a:cxnLst/>
            <a:rect r="r" b="b" t="t" l="l"/>
            <a:pathLst>
              <a:path h="2614385" w="4967338">
                <a:moveTo>
                  <a:pt x="0" y="0"/>
                </a:moveTo>
                <a:lnTo>
                  <a:pt x="4967338" y="0"/>
                </a:lnTo>
                <a:lnTo>
                  <a:pt x="4967338" y="2614385"/>
                </a:lnTo>
                <a:lnTo>
                  <a:pt x="0" y="2614385"/>
                </a:lnTo>
                <a:lnTo>
                  <a:pt x="0" y="0"/>
                </a:lnTo>
                <a:close/>
              </a:path>
            </a:pathLst>
          </a:custGeom>
          <a:blipFill>
            <a:blip r:embed="rId3"/>
            <a:stretch>
              <a:fillRect l="-3978" t="-10727" r="-9585" b="-10727"/>
            </a:stretch>
          </a:blipFill>
        </p:spPr>
      </p:sp>
      <p:sp>
        <p:nvSpPr>
          <p:cNvPr name="Freeform 7" id="7"/>
          <p:cNvSpPr/>
          <p:nvPr/>
        </p:nvSpPr>
        <p:spPr>
          <a:xfrm flipH="false" flipV="false" rot="0">
            <a:off x="12786944" y="5634246"/>
            <a:ext cx="4286688" cy="3324892"/>
          </a:xfrm>
          <a:custGeom>
            <a:avLst/>
            <a:gdLst/>
            <a:ahLst/>
            <a:cxnLst/>
            <a:rect r="r" b="b" t="t" l="l"/>
            <a:pathLst>
              <a:path h="3324892" w="4286688">
                <a:moveTo>
                  <a:pt x="0" y="0"/>
                </a:moveTo>
                <a:lnTo>
                  <a:pt x="4286688" y="0"/>
                </a:lnTo>
                <a:lnTo>
                  <a:pt x="4286688" y="3324892"/>
                </a:lnTo>
                <a:lnTo>
                  <a:pt x="0" y="3324892"/>
                </a:lnTo>
                <a:lnTo>
                  <a:pt x="0" y="0"/>
                </a:lnTo>
                <a:close/>
              </a:path>
            </a:pathLst>
          </a:custGeom>
          <a:blipFill>
            <a:blip r:embed="rId4"/>
            <a:stretch>
              <a:fillRect l="-33448" t="-8101" r="-2135" b="-4587"/>
            </a:stretch>
          </a:blipFill>
        </p:spPr>
      </p:sp>
      <p:sp>
        <p:nvSpPr>
          <p:cNvPr name="Freeform 8" id="8"/>
          <p:cNvSpPr/>
          <p:nvPr/>
        </p:nvSpPr>
        <p:spPr>
          <a:xfrm flipH="false" flipV="false" rot="0">
            <a:off x="7942289" y="5607127"/>
            <a:ext cx="3352012" cy="3352012"/>
          </a:xfrm>
          <a:custGeom>
            <a:avLst/>
            <a:gdLst/>
            <a:ahLst/>
            <a:cxnLst/>
            <a:rect r="r" b="b" t="t" l="l"/>
            <a:pathLst>
              <a:path h="3352012" w="3352012">
                <a:moveTo>
                  <a:pt x="0" y="0"/>
                </a:moveTo>
                <a:lnTo>
                  <a:pt x="3352012" y="0"/>
                </a:lnTo>
                <a:lnTo>
                  <a:pt x="3352012" y="3352011"/>
                </a:lnTo>
                <a:lnTo>
                  <a:pt x="0" y="3352011"/>
                </a:lnTo>
                <a:lnTo>
                  <a:pt x="0" y="0"/>
                </a:lnTo>
                <a:close/>
              </a:path>
            </a:pathLst>
          </a:custGeom>
          <a:blipFill>
            <a:blip r:embed="rId5"/>
            <a:stretch>
              <a:fillRect l="0" t="0" r="0" b="0"/>
            </a:stretch>
          </a:blipFill>
        </p:spPr>
      </p:sp>
      <p:sp>
        <p:nvSpPr>
          <p:cNvPr name="TextBox 9" id="9"/>
          <p:cNvSpPr txBox="true"/>
          <p:nvPr/>
        </p:nvSpPr>
        <p:spPr>
          <a:xfrm rot="0">
            <a:off x="1362110" y="1468205"/>
            <a:ext cx="15897190" cy="1501249"/>
          </a:xfrm>
          <a:prstGeom prst="rect">
            <a:avLst/>
          </a:prstGeom>
        </p:spPr>
        <p:txBody>
          <a:bodyPr anchor="t" rtlCol="false" tIns="0" lIns="0" bIns="0" rIns="0">
            <a:spAutoFit/>
          </a:bodyPr>
          <a:lstStyle/>
          <a:p>
            <a:pPr algn="ctr">
              <a:lnSpc>
                <a:spcPts val="5812"/>
              </a:lnSpc>
            </a:pPr>
            <a:r>
              <a:rPr lang="en-US" sz="5382">
                <a:solidFill>
                  <a:srgbClr val="FFFFFF"/>
                </a:solidFill>
                <a:latin typeface="Eastman Alt Pack Bold"/>
              </a:rPr>
              <a:t>Методи дослідження життєпридатності системи планет TRAPPIST-1</a:t>
            </a:r>
          </a:p>
        </p:txBody>
      </p:sp>
      <p:sp>
        <p:nvSpPr>
          <p:cNvPr name="TextBox 10" id="10"/>
          <p:cNvSpPr txBox="true"/>
          <p:nvPr/>
        </p:nvSpPr>
        <p:spPr>
          <a:xfrm rot="0">
            <a:off x="1703426" y="3689490"/>
            <a:ext cx="4581115" cy="1471348"/>
          </a:xfrm>
          <a:prstGeom prst="rect">
            <a:avLst/>
          </a:prstGeom>
        </p:spPr>
        <p:txBody>
          <a:bodyPr anchor="t" rtlCol="false" tIns="0" lIns="0" bIns="0" rIns="0">
            <a:spAutoFit/>
          </a:bodyPr>
          <a:lstStyle/>
          <a:p>
            <a:pPr algn="ctr">
              <a:lnSpc>
                <a:spcPts val="5718"/>
              </a:lnSpc>
              <a:spcBef>
                <a:spcPct val="0"/>
              </a:spcBef>
            </a:pPr>
            <a:r>
              <a:rPr lang="en-US" sz="5295">
                <a:solidFill>
                  <a:srgbClr val="FFFFFF"/>
                </a:solidFill>
                <a:latin typeface="Eastman Alt Pack"/>
              </a:rPr>
              <a:t>Транзитний метод</a:t>
            </a:r>
          </a:p>
        </p:txBody>
      </p:sp>
      <p:sp>
        <p:nvSpPr>
          <p:cNvPr name="TextBox 11" id="11"/>
          <p:cNvSpPr txBox="true"/>
          <p:nvPr/>
        </p:nvSpPr>
        <p:spPr>
          <a:xfrm rot="0">
            <a:off x="11930010" y="3377242"/>
            <a:ext cx="6000556" cy="2086319"/>
          </a:xfrm>
          <a:prstGeom prst="rect">
            <a:avLst/>
          </a:prstGeom>
        </p:spPr>
        <p:txBody>
          <a:bodyPr anchor="t" rtlCol="false" tIns="0" lIns="0" bIns="0" rIns="0">
            <a:spAutoFit/>
          </a:bodyPr>
          <a:lstStyle/>
          <a:p>
            <a:pPr algn="ctr">
              <a:lnSpc>
                <a:spcPts val="5424"/>
              </a:lnSpc>
              <a:spcBef>
                <a:spcPct val="0"/>
              </a:spcBef>
            </a:pPr>
            <a:r>
              <a:rPr lang="en-US" sz="5022">
                <a:solidFill>
                  <a:srgbClr val="FFFFFF"/>
                </a:solidFill>
                <a:latin typeface="Eastman Alt Pack"/>
              </a:rPr>
              <a:t>Метод радіальних швидкостей</a:t>
            </a:r>
          </a:p>
        </p:txBody>
      </p:sp>
      <p:sp>
        <p:nvSpPr>
          <p:cNvPr name="TextBox 12" id="12"/>
          <p:cNvSpPr txBox="true"/>
          <p:nvPr/>
        </p:nvSpPr>
        <p:spPr>
          <a:xfrm rot="0">
            <a:off x="6881872" y="3670440"/>
            <a:ext cx="5472846" cy="1350417"/>
          </a:xfrm>
          <a:prstGeom prst="rect">
            <a:avLst/>
          </a:prstGeom>
        </p:spPr>
        <p:txBody>
          <a:bodyPr anchor="t" rtlCol="false" tIns="0" lIns="0" bIns="0" rIns="0">
            <a:spAutoFit/>
          </a:bodyPr>
          <a:lstStyle/>
          <a:p>
            <a:pPr algn="ctr">
              <a:lnSpc>
                <a:spcPts val="5248"/>
              </a:lnSpc>
              <a:spcBef>
                <a:spcPct val="0"/>
              </a:spcBef>
            </a:pPr>
            <a:r>
              <a:rPr lang="en-US" sz="4860">
                <a:solidFill>
                  <a:srgbClr val="FFFFFF"/>
                </a:solidFill>
                <a:latin typeface="Eastman Alt Pack"/>
              </a:rPr>
              <a:t>Метод прямого спостереження</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782110" y="1237408"/>
            <a:ext cx="9274613" cy="8020892"/>
            <a:chOff x="0" y="0"/>
            <a:chExt cx="2442696" cy="2112498"/>
          </a:xfrm>
        </p:grpSpPr>
        <p:sp>
          <p:nvSpPr>
            <p:cNvPr name="Freeform 4" id="4"/>
            <p:cNvSpPr/>
            <p:nvPr/>
          </p:nvSpPr>
          <p:spPr>
            <a:xfrm flipH="false" flipV="false" rot="0">
              <a:off x="0" y="0"/>
              <a:ext cx="2442696" cy="2112498"/>
            </a:xfrm>
            <a:custGeom>
              <a:avLst/>
              <a:gdLst/>
              <a:ahLst/>
              <a:cxnLst/>
              <a:rect r="r" b="b" t="t" l="l"/>
              <a:pathLst>
                <a:path h="2112498" w="2442696">
                  <a:moveTo>
                    <a:pt x="8347" y="0"/>
                  </a:moveTo>
                  <a:lnTo>
                    <a:pt x="2434349" y="0"/>
                  </a:lnTo>
                  <a:cubicBezTo>
                    <a:pt x="2438959" y="0"/>
                    <a:pt x="2442696" y="3737"/>
                    <a:pt x="2442696" y="8347"/>
                  </a:cubicBezTo>
                  <a:lnTo>
                    <a:pt x="2442696" y="2104151"/>
                  </a:lnTo>
                  <a:cubicBezTo>
                    <a:pt x="2442696" y="2106365"/>
                    <a:pt x="2441817" y="2108488"/>
                    <a:pt x="2440252" y="2110054"/>
                  </a:cubicBezTo>
                  <a:cubicBezTo>
                    <a:pt x="2438686" y="2111619"/>
                    <a:pt x="2436563" y="2112498"/>
                    <a:pt x="2434349" y="2112498"/>
                  </a:cubicBezTo>
                  <a:lnTo>
                    <a:pt x="8347" y="2112498"/>
                  </a:lnTo>
                  <a:cubicBezTo>
                    <a:pt x="6134" y="2112498"/>
                    <a:pt x="4010" y="2111619"/>
                    <a:pt x="2445" y="2110054"/>
                  </a:cubicBezTo>
                  <a:cubicBezTo>
                    <a:pt x="879" y="2108488"/>
                    <a:pt x="0" y="2106365"/>
                    <a:pt x="0" y="2104151"/>
                  </a:cubicBezTo>
                  <a:lnTo>
                    <a:pt x="0" y="8347"/>
                  </a:lnTo>
                  <a:cubicBezTo>
                    <a:pt x="0" y="6134"/>
                    <a:pt x="879" y="4010"/>
                    <a:pt x="2445" y="2445"/>
                  </a:cubicBezTo>
                  <a:cubicBezTo>
                    <a:pt x="4010" y="879"/>
                    <a:pt x="6134" y="0"/>
                    <a:pt x="8347" y="0"/>
                  </a:cubicBezTo>
                  <a:close/>
                </a:path>
              </a:pathLst>
            </a:custGeom>
            <a:solidFill>
              <a:srgbClr val="CBAFDB"/>
            </a:solidFill>
            <a:ln w="19050" cap="sq">
              <a:solidFill>
                <a:srgbClr val="FFFFFF"/>
              </a:solidFill>
              <a:prstDash val="solid"/>
              <a:miter/>
            </a:ln>
          </p:spPr>
        </p:sp>
        <p:sp>
          <p:nvSpPr>
            <p:cNvPr name="TextBox 5" id="5"/>
            <p:cNvSpPr txBox="true"/>
            <p:nvPr/>
          </p:nvSpPr>
          <p:spPr>
            <a:xfrm>
              <a:off x="0" y="-38100"/>
              <a:ext cx="2442696" cy="2150598"/>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0299034" y="1028700"/>
            <a:ext cx="7580522" cy="3790261"/>
          </a:xfrm>
          <a:custGeom>
            <a:avLst/>
            <a:gdLst/>
            <a:ahLst/>
            <a:cxnLst/>
            <a:rect r="r" b="b" t="t" l="l"/>
            <a:pathLst>
              <a:path h="3790261" w="7580522">
                <a:moveTo>
                  <a:pt x="0" y="0"/>
                </a:moveTo>
                <a:lnTo>
                  <a:pt x="7580523" y="0"/>
                </a:lnTo>
                <a:lnTo>
                  <a:pt x="7580523" y="3790261"/>
                </a:lnTo>
                <a:lnTo>
                  <a:pt x="0" y="3790261"/>
                </a:lnTo>
                <a:lnTo>
                  <a:pt x="0" y="0"/>
                </a:lnTo>
                <a:close/>
              </a:path>
            </a:pathLst>
          </a:custGeom>
          <a:blipFill>
            <a:blip r:embed="rId3"/>
            <a:stretch>
              <a:fillRect l="0" t="0" r="0" b="0"/>
            </a:stretch>
          </a:blipFill>
        </p:spPr>
      </p:sp>
      <p:sp>
        <p:nvSpPr>
          <p:cNvPr name="Freeform 7" id="7"/>
          <p:cNvSpPr/>
          <p:nvPr/>
        </p:nvSpPr>
        <p:spPr>
          <a:xfrm flipH="false" flipV="false" rot="0">
            <a:off x="10299034" y="5247854"/>
            <a:ext cx="7580522" cy="4264044"/>
          </a:xfrm>
          <a:custGeom>
            <a:avLst/>
            <a:gdLst/>
            <a:ahLst/>
            <a:cxnLst/>
            <a:rect r="r" b="b" t="t" l="l"/>
            <a:pathLst>
              <a:path h="4264044" w="7580522">
                <a:moveTo>
                  <a:pt x="0" y="0"/>
                </a:moveTo>
                <a:lnTo>
                  <a:pt x="7580523" y="0"/>
                </a:lnTo>
                <a:lnTo>
                  <a:pt x="7580523" y="4264044"/>
                </a:lnTo>
                <a:lnTo>
                  <a:pt x="0" y="4264044"/>
                </a:lnTo>
                <a:lnTo>
                  <a:pt x="0" y="0"/>
                </a:lnTo>
                <a:close/>
              </a:path>
            </a:pathLst>
          </a:custGeom>
          <a:blipFill>
            <a:blip r:embed="rId4"/>
            <a:stretch>
              <a:fillRect l="0" t="0" r="0" b="0"/>
            </a:stretch>
          </a:blipFill>
        </p:spPr>
      </p:sp>
      <p:sp>
        <p:nvSpPr>
          <p:cNvPr name="TextBox 8" id="8"/>
          <p:cNvSpPr txBox="true"/>
          <p:nvPr/>
        </p:nvSpPr>
        <p:spPr>
          <a:xfrm rot="0">
            <a:off x="1479796" y="1435085"/>
            <a:ext cx="7879240" cy="1945005"/>
          </a:xfrm>
          <a:prstGeom prst="rect">
            <a:avLst/>
          </a:prstGeom>
        </p:spPr>
        <p:txBody>
          <a:bodyPr anchor="t" rtlCol="false" tIns="0" lIns="0" bIns="0" rIns="0">
            <a:spAutoFit/>
          </a:bodyPr>
          <a:lstStyle/>
          <a:p>
            <a:pPr algn="ctr">
              <a:lnSpc>
                <a:spcPts val="7560"/>
              </a:lnSpc>
            </a:pPr>
            <a:r>
              <a:rPr lang="en-US" sz="7000">
                <a:solidFill>
                  <a:srgbClr val="FFFFFF"/>
                </a:solidFill>
                <a:latin typeface="Eastman Alt Pack Bold"/>
              </a:rPr>
              <a:t>Система TRAPPIST-1</a:t>
            </a:r>
          </a:p>
        </p:txBody>
      </p:sp>
      <p:sp>
        <p:nvSpPr>
          <p:cNvPr name="TextBox 9" id="9"/>
          <p:cNvSpPr txBox="true"/>
          <p:nvPr/>
        </p:nvSpPr>
        <p:spPr>
          <a:xfrm rot="0">
            <a:off x="1198275" y="3256266"/>
            <a:ext cx="8442282" cy="5533422"/>
          </a:xfrm>
          <a:prstGeom prst="rect">
            <a:avLst/>
          </a:prstGeom>
        </p:spPr>
        <p:txBody>
          <a:bodyPr anchor="t" rtlCol="false" tIns="0" lIns="0" bIns="0" rIns="0">
            <a:spAutoFit/>
          </a:bodyPr>
          <a:lstStyle/>
          <a:p>
            <a:pPr algn="ctr">
              <a:lnSpc>
                <a:spcPts val="4936"/>
              </a:lnSpc>
            </a:pPr>
            <a:r>
              <a:rPr lang="en-US" sz="3047">
                <a:solidFill>
                  <a:srgbClr val="FFFFFF"/>
                </a:solidFill>
                <a:latin typeface="Quicksand Medium"/>
              </a:rPr>
              <a:t>Система планет TRAPPIST-1 складається з </a:t>
            </a:r>
            <a:r>
              <a:rPr lang="en-US" sz="3047">
                <a:solidFill>
                  <a:srgbClr val="FFFFFF"/>
                </a:solidFill>
                <a:latin typeface="Quicksand Bold"/>
              </a:rPr>
              <a:t>семи планет, які обертаються навколо тьмяної зорі типу карликової М.</a:t>
            </a:r>
            <a:r>
              <a:rPr lang="en-US" sz="3047">
                <a:solidFill>
                  <a:srgbClr val="FFFFFF"/>
                </a:solidFill>
                <a:latin typeface="Quicksand Medium"/>
              </a:rPr>
              <a:t> Ця система розташована </a:t>
            </a:r>
            <a:r>
              <a:rPr lang="en-US" sz="3047">
                <a:solidFill>
                  <a:srgbClr val="FFFFFF"/>
                </a:solidFill>
                <a:latin typeface="Quicksand Bold"/>
              </a:rPr>
              <a:t>за 39 світлових років від Землі в сузір'ї Водолія. </a:t>
            </a:r>
            <a:r>
              <a:rPr lang="en-US" sz="3047">
                <a:solidFill>
                  <a:srgbClr val="FFFFFF"/>
                </a:solidFill>
                <a:latin typeface="Quicksand Medium"/>
              </a:rPr>
              <a:t>Планети у системі TRAPPIST-1 близькі за розміром до Землі та розташовані у зоні обитання своєї зірки, що </a:t>
            </a:r>
            <a:r>
              <a:rPr lang="en-US" sz="3047">
                <a:solidFill>
                  <a:srgbClr val="FFFFFF"/>
                </a:solidFill>
                <a:latin typeface="Quicksand Bold"/>
              </a:rPr>
              <a:t>робить їх потенційно придатними для розвитку життя.</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0666" r="0" b="-10666"/>
            </a:stretch>
          </a:blipFill>
        </p:spPr>
      </p:sp>
      <p:grpSp>
        <p:nvGrpSpPr>
          <p:cNvPr name="Group 3" id="3"/>
          <p:cNvGrpSpPr/>
          <p:nvPr/>
        </p:nvGrpSpPr>
        <p:grpSpPr>
          <a:xfrm rot="0">
            <a:off x="1198275" y="1133054"/>
            <a:ext cx="15891450" cy="8020892"/>
            <a:chOff x="0" y="0"/>
            <a:chExt cx="4185403" cy="2112498"/>
          </a:xfrm>
        </p:grpSpPr>
        <p:sp>
          <p:nvSpPr>
            <p:cNvPr name="Freeform 4" id="4"/>
            <p:cNvSpPr/>
            <p:nvPr/>
          </p:nvSpPr>
          <p:spPr>
            <a:xfrm flipH="false" flipV="false" rot="0">
              <a:off x="0" y="0"/>
              <a:ext cx="4185403" cy="2112498"/>
            </a:xfrm>
            <a:custGeom>
              <a:avLst/>
              <a:gdLst/>
              <a:ahLst/>
              <a:cxnLst/>
              <a:rect r="r" b="b" t="t" l="l"/>
              <a:pathLst>
                <a:path h="2112498" w="4185403">
                  <a:moveTo>
                    <a:pt x="4872" y="0"/>
                  </a:moveTo>
                  <a:lnTo>
                    <a:pt x="4180531" y="0"/>
                  </a:lnTo>
                  <a:cubicBezTo>
                    <a:pt x="4181823" y="0"/>
                    <a:pt x="4183062" y="513"/>
                    <a:pt x="4183976" y="1427"/>
                  </a:cubicBezTo>
                  <a:cubicBezTo>
                    <a:pt x="4184890" y="2341"/>
                    <a:pt x="4185403" y="3580"/>
                    <a:pt x="4185403" y="4872"/>
                  </a:cubicBezTo>
                  <a:lnTo>
                    <a:pt x="4185403" y="2107627"/>
                  </a:lnTo>
                  <a:cubicBezTo>
                    <a:pt x="4185403" y="2110317"/>
                    <a:pt x="4183221" y="2112498"/>
                    <a:pt x="4180531" y="2112498"/>
                  </a:cubicBezTo>
                  <a:lnTo>
                    <a:pt x="4872" y="2112498"/>
                  </a:lnTo>
                  <a:cubicBezTo>
                    <a:pt x="2181" y="2112498"/>
                    <a:pt x="0" y="2110317"/>
                    <a:pt x="0" y="2107627"/>
                  </a:cubicBezTo>
                  <a:lnTo>
                    <a:pt x="0" y="4872"/>
                  </a:lnTo>
                  <a:cubicBezTo>
                    <a:pt x="0" y="2181"/>
                    <a:pt x="2181" y="0"/>
                    <a:pt x="4872" y="0"/>
                  </a:cubicBezTo>
                  <a:close/>
                </a:path>
              </a:pathLst>
            </a:custGeom>
            <a:solidFill>
              <a:srgbClr val="324D80"/>
            </a:solidFill>
            <a:ln w="19050" cap="sq">
              <a:solidFill>
                <a:srgbClr val="FFFFFF"/>
              </a:solidFill>
              <a:prstDash val="solid"/>
              <a:miter/>
            </a:ln>
          </p:spPr>
        </p:sp>
        <p:sp>
          <p:nvSpPr>
            <p:cNvPr name="TextBox 5" id="5"/>
            <p:cNvSpPr txBox="true"/>
            <p:nvPr/>
          </p:nvSpPr>
          <p:spPr>
            <a:xfrm>
              <a:off x="0" y="-38100"/>
              <a:ext cx="4185403" cy="2150598"/>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0">
            <a:off x="12225069" y="1696756"/>
            <a:ext cx="4338617" cy="6507926"/>
            <a:chOff x="0" y="0"/>
            <a:chExt cx="6350000" cy="9525000"/>
          </a:xfrm>
        </p:grpSpPr>
        <p:sp>
          <p:nvSpPr>
            <p:cNvPr name="Freeform 7" id="7"/>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l="-43750" t="0" r="-43750" b="0"/>
              </a:stretch>
            </a:blipFill>
          </p:spPr>
        </p:sp>
      </p:grpSp>
      <p:sp>
        <p:nvSpPr>
          <p:cNvPr name="TextBox 8" id="8"/>
          <p:cNvSpPr txBox="true"/>
          <p:nvPr/>
        </p:nvSpPr>
        <p:spPr>
          <a:xfrm rot="0">
            <a:off x="1525463" y="1763431"/>
            <a:ext cx="10699607" cy="1945005"/>
          </a:xfrm>
          <a:prstGeom prst="rect">
            <a:avLst/>
          </a:prstGeom>
        </p:spPr>
        <p:txBody>
          <a:bodyPr anchor="t" rtlCol="false" tIns="0" lIns="0" bIns="0" rIns="0">
            <a:spAutoFit/>
          </a:bodyPr>
          <a:lstStyle/>
          <a:p>
            <a:pPr>
              <a:lnSpc>
                <a:spcPts val="7560"/>
              </a:lnSpc>
            </a:pPr>
            <a:r>
              <a:rPr lang="en-US" sz="7000">
                <a:solidFill>
                  <a:srgbClr val="FFFFFF"/>
                </a:solidFill>
                <a:latin typeface="Eastman Alt Pack Bold"/>
              </a:rPr>
              <a:t>Життєздатність планет залежить від</a:t>
            </a:r>
          </a:p>
        </p:txBody>
      </p:sp>
      <p:sp>
        <p:nvSpPr>
          <p:cNvPr name="TextBox 9" id="9"/>
          <p:cNvSpPr txBox="true"/>
          <p:nvPr/>
        </p:nvSpPr>
        <p:spPr>
          <a:xfrm rot="0">
            <a:off x="1755751" y="3760267"/>
            <a:ext cx="9622442" cy="4616260"/>
          </a:xfrm>
          <a:prstGeom prst="rect">
            <a:avLst/>
          </a:prstGeom>
        </p:spPr>
        <p:txBody>
          <a:bodyPr anchor="t" rtlCol="false" tIns="0" lIns="0" bIns="0" rIns="0">
            <a:spAutoFit/>
          </a:bodyPr>
          <a:lstStyle/>
          <a:p>
            <a:pPr>
              <a:lnSpc>
                <a:spcPts val="4092"/>
              </a:lnSpc>
            </a:pPr>
            <a:r>
              <a:rPr lang="en-US" sz="2526">
                <a:solidFill>
                  <a:srgbClr val="FFFFFF"/>
                </a:solidFill>
                <a:latin typeface="Quicksand Medium"/>
              </a:rPr>
              <a:t>1.Наявність рідкої води на поверхні (залежить від відстані до зорі та складу атмосфери).</a:t>
            </a:r>
          </a:p>
          <a:p>
            <a:pPr>
              <a:lnSpc>
                <a:spcPts val="4092"/>
              </a:lnSpc>
            </a:pPr>
            <a:r>
              <a:rPr lang="en-US" sz="2526">
                <a:solidFill>
                  <a:srgbClr val="FFFFFF"/>
                </a:solidFill>
                <a:latin typeface="Quicksand Medium"/>
              </a:rPr>
              <a:t>2.Густина, маса та гравітація планет (впливають на утримання атмосфери).</a:t>
            </a:r>
          </a:p>
          <a:p>
            <a:pPr>
              <a:lnSpc>
                <a:spcPts val="4092"/>
              </a:lnSpc>
            </a:pPr>
            <a:r>
              <a:rPr lang="en-US" sz="2526">
                <a:solidFill>
                  <a:srgbClr val="FFFFFF"/>
                </a:solidFill>
                <a:latin typeface="Quicksand Medium"/>
              </a:rPr>
              <a:t>3.Інтенсивність ультрафіолетового та рентгенівського випромінення від зорі.</a:t>
            </a:r>
          </a:p>
          <a:p>
            <a:pPr>
              <a:lnSpc>
                <a:spcPts val="4092"/>
              </a:lnSpc>
            </a:pPr>
            <a:r>
              <a:rPr lang="en-US" sz="2526">
                <a:solidFill>
                  <a:srgbClr val="FFFFFF"/>
                </a:solidFill>
                <a:latin typeface="Quicksand Medium"/>
              </a:rPr>
              <a:t>4.Наявність магнітного поля для захисту від зоряного вітру та космічної радіації.</a:t>
            </a:r>
          </a:p>
          <a:p>
            <a:pPr>
              <a:lnSpc>
                <a:spcPts val="4092"/>
              </a:lnSpc>
            </a:pPr>
          </a:p>
        </p:txBody>
      </p:sp>
      <p:sp>
        <p:nvSpPr>
          <p:cNvPr name="TextBox 10" id="10"/>
          <p:cNvSpPr txBox="true"/>
          <p:nvPr/>
        </p:nvSpPr>
        <p:spPr>
          <a:xfrm rot="0">
            <a:off x="13476779" y="8281278"/>
            <a:ext cx="9622442" cy="477816"/>
          </a:xfrm>
          <a:prstGeom prst="rect">
            <a:avLst/>
          </a:prstGeom>
        </p:spPr>
        <p:txBody>
          <a:bodyPr anchor="t" rtlCol="false" tIns="0" lIns="0" bIns="0" rIns="0">
            <a:spAutoFit/>
          </a:bodyPr>
          <a:lstStyle/>
          <a:p>
            <a:pPr>
              <a:lnSpc>
                <a:spcPts val="4092"/>
              </a:lnSpc>
            </a:pPr>
            <a:r>
              <a:rPr lang="en-US" sz="2526">
                <a:solidFill>
                  <a:srgbClr val="FFFFFF"/>
                </a:solidFill>
                <a:latin typeface="Quicksand Medium"/>
              </a:rPr>
              <a:t>TRAPPIST-1</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0666" r="0" b="-10666"/>
            </a:stretch>
          </a:blipFill>
        </p:spPr>
      </p:sp>
      <p:grpSp>
        <p:nvGrpSpPr>
          <p:cNvPr name="Group 3" id="3"/>
          <p:cNvGrpSpPr/>
          <p:nvPr/>
        </p:nvGrpSpPr>
        <p:grpSpPr>
          <a:xfrm rot="0">
            <a:off x="512069" y="514423"/>
            <a:ext cx="17220975" cy="9440105"/>
            <a:chOff x="0" y="0"/>
            <a:chExt cx="4535565" cy="2486283"/>
          </a:xfrm>
        </p:grpSpPr>
        <p:sp>
          <p:nvSpPr>
            <p:cNvPr name="Freeform 4" id="4"/>
            <p:cNvSpPr/>
            <p:nvPr/>
          </p:nvSpPr>
          <p:spPr>
            <a:xfrm flipH="false" flipV="false" rot="0">
              <a:off x="0" y="0"/>
              <a:ext cx="4535565" cy="2486283"/>
            </a:xfrm>
            <a:custGeom>
              <a:avLst/>
              <a:gdLst/>
              <a:ahLst/>
              <a:cxnLst/>
              <a:rect r="r" b="b" t="t" l="l"/>
              <a:pathLst>
                <a:path h="2486283" w="4535565">
                  <a:moveTo>
                    <a:pt x="4496" y="0"/>
                  </a:moveTo>
                  <a:lnTo>
                    <a:pt x="4531070" y="0"/>
                  </a:lnTo>
                  <a:cubicBezTo>
                    <a:pt x="4533553" y="0"/>
                    <a:pt x="4535565" y="2013"/>
                    <a:pt x="4535565" y="4496"/>
                  </a:cubicBezTo>
                  <a:lnTo>
                    <a:pt x="4535565" y="2481787"/>
                  </a:lnTo>
                  <a:cubicBezTo>
                    <a:pt x="4535565" y="2482980"/>
                    <a:pt x="4535092" y="2484123"/>
                    <a:pt x="4534249" y="2484966"/>
                  </a:cubicBezTo>
                  <a:cubicBezTo>
                    <a:pt x="4533405" y="2485809"/>
                    <a:pt x="4532262" y="2486283"/>
                    <a:pt x="4531070" y="2486283"/>
                  </a:cubicBezTo>
                  <a:lnTo>
                    <a:pt x="4496" y="2486283"/>
                  </a:lnTo>
                  <a:cubicBezTo>
                    <a:pt x="2013" y="2486283"/>
                    <a:pt x="0" y="2484270"/>
                    <a:pt x="0" y="2481787"/>
                  </a:cubicBezTo>
                  <a:lnTo>
                    <a:pt x="0" y="4496"/>
                  </a:lnTo>
                  <a:cubicBezTo>
                    <a:pt x="0" y="2013"/>
                    <a:pt x="2013" y="0"/>
                    <a:pt x="4496" y="0"/>
                  </a:cubicBezTo>
                  <a:close/>
                </a:path>
              </a:pathLst>
            </a:custGeom>
            <a:solidFill>
              <a:srgbClr val="0C2151"/>
            </a:solidFill>
            <a:ln w="19050" cap="sq">
              <a:solidFill>
                <a:srgbClr val="FFFFFF"/>
              </a:solidFill>
              <a:prstDash val="solid"/>
              <a:miter/>
            </a:ln>
          </p:spPr>
        </p:sp>
        <p:sp>
          <p:nvSpPr>
            <p:cNvPr name="TextBox 5" id="5"/>
            <p:cNvSpPr txBox="true"/>
            <p:nvPr/>
          </p:nvSpPr>
          <p:spPr>
            <a:xfrm>
              <a:off x="0" y="-38100"/>
              <a:ext cx="4535565" cy="2524383"/>
            </a:xfrm>
            <a:prstGeom prst="rect">
              <a:avLst/>
            </a:prstGeom>
          </p:spPr>
          <p:txBody>
            <a:bodyPr anchor="ctr" rtlCol="false" tIns="50800" lIns="50800" bIns="50800" rIns="50800"/>
            <a:lstStyle/>
            <a:p>
              <a:pPr algn="ctr">
                <a:lnSpc>
                  <a:spcPts val="2659"/>
                </a:lnSpc>
                <a:spcBef>
                  <a:spcPct val="0"/>
                </a:spcBef>
              </a:pPr>
            </a:p>
          </p:txBody>
        </p:sp>
      </p:grpSp>
      <p:graphicFrame>
        <p:nvGraphicFramePr>
          <p:cNvPr name="Table 6" id="6"/>
          <p:cNvGraphicFramePr>
            <a:graphicFrameLocks noGrp="true"/>
          </p:cNvGraphicFramePr>
          <p:nvPr/>
        </p:nvGraphicFramePr>
        <p:xfrm>
          <a:off x="1028700" y="1126428"/>
          <a:ext cx="11584930" cy="8034145"/>
        </p:xfrm>
        <a:graphic>
          <a:graphicData uri="http://schemas.openxmlformats.org/drawingml/2006/table">
            <a:tbl>
              <a:tblPr/>
              <a:tblGrid>
                <a:gridCol w="1654990"/>
                <a:gridCol w="1654990"/>
                <a:gridCol w="1654990"/>
                <a:gridCol w="1654990"/>
                <a:gridCol w="1654990"/>
                <a:gridCol w="1654990"/>
                <a:gridCol w="1654990"/>
              </a:tblGrid>
              <a:tr h="1193455">
                <a:tc>
                  <a:txBody>
                    <a:bodyPr anchor="t" rtlCol="false"/>
                    <a:lstStyle/>
                    <a:p>
                      <a:pPr algn="ctr">
                        <a:lnSpc>
                          <a:spcPts val="1960"/>
                        </a:lnSpc>
                        <a:defRPr/>
                      </a:pPr>
                      <a:endParaRPr lang="en-US" sz="1100"/>
                    </a:p>
                    <a:p>
                      <a:pPr algn="ctr">
                        <a:lnSpc>
                          <a:spcPts val="1960"/>
                        </a:lnSpc>
                      </a:pPr>
                      <a:r>
                        <a:rPr lang="en-US" sz="1400">
                          <a:solidFill>
                            <a:srgbClr val="FFFFFF"/>
                          </a:solidFill>
                          <a:latin typeface="Open Sans Extra Bold"/>
                        </a:rPr>
                        <a:t>  Планета</a:t>
                      </a:r>
                    </a:p>
                    <a:p>
                      <a:pPr algn="ct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solidFill>
                      <a:srgbClr val="6C7BAE"/>
                    </a:solidFill>
                  </a:tcPr>
                </a:tc>
                <a:tc>
                  <a:txBody>
                    <a:bodyPr anchor="t" rtlCol="false"/>
                    <a:lstStyle/>
                    <a:p>
                      <a:pPr algn="ctr">
                        <a:lnSpc>
                          <a:spcPts val="1960"/>
                        </a:lnSpc>
                        <a:defRPr/>
                      </a:pPr>
                      <a:endParaRPr lang="en-US" sz="1100"/>
                    </a:p>
                    <a:p>
                      <a:pPr algn="ctr">
                        <a:lnSpc>
                          <a:spcPts val="1960"/>
                        </a:lnSpc>
                      </a:pPr>
                      <a:r>
                        <a:rPr lang="en-US" sz="1400">
                          <a:solidFill>
                            <a:srgbClr val="FFFFFF"/>
                          </a:solidFill>
                          <a:latin typeface="Open Sans Extra Bold"/>
                        </a:rPr>
                        <a:t>  Радіус (R⊕)</a:t>
                      </a:r>
                    </a:p>
                    <a:p>
                      <a:pPr algn="ct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solidFill>
                      <a:srgbClr val="6C7BAE"/>
                    </a:solidFill>
                  </a:tcPr>
                </a:tc>
                <a:tc>
                  <a:txBody>
                    <a:bodyPr anchor="t" rtlCol="false"/>
                    <a:lstStyle/>
                    <a:p>
                      <a:pPr algn="ctr">
                        <a:lnSpc>
                          <a:spcPts val="1960"/>
                        </a:lnSpc>
                        <a:defRPr/>
                      </a:pPr>
                      <a:endParaRPr lang="en-US" sz="1100"/>
                    </a:p>
                    <a:p>
                      <a:pPr algn="ctr">
                        <a:lnSpc>
                          <a:spcPts val="1960"/>
                        </a:lnSpc>
                      </a:pPr>
                      <a:r>
                        <a:rPr lang="en-US" sz="1400">
                          <a:solidFill>
                            <a:srgbClr val="FFFFFF"/>
                          </a:solidFill>
                          <a:latin typeface="Open Sans Extra Bold"/>
                        </a:rPr>
                        <a:t>  Маса (M⊕)</a:t>
                      </a:r>
                    </a:p>
                    <a:p>
                      <a:pPr algn="ct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solidFill>
                      <a:srgbClr val="6C7BAE"/>
                    </a:solidFill>
                  </a:tcPr>
                </a:tc>
                <a:tc>
                  <a:txBody>
                    <a:bodyPr anchor="t" rtlCol="false"/>
                    <a:lstStyle/>
                    <a:p>
                      <a:pPr algn="ctr">
                        <a:lnSpc>
                          <a:spcPts val="1960"/>
                        </a:lnSpc>
                        <a:defRPr/>
                      </a:pPr>
                      <a:endParaRPr lang="en-US" sz="1100"/>
                    </a:p>
                    <a:p>
                      <a:pPr algn="ctr">
                        <a:lnSpc>
                          <a:spcPts val="1960"/>
                        </a:lnSpc>
                      </a:pPr>
                      <a:r>
                        <a:rPr lang="en-US" sz="1400">
                          <a:solidFill>
                            <a:srgbClr val="FFFFFF"/>
                          </a:solidFill>
                          <a:latin typeface="Open Sans Extra Bold"/>
                        </a:rPr>
                        <a:t>  Тип планети</a:t>
                      </a:r>
                    </a:p>
                    <a:p>
                      <a:pPr algn="ct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solidFill>
                      <a:srgbClr val="6C7BAE"/>
                    </a:solidFill>
                  </a:tcPr>
                </a:tc>
                <a:tc>
                  <a:txBody>
                    <a:bodyPr anchor="t" rtlCol="false"/>
                    <a:lstStyle/>
                    <a:p>
                      <a:pPr algn="ctr">
                        <a:lnSpc>
                          <a:spcPts val="1960"/>
                        </a:lnSpc>
                        <a:defRPr/>
                      </a:pPr>
                      <a:endParaRPr lang="en-US" sz="1100"/>
                    </a:p>
                    <a:p>
                      <a:pPr algn="ctr">
                        <a:lnSpc>
                          <a:spcPts val="1960"/>
                        </a:lnSpc>
                      </a:pPr>
                      <a:r>
                        <a:rPr lang="en-US" sz="1400">
                          <a:solidFill>
                            <a:srgbClr val="FFFFFF"/>
                          </a:solidFill>
                          <a:latin typeface="Open Sans Extra Bold"/>
                        </a:rPr>
                        <a:t>  Відстань до зорі (а.о.)</a:t>
                      </a:r>
                    </a:p>
                    <a:p>
                      <a:pPr algn="ct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solidFill>
                      <a:srgbClr val="6C7BAE"/>
                    </a:solidFill>
                  </a:tcPr>
                </a:tc>
                <a:tc>
                  <a:txBody>
                    <a:bodyPr anchor="t" rtlCol="false"/>
                    <a:lstStyle/>
                    <a:p>
                      <a:pPr algn="ctr">
                        <a:lnSpc>
                          <a:spcPts val="1960"/>
                        </a:lnSpc>
                        <a:defRPr/>
                      </a:pPr>
                      <a:endParaRPr lang="en-US" sz="1100"/>
                    </a:p>
                    <a:p>
                      <a:pPr algn="ctr">
                        <a:lnSpc>
                          <a:spcPts val="1960"/>
                        </a:lnSpc>
                      </a:pPr>
                      <a:r>
                        <a:rPr lang="en-US" sz="1400">
                          <a:solidFill>
                            <a:srgbClr val="FFFFFF"/>
                          </a:solidFill>
                          <a:latin typeface="Open Sans Extra Bold"/>
                        </a:rPr>
                        <a:t>  Період обертання (дні)</a:t>
                      </a:r>
                    </a:p>
                    <a:p>
                      <a:pPr algn="ct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solidFill>
                      <a:srgbClr val="6C7BAE"/>
                    </a:solidFill>
                  </a:tcPr>
                </a:tc>
                <a:tc>
                  <a:txBody>
                    <a:bodyPr anchor="t" rtlCol="false"/>
                    <a:lstStyle/>
                    <a:p>
                      <a:pPr algn="ctr">
                        <a:lnSpc>
                          <a:spcPts val="1960"/>
                        </a:lnSpc>
                        <a:defRPr/>
                      </a:pPr>
                      <a:endParaRPr lang="en-US" sz="1100"/>
                    </a:p>
                    <a:p>
                      <a:pPr algn="ctr">
                        <a:lnSpc>
                          <a:spcPts val="1960"/>
                        </a:lnSpc>
                      </a:pPr>
                      <a:r>
                        <a:rPr lang="en-US" sz="1400">
                          <a:solidFill>
                            <a:srgbClr val="FFFFFF"/>
                          </a:solidFill>
                          <a:latin typeface="Open Sans Extra Bold"/>
                        </a:rPr>
                        <a:t>  Нахил орбіти </a:t>
                      </a:r>
                    </a:p>
                    <a:p>
                      <a:pPr algn="ct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solidFill>
                      <a:srgbClr val="6C7BAE"/>
                    </a:solidFill>
                  </a:tcPr>
                </a:tc>
              </a:tr>
              <a:tr h="987859">
                <a:tc>
                  <a:txBody>
                    <a:bodyPr anchor="t" rtlCol="false"/>
                    <a:lstStyle/>
                    <a:p>
                      <a:pPr algn="l">
                        <a:lnSpc>
                          <a:spcPts val="1960"/>
                        </a:lnSpc>
                        <a:defRPr/>
                      </a:pPr>
                      <a:endParaRPr lang="en-US" sz="1100"/>
                    </a:p>
                    <a:p>
                      <a:pPr>
                        <a:lnSpc>
                          <a:spcPts val="1960"/>
                        </a:lnSpc>
                      </a:pPr>
                      <a:r>
                        <a:rPr lang="en-US" sz="1400">
                          <a:solidFill>
                            <a:srgbClr val="FFFFFF"/>
                          </a:solidFill>
                          <a:latin typeface="Open Sans Extra Bold"/>
                        </a:rPr>
                        <a:t>  1b</a:t>
                      </a:r>
                    </a:p>
                    <a:p>
                      <a:pP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solidFill>
                      <a:srgbClr val="CBAFDB"/>
                    </a:solidFill>
                  </a:tcPr>
                </a:tc>
                <a:tc>
                  <a:txBody>
                    <a:bodyPr anchor="t" rtlCol="false"/>
                    <a:lstStyle/>
                    <a:p>
                      <a:pPr algn="l">
                        <a:lnSpc>
                          <a:spcPts val="1960"/>
                        </a:lnSpc>
                        <a:defRPr/>
                      </a:pPr>
                      <a:endParaRPr lang="en-US" sz="1100"/>
                    </a:p>
                    <a:p>
                      <a:pPr>
                        <a:lnSpc>
                          <a:spcPts val="1960"/>
                        </a:lnSpc>
                      </a:pPr>
                      <a:r>
                        <a:rPr lang="en-US" sz="1400">
                          <a:solidFill>
                            <a:srgbClr val="FFFFFF"/>
                          </a:solidFill>
                          <a:latin typeface="Open Sans Extra Bold"/>
                        </a:rPr>
                        <a:t>  ~1.087</a:t>
                      </a:r>
                    </a:p>
                    <a:p>
                      <a:pP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tcPr>
                </a:tc>
                <a:tc>
                  <a:txBody>
                    <a:bodyPr anchor="t" rtlCol="false"/>
                    <a:lstStyle/>
                    <a:p>
                      <a:pPr algn="l">
                        <a:lnSpc>
                          <a:spcPts val="1960"/>
                        </a:lnSpc>
                        <a:defRPr/>
                      </a:pPr>
                      <a:endParaRPr lang="en-US" sz="1100"/>
                    </a:p>
                    <a:p>
                      <a:pPr>
                        <a:lnSpc>
                          <a:spcPts val="1960"/>
                        </a:lnSpc>
                      </a:pPr>
                      <a:r>
                        <a:rPr lang="en-US" sz="1400">
                          <a:solidFill>
                            <a:srgbClr val="FFFFFF"/>
                          </a:solidFill>
                          <a:latin typeface="Open Sans Extra Bold"/>
                        </a:rPr>
                        <a:t>  ~0.85</a:t>
                      </a:r>
                    </a:p>
                    <a:p>
                      <a:pP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tcPr>
                </a:tc>
                <a:tc>
                  <a:txBody>
                    <a:bodyPr anchor="t" rtlCol="false"/>
                    <a:lstStyle/>
                    <a:p>
                      <a:pPr algn="l">
                        <a:lnSpc>
                          <a:spcPts val="1960"/>
                        </a:lnSpc>
                        <a:defRPr/>
                      </a:pPr>
                      <a:endParaRPr lang="en-US" sz="1100"/>
                    </a:p>
                    <a:p>
                      <a:pPr>
                        <a:lnSpc>
                          <a:spcPts val="1960"/>
                        </a:lnSpc>
                      </a:pPr>
                      <a:r>
                        <a:rPr lang="en-US" sz="1400">
                          <a:solidFill>
                            <a:srgbClr val="FFFFFF"/>
                          </a:solidFill>
                          <a:latin typeface="Open Sans Extra Bold"/>
                        </a:rPr>
                        <a:t>  Гірка планета</a:t>
                      </a:r>
                    </a:p>
                    <a:p>
                      <a:pP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tcPr>
                </a:tc>
                <a:tc>
                  <a:txBody>
                    <a:bodyPr anchor="t" rtlCol="false"/>
                    <a:lstStyle/>
                    <a:p>
                      <a:pPr algn="l">
                        <a:lnSpc>
                          <a:spcPts val="1960"/>
                        </a:lnSpc>
                        <a:defRPr/>
                      </a:pPr>
                      <a:endParaRPr lang="en-US" sz="1100"/>
                    </a:p>
                    <a:p>
                      <a:pPr>
                        <a:lnSpc>
                          <a:spcPts val="1960"/>
                        </a:lnSpc>
                      </a:pPr>
                      <a:r>
                        <a:rPr lang="en-US" sz="1400">
                          <a:solidFill>
                            <a:srgbClr val="FFFFFF"/>
                          </a:solidFill>
                          <a:latin typeface="Open Sans Extra Bold"/>
                        </a:rPr>
                        <a:t>  ~0.0111</a:t>
                      </a:r>
                    </a:p>
                    <a:p>
                      <a:pP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tcPr>
                </a:tc>
                <a:tc>
                  <a:txBody>
                    <a:bodyPr anchor="t" rtlCol="false"/>
                    <a:lstStyle/>
                    <a:p>
                      <a:pPr algn="l">
                        <a:lnSpc>
                          <a:spcPts val="1960"/>
                        </a:lnSpc>
                        <a:defRPr/>
                      </a:pPr>
                      <a:endParaRPr lang="en-US" sz="1100"/>
                    </a:p>
                    <a:p>
                      <a:pPr>
                        <a:lnSpc>
                          <a:spcPts val="1960"/>
                        </a:lnSpc>
                      </a:pPr>
                      <a:r>
                        <a:rPr lang="en-US" sz="1400">
                          <a:solidFill>
                            <a:srgbClr val="FFFFFF"/>
                          </a:solidFill>
                          <a:latin typeface="Open Sans Extra Bold"/>
                        </a:rPr>
                        <a:t>  ~1.51</a:t>
                      </a:r>
                    </a:p>
                    <a:p>
                      <a:pP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tcPr>
                </a:tc>
                <a:tc>
                  <a:txBody>
                    <a:bodyPr anchor="t" rtlCol="false"/>
                    <a:lstStyle/>
                    <a:p>
                      <a:pPr algn="l">
                        <a:lnSpc>
                          <a:spcPts val="1960"/>
                        </a:lnSpc>
                        <a:defRPr/>
                      </a:pPr>
                      <a:endParaRPr lang="en-US" sz="1100"/>
                    </a:p>
                    <a:p>
                      <a:pPr>
                        <a:lnSpc>
                          <a:spcPts val="1960"/>
                        </a:lnSpc>
                      </a:pPr>
                      <a:r>
                        <a:rPr lang="en-US" sz="1400">
                          <a:solidFill>
                            <a:srgbClr val="FFFFFF"/>
                          </a:solidFill>
                          <a:latin typeface="Open Sans Extra Bold"/>
                          <a:ea typeface="Open Sans Extra Bold"/>
                        </a:rPr>
                        <a:t>  89,65 ± 0,25°</a:t>
                      </a:r>
                    </a:p>
                    <a:p>
                      <a:pP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tcPr>
                </a:tc>
              </a:tr>
              <a:tr h="975472">
                <a:tc>
                  <a:txBody>
                    <a:bodyPr anchor="t" rtlCol="false"/>
                    <a:lstStyle/>
                    <a:p>
                      <a:pPr algn="l">
                        <a:lnSpc>
                          <a:spcPts val="1960"/>
                        </a:lnSpc>
                        <a:defRPr/>
                      </a:pPr>
                      <a:endParaRPr lang="en-US" sz="1100"/>
                    </a:p>
                    <a:p>
                      <a:pPr>
                        <a:lnSpc>
                          <a:spcPts val="1960"/>
                        </a:lnSpc>
                      </a:pPr>
                      <a:r>
                        <a:rPr lang="en-US" sz="1400">
                          <a:solidFill>
                            <a:srgbClr val="FFFFFF"/>
                          </a:solidFill>
                          <a:latin typeface="Open Sans Extra Bold"/>
                        </a:rPr>
                        <a:t>  1c</a:t>
                      </a:r>
                    </a:p>
                    <a:p>
                      <a:pP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solidFill>
                      <a:srgbClr val="CBAFDB"/>
                    </a:solidFill>
                  </a:tcPr>
                </a:tc>
                <a:tc>
                  <a:txBody>
                    <a:bodyPr anchor="t" rtlCol="false"/>
                    <a:lstStyle/>
                    <a:p>
                      <a:pPr algn="l">
                        <a:lnSpc>
                          <a:spcPts val="1960"/>
                        </a:lnSpc>
                        <a:defRPr/>
                      </a:pPr>
                      <a:endParaRPr lang="en-US" sz="1100"/>
                    </a:p>
                    <a:p>
                      <a:pPr>
                        <a:lnSpc>
                          <a:spcPts val="1960"/>
                        </a:lnSpc>
                      </a:pPr>
                      <a:r>
                        <a:rPr lang="en-US" sz="1400">
                          <a:solidFill>
                            <a:srgbClr val="FFFFFF"/>
                          </a:solidFill>
                          <a:latin typeface="Open Sans Extra Bold"/>
                        </a:rPr>
                        <a:t>  ~1.056</a:t>
                      </a:r>
                    </a:p>
                    <a:p>
                      <a:pP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tcPr>
                </a:tc>
                <a:tc>
                  <a:txBody>
                    <a:bodyPr anchor="t" rtlCol="false"/>
                    <a:lstStyle/>
                    <a:p>
                      <a:pPr algn="l">
                        <a:lnSpc>
                          <a:spcPts val="1960"/>
                        </a:lnSpc>
                        <a:defRPr/>
                      </a:pPr>
                      <a:endParaRPr lang="en-US" sz="1100"/>
                    </a:p>
                    <a:p>
                      <a:pPr>
                        <a:lnSpc>
                          <a:spcPts val="1960"/>
                        </a:lnSpc>
                      </a:pPr>
                      <a:r>
                        <a:rPr lang="en-US" sz="1400">
                          <a:solidFill>
                            <a:srgbClr val="FFFFFF"/>
                          </a:solidFill>
                          <a:latin typeface="Open Sans Extra Bold"/>
                        </a:rPr>
                        <a:t>  ~1.38</a:t>
                      </a:r>
                    </a:p>
                    <a:p>
                      <a:pP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tcPr>
                </a:tc>
                <a:tc>
                  <a:txBody>
                    <a:bodyPr anchor="t" rtlCol="false"/>
                    <a:lstStyle/>
                    <a:p>
                      <a:pPr algn="l">
                        <a:lnSpc>
                          <a:spcPts val="1960"/>
                        </a:lnSpc>
                        <a:defRPr/>
                      </a:pPr>
                      <a:endParaRPr lang="en-US" sz="1100"/>
                    </a:p>
                    <a:p>
                      <a:pPr>
                        <a:lnSpc>
                          <a:spcPts val="1960"/>
                        </a:lnSpc>
                      </a:pPr>
                      <a:r>
                        <a:rPr lang="en-US" sz="1400">
                          <a:solidFill>
                            <a:srgbClr val="FFFFFF"/>
                          </a:solidFill>
                          <a:latin typeface="Open Sans Extra Bold"/>
                        </a:rPr>
                        <a:t>  Суперземля</a:t>
                      </a:r>
                    </a:p>
                    <a:p>
                      <a:pP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tcPr>
                </a:tc>
                <a:tc>
                  <a:txBody>
                    <a:bodyPr anchor="t" rtlCol="false"/>
                    <a:lstStyle/>
                    <a:p>
                      <a:pPr algn="l">
                        <a:lnSpc>
                          <a:spcPts val="1960"/>
                        </a:lnSpc>
                        <a:defRPr/>
                      </a:pPr>
                      <a:endParaRPr lang="en-US" sz="1100"/>
                    </a:p>
                    <a:p>
                      <a:pPr>
                        <a:lnSpc>
                          <a:spcPts val="1960"/>
                        </a:lnSpc>
                      </a:pPr>
                      <a:r>
                        <a:rPr lang="en-US" sz="1400">
                          <a:solidFill>
                            <a:srgbClr val="FFFFFF"/>
                          </a:solidFill>
                          <a:latin typeface="Open Sans Extra Bold"/>
                        </a:rPr>
                        <a:t>  ~0.0152</a:t>
                      </a:r>
                    </a:p>
                    <a:p>
                      <a:pP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tcPr>
                </a:tc>
                <a:tc>
                  <a:txBody>
                    <a:bodyPr anchor="t" rtlCol="false"/>
                    <a:lstStyle/>
                    <a:p>
                      <a:pPr algn="l">
                        <a:lnSpc>
                          <a:spcPts val="1960"/>
                        </a:lnSpc>
                        <a:defRPr/>
                      </a:pPr>
                      <a:endParaRPr lang="en-US" sz="1100"/>
                    </a:p>
                    <a:p>
                      <a:pPr>
                        <a:lnSpc>
                          <a:spcPts val="1960"/>
                        </a:lnSpc>
                      </a:pPr>
                      <a:r>
                        <a:rPr lang="en-US" sz="1400">
                          <a:solidFill>
                            <a:srgbClr val="FFFFFF"/>
                          </a:solidFill>
                          <a:latin typeface="Open Sans Extra Bold"/>
                        </a:rPr>
                        <a:t>  ~2.42</a:t>
                      </a:r>
                    </a:p>
                    <a:p>
                      <a:pP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tcPr>
                </a:tc>
                <a:tc>
                  <a:txBody>
                    <a:bodyPr anchor="t" rtlCol="false"/>
                    <a:lstStyle/>
                    <a:p>
                      <a:pPr algn="l">
                        <a:lnSpc>
                          <a:spcPts val="1960"/>
                        </a:lnSpc>
                        <a:defRPr/>
                      </a:pPr>
                      <a:endParaRPr lang="en-US" sz="1100"/>
                    </a:p>
                    <a:p>
                      <a:pPr>
                        <a:lnSpc>
                          <a:spcPts val="1960"/>
                        </a:lnSpc>
                      </a:pPr>
                      <a:r>
                        <a:rPr lang="en-US" sz="1400">
                          <a:solidFill>
                            <a:srgbClr val="FFFFFF"/>
                          </a:solidFill>
                          <a:latin typeface="Open Sans Extra Bold"/>
                          <a:ea typeface="Open Sans Extra Bold"/>
                        </a:rPr>
                        <a:t>  89,67±0,17°</a:t>
                      </a:r>
                    </a:p>
                    <a:p>
                      <a:pP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tcPr>
                </a:tc>
              </a:tr>
              <a:tr h="975472">
                <a:tc>
                  <a:txBody>
                    <a:bodyPr anchor="t" rtlCol="false"/>
                    <a:lstStyle/>
                    <a:p>
                      <a:pPr algn="l">
                        <a:lnSpc>
                          <a:spcPts val="1960"/>
                        </a:lnSpc>
                        <a:defRPr/>
                      </a:pPr>
                      <a:endParaRPr lang="en-US" sz="1100"/>
                    </a:p>
                    <a:p>
                      <a:pPr>
                        <a:lnSpc>
                          <a:spcPts val="1960"/>
                        </a:lnSpc>
                      </a:pPr>
                      <a:r>
                        <a:rPr lang="en-US" sz="1400">
                          <a:solidFill>
                            <a:srgbClr val="FFFFFF"/>
                          </a:solidFill>
                          <a:latin typeface="Open Sans Extra Bold"/>
                        </a:rPr>
                        <a:t>  1d</a:t>
                      </a:r>
                    </a:p>
                    <a:p>
                      <a:pP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solidFill>
                      <a:srgbClr val="CBAFDB"/>
                    </a:solidFill>
                  </a:tcPr>
                </a:tc>
                <a:tc>
                  <a:txBody>
                    <a:bodyPr anchor="t" rtlCol="false"/>
                    <a:lstStyle/>
                    <a:p>
                      <a:pPr algn="l">
                        <a:lnSpc>
                          <a:spcPts val="1960"/>
                        </a:lnSpc>
                        <a:defRPr/>
                      </a:pPr>
                      <a:endParaRPr lang="en-US" sz="1100"/>
                    </a:p>
                    <a:p>
                      <a:pPr>
                        <a:lnSpc>
                          <a:spcPts val="1960"/>
                        </a:lnSpc>
                      </a:pPr>
                      <a:r>
                        <a:rPr lang="en-US" sz="1400">
                          <a:solidFill>
                            <a:srgbClr val="FFFFFF"/>
                          </a:solidFill>
                          <a:latin typeface="Open Sans Extra Bold"/>
                        </a:rPr>
                        <a:t>  ~0.772</a:t>
                      </a:r>
                    </a:p>
                    <a:p>
                      <a:pP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tcPr>
                </a:tc>
                <a:tc>
                  <a:txBody>
                    <a:bodyPr anchor="t" rtlCol="false"/>
                    <a:lstStyle/>
                    <a:p>
                      <a:pPr algn="l">
                        <a:lnSpc>
                          <a:spcPts val="1960"/>
                        </a:lnSpc>
                        <a:defRPr/>
                      </a:pPr>
                      <a:endParaRPr lang="en-US" sz="1100"/>
                    </a:p>
                    <a:p>
                      <a:pPr>
                        <a:lnSpc>
                          <a:spcPts val="1960"/>
                        </a:lnSpc>
                      </a:pPr>
                      <a:r>
                        <a:rPr lang="en-US" sz="1400">
                          <a:solidFill>
                            <a:srgbClr val="FFFFFF"/>
                          </a:solidFill>
                          <a:latin typeface="Open Sans Extra Bold"/>
                        </a:rPr>
                        <a:t>  ~0.3</a:t>
                      </a:r>
                    </a:p>
                    <a:p>
                      <a:pP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tcPr>
                </a:tc>
                <a:tc>
                  <a:txBody>
                    <a:bodyPr anchor="t" rtlCol="false"/>
                    <a:lstStyle/>
                    <a:p>
                      <a:pPr algn="l">
                        <a:lnSpc>
                          <a:spcPts val="1960"/>
                        </a:lnSpc>
                        <a:defRPr/>
                      </a:pPr>
                      <a:endParaRPr lang="en-US" sz="1100"/>
                    </a:p>
                    <a:p>
                      <a:pPr>
                        <a:lnSpc>
                          <a:spcPts val="1960"/>
                        </a:lnSpc>
                      </a:pPr>
                      <a:r>
                        <a:rPr lang="en-US" sz="1400">
                          <a:solidFill>
                            <a:srgbClr val="FFFFFF"/>
                          </a:solidFill>
                          <a:latin typeface="Open Sans Extra Bold"/>
                        </a:rPr>
                        <a:t>  Гірка планета</a:t>
                      </a:r>
                    </a:p>
                    <a:p>
                      <a:pP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tcPr>
                </a:tc>
                <a:tc>
                  <a:txBody>
                    <a:bodyPr anchor="t" rtlCol="false"/>
                    <a:lstStyle/>
                    <a:p>
                      <a:pPr algn="l">
                        <a:lnSpc>
                          <a:spcPts val="1960"/>
                        </a:lnSpc>
                        <a:defRPr/>
                      </a:pPr>
                      <a:endParaRPr lang="en-US" sz="1100"/>
                    </a:p>
                    <a:p>
                      <a:pPr>
                        <a:lnSpc>
                          <a:spcPts val="1960"/>
                        </a:lnSpc>
                      </a:pPr>
                      <a:r>
                        <a:rPr lang="en-US" sz="1400">
                          <a:solidFill>
                            <a:srgbClr val="FFFFFF"/>
                          </a:solidFill>
                          <a:latin typeface="Open Sans Extra Bold"/>
                        </a:rPr>
                        <a:t>  ~0.021</a:t>
                      </a:r>
                    </a:p>
                    <a:p>
                      <a:pP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tcPr>
                </a:tc>
                <a:tc>
                  <a:txBody>
                    <a:bodyPr anchor="t" rtlCol="false"/>
                    <a:lstStyle/>
                    <a:p>
                      <a:pPr algn="l">
                        <a:lnSpc>
                          <a:spcPts val="1960"/>
                        </a:lnSpc>
                        <a:defRPr/>
                      </a:pPr>
                      <a:endParaRPr lang="en-US" sz="1100"/>
                    </a:p>
                    <a:p>
                      <a:pPr>
                        <a:lnSpc>
                          <a:spcPts val="1960"/>
                        </a:lnSpc>
                      </a:pPr>
                      <a:r>
                        <a:rPr lang="en-US" sz="1400">
                          <a:solidFill>
                            <a:srgbClr val="FFFFFF"/>
                          </a:solidFill>
                          <a:latin typeface="Open Sans Extra Bold"/>
                        </a:rPr>
                        <a:t>  ~4.05</a:t>
                      </a:r>
                    </a:p>
                    <a:p>
                      <a:pP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tcPr>
                </a:tc>
                <a:tc>
                  <a:txBody>
                    <a:bodyPr anchor="t" rtlCol="false"/>
                    <a:lstStyle/>
                    <a:p>
                      <a:pPr algn="l">
                        <a:lnSpc>
                          <a:spcPts val="1960"/>
                        </a:lnSpc>
                        <a:defRPr/>
                      </a:pPr>
                      <a:endParaRPr lang="en-US" sz="1100"/>
                    </a:p>
                    <a:p>
                      <a:pPr>
                        <a:lnSpc>
                          <a:spcPts val="1960"/>
                        </a:lnSpc>
                      </a:pPr>
                      <a:r>
                        <a:rPr lang="en-US" sz="1400">
                          <a:solidFill>
                            <a:srgbClr val="FFFFFF"/>
                          </a:solidFill>
                          <a:latin typeface="Open Sans Extra Bold"/>
                          <a:ea typeface="Open Sans Extra Bold"/>
                        </a:rPr>
                        <a:t>  89,75 ± 0,16°</a:t>
                      </a:r>
                    </a:p>
                    <a:p>
                      <a:pP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tcPr>
                </a:tc>
              </a:tr>
              <a:tr h="975472">
                <a:tc>
                  <a:txBody>
                    <a:bodyPr anchor="t" rtlCol="false"/>
                    <a:lstStyle/>
                    <a:p>
                      <a:pPr algn="l">
                        <a:lnSpc>
                          <a:spcPts val="1960"/>
                        </a:lnSpc>
                        <a:defRPr/>
                      </a:pPr>
                      <a:endParaRPr lang="en-US" sz="1100"/>
                    </a:p>
                    <a:p>
                      <a:pPr>
                        <a:lnSpc>
                          <a:spcPts val="1960"/>
                        </a:lnSpc>
                      </a:pPr>
                      <a:r>
                        <a:rPr lang="en-US" sz="1400">
                          <a:solidFill>
                            <a:srgbClr val="FFFFFF"/>
                          </a:solidFill>
                          <a:latin typeface="Open Sans Extra Bold"/>
                        </a:rPr>
                        <a:t>  1e</a:t>
                      </a:r>
                    </a:p>
                    <a:p>
                      <a:pP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solidFill>
                      <a:srgbClr val="CBAFDB"/>
                    </a:solidFill>
                  </a:tcPr>
                </a:tc>
                <a:tc>
                  <a:txBody>
                    <a:bodyPr anchor="t" rtlCol="false"/>
                    <a:lstStyle/>
                    <a:p>
                      <a:pPr algn="l">
                        <a:lnSpc>
                          <a:spcPts val="1960"/>
                        </a:lnSpc>
                        <a:defRPr/>
                      </a:pPr>
                      <a:endParaRPr lang="en-US" sz="1100"/>
                    </a:p>
                    <a:p>
                      <a:pPr>
                        <a:lnSpc>
                          <a:spcPts val="1960"/>
                        </a:lnSpc>
                      </a:pPr>
                      <a:r>
                        <a:rPr lang="en-US" sz="1400">
                          <a:solidFill>
                            <a:srgbClr val="FFFFFF"/>
                          </a:solidFill>
                          <a:latin typeface="Open Sans Extra Bold"/>
                        </a:rPr>
                        <a:t>  ~0.918</a:t>
                      </a:r>
                    </a:p>
                    <a:p>
                      <a:pP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tcPr>
                </a:tc>
                <a:tc>
                  <a:txBody>
                    <a:bodyPr anchor="t" rtlCol="false"/>
                    <a:lstStyle/>
                    <a:p>
                      <a:pPr algn="l">
                        <a:lnSpc>
                          <a:spcPts val="1960"/>
                        </a:lnSpc>
                        <a:defRPr/>
                      </a:pPr>
                      <a:endParaRPr lang="en-US" sz="1100"/>
                    </a:p>
                    <a:p>
                      <a:pPr>
                        <a:lnSpc>
                          <a:spcPts val="1960"/>
                        </a:lnSpc>
                      </a:pPr>
                      <a:r>
                        <a:rPr lang="en-US" sz="1400">
                          <a:solidFill>
                            <a:srgbClr val="FFFFFF"/>
                          </a:solidFill>
                          <a:latin typeface="Open Sans Extra Bold"/>
                        </a:rPr>
                        <a:t>  ~0.77</a:t>
                      </a:r>
                    </a:p>
                    <a:p>
                      <a:pP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tcPr>
                </a:tc>
                <a:tc>
                  <a:txBody>
                    <a:bodyPr anchor="t" rtlCol="false"/>
                    <a:lstStyle/>
                    <a:p>
                      <a:pPr algn="l">
                        <a:lnSpc>
                          <a:spcPts val="1960"/>
                        </a:lnSpc>
                        <a:defRPr/>
                      </a:pPr>
                      <a:endParaRPr lang="en-US" sz="1100"/>
                    </a:p>
                    <a:p>
                      <a:pPr>
                        <a:lnSpc>
                          <a:spcPts val="1960"/>
                        </a:lnSpc>
                      </a:pPr>
                      <a:r>
                        <a:rPr lang="en-US" sz="1400">
                          <a:solidFill>
                            <a:srgbClr val="FFFFFF"/>
                          </a:solidFill>
                          <a:latin typeface="Open Sans Extra Bold"/>
                        </a:rPr>
                        <a:t>  Гірка планета</a:t>
                      </a:r>
                    </a:p>
                    <a:p>
                      <a:pP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tcPr>
                </a:tc>
                <a:tc>
                  <a:txBody>
                    <a:bodyPr anchor="t" rtlCol="false"/>
                    <a:lstStyle/>
                    <a:p>
                      <a:pPr algn="l">
                        <a:lnSpc>
                          <a:spcPts val="1960"/>
                        </a:lnSpc>
                        <a:defRPr/>
                      </a:pPr>
                      <a:endParaRPr lang="en-US" sz="1100"/>
                    </a:p>
                    <a:p>
                      <a:pPr>
                        <a:lnSpc>
                          <a:spcPts val="1960"/>
                        </a:lnSpc>
                      </a:pPr>
                      <a:r>
                        <a:rPr lang="en-US" sz="1400">
                          <a:solidFill>
                            <a:srgbClr val="FFFFFF"/>
                          </a:solidFill>
                          <a:latin typeface="Open Sans Extra Bold"/>
                        </a:rPr>
                        <a:t>  ~0.028</a:t>
                      </a:r>
                    </a:p>
                    <a:p>
                      <a:pP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tcPr>
                </a:tc>
                <a:tc>
                  <a:txBody>
                    <a:bodyPr anchor="t" rtlCol="false"/>
                    <a:lstStyle/>
                    <a:p>
                      <a:pPr algn="l">
                        <a:lnSpc>
                          <a:spcPts val="1960"/>
                        </a:lnSpc>
                        <a:defRPr/>
                      </a:pPr>
                      <a:endParaRPr lang="en-US" sz="1100"/>
                    </a:p>
                    <a:p>
                      <a:pPr>
                        <a:lnSpc>
                          <a:spcPts val="1960"/>
                        </a:lnSpc>
                      </a:pPr>
                      <a:r>
                        <a:rPr lang="en-US" sz="1400">
                          <a:solidFill>
                            <a:srgbClr val="FFFFFF"/>
                          </a:solidFill>
                          <a:latin typeface="Open Sans Extra Bold"/>
                        </a:rPr>
                        <a:t>  ~6.10</a:t>
                      </a:r>
                    </a:p>
                    <a:p>
                      <a:pP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tcPr>
                </a:tc>
                <a:tc>
                  <a:txBody>
                    <a:bodyPr anchor="t" rtlCol="false"/>
                    <a:lstStyle/>
                    <a:p>
                      <a:pPr algn="l">
                        <a:lnSpc>
                          <a:spcPts val="1960"/>
                        </a:lnSpc>
                        <a:defRPr/>
                      </a:pPr>
                      <a:endParaRPr lang="en-US" sz="1100"/>
                    </a:p>
                    <a:p>
                      <a:pPr>
                        <a:lnSpc>
                          <a:spcPts val="1960"/>
                        </a:lnSpc>
                      </a:pPr>
                      <a:r>
                        <a:rPr lang="en-US" sz="1400">
                          <a:solidFill>
                            <a:srgbClr val="FFFFFF"/>
                          </a:solidFill>
                          <a:latin typeface="Open Sans Extra Bold"/>
                          <a:ea typeface="Open Sans Extra Bold"/>
                        </a:rPr>
                        <a:t>  89,86 ± 0,11º</a:t>
                      </a:r>
                    </a:p>
                    <a:p>
                      <a:pP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tcPr>
                </a:tc>
              </a:tr>
              <a:tr h="975472">
                <a:tc>
                  <a:txBody>
                    <a:bodyPr anchor="t" rtlCol="false"/>
                    <a:lstStyle/>
                    <a:p>
                      <a:pPr algn="l">
                        <a:lnSpc>
                          <a:spcPts val="1960"/>
                        </a:lnSpc>
                        <a:defRPr/>
                      </a:pPr>
                      <a:endParaRPr lang="en-US" sz="1100"/>
                    </a:p>
                    <a:p>
                      <a:pPr>
                        <a:lnSpc>
                          <a:spcPts val="1960"/>
                        </a:lnSpc>
                      </a:pPr>
                      <a:r>
                        <a:rPr lang="en-US" sz="1400">
                          <a:solidFill>
                            <a:srgbClr val="FFFFFF"/>
                          </a:solidFill>
                          <a:latin typeface="Open Sans Extra Bold"/>
                        </a:rPr>
                        <a:t>  1f</a:t>
                      </a:r>
                    </a:p>
                    <a:p>
                      <a:pP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solidFill>
                      <a:srgbClr val="CBAFDB"/>
                    </a:solidFill>
                  </a:tcPr>
                </a:tc>
                <a:tc>
                  <a:txBody>
                    <a:bodyPr anchor="t" rtlCol="false"/>
                    <a:lstStyle/>
                    <a:p>
                      <a:pPr algn="l">
                        <a:lnSpc>
                          <a:spcPts val="1960"/>
                        </a:lnSpc>
                        <a:defRPr/>
                      </a:pPr>
                      <a:endParaRPr lang="en-US" sz="1100"/>
                    </a:p>
                    <a:p>
                      <a:pPr>
                        <a:lnSpc>
                          <a:spcPts val="1960"/>
                        </a:lnSpc>
                      </a:pPr>
                      <a:r>
                        <a:rPr lang="en-US" sz="1400">
                          <a:solidFill>
                            <a:srgbClr val="FFFFFF"/>
                          </a:solidFill>
                          <a:latin typeface="Open Sans Extra Bold"/>
                        </a:rPr>
                        <a:t>  ~1.045</a:t>
                      </a:r>
                    </a:p>
                    <a:p>
                      <a:pP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tcPr>
                </a:tc>
                <a:tc>
                  <a:txBody>
                    <a:bodyPr anchor="t" rtlCol="false"/>
                    <a:lstStyle/>
                    <a:p>
                      <a:pPr algn="l">
                        <a:lnSpc>
                          <a:spcPts val="1960"/>
                        </a:lnSpc>
                        <a:defRPr/>
                      </a:pPr>
                      <a:endParaRPr lang="en-US" sz="1100"/>
                    </a:p>
                    <a:p>
                      <a:pPr>
                        <a:lnSpc>
                          <a:spcPts val="1960"/>
                        </a:lnSpc>
                      </a:pPr>
                      <a:r>
                        <a:rPr lang="en-US" sz="1400">
                          <a:solidFill>
                            <a:srgbClr val="FFFFFF"/>
                          </a:solidFill>
                          <a:latin typeface="Open Sans Extra Bold"/>
                        </a:rPr>
                        <a:t>  ~0.93</a:t>
                      </a:r>
                    </a:p>
                    <a:p>
                      <a:pP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tcPr>
                </a:tc>
                <a:tc>
                  <a:txBody>
                    <a:bodyPr anchor="t" rtlCol="false"/>
                    <a:lstStyle/>
                    <a:p>
                      <a:pPr algn="l">
                        <a:lnSpc>
                          <a:spcPts val="1960"/>
                        </a:lnSpc>
                        <a:defRPr/>
                      </a:pPr>
                      <a:endParaRPr lang="en-US" sz="1100"/>
                    </a:p>
                    <a:p>
                      <a:pPr>
                        <a:lnSpc>
                          <a:spcPts val="1960"/>
                        </a:lnSpc>
                      </a:pPr>
                      <a:r>
                        <a:rPr lang="en-US" sz="1400">
                          <a:solidFill>
                            <a:srgbClr val="FFFFFF"/>
                          </a:solidFill>
                          <a:latin typeface="Open Sans Extra Bold"/>
                        </a:rPr>
                        <a:t>  Суперземля</a:t>
                      </a:r>
                    </a:p>
                    <a:p>
                      <a:pP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tcPr>
                </a:tc>
                <a:tc>
                  <a:txBody>
                    <a:bodyPr anchor="t" rtlCol="false"/>
                    <a:lstStyle/>
                    <a:p>
                      <a:pPr algn="l">
                        <a:lnSpc>
                          <a:spcPts val="1960"/>
                        </a:lnSpc>
                        <a:defRPr/>
                      </a:pPr>
                      <a:endParaRPr lang="en-US" sz="1100"/>
                    </a:p>
                    <a:p>
                      <a:pPr>
                        <a:lnSpc>
                          <a:spcPts val="1960"/>
                        </a:lnSpc>
                      </a:pPr>
                      <a:r>
                        <a:rPr lang="en-US" sz="1400">
                          <a:solidFill>
                            <a:srgbClr val="FFFFFF"/>
                          </a:solidFill>
                          <a:latin typeface="Open Sans Extra Bold"/>
                        </a:rPr>
                        <a:t>  ~0.037</a:t>
                      </a:r>
                    </a:p>
                    <a:p>
                      <a:pP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tcPr>
                </a:tc>
                <a:tc>
                  <a:txBody>
                    <a:bodyPr anchor="t" rtlCol="false"/>
                    <a:lstStyle/>
                    <a:p>
                      <a:pPr algn="l">
                        <a:lnSpc>
                          <a:spcPts val="1960"/>
                        </a:lnSpc>
                        <a:defRPr/>
                      </a:pPr>
                      <a:endParaRPr lang="en-US" sz="1100"/>
                    </a:p>
                    <a:p>
                      <a:pPr>
                        <a:lnSpc>
                          <a:spcPts val="1960"/>
                        </a:lnSpc>
                      </a:pPr>
                      <a:r>
                        <a:rPr lang="en-US" sz="1400">
                          <a:solidFill>
                            <a:srgbClr val="FFFFFF"/>
                          </a:solidFill>
                          <a:latin typeface="Open Sans Extra Bold"/>
                        </a:rPr>
                        <a:t>  ~9.21</a:t>
                      </a:r>
                    </a:p>
                    <a:p>
                      <a:pP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tcPr>
                </a:tc>
                <a:tc>
                  <a:txBody>
                    <a:bodyPr anchor="t" rtlCol="false"/>
                    <a:lstStyle/>
                    <a:p>
                      <a:pPr algn="l">
                        <a:lnSpc>
                          <a:spcPts val="1960"/>
                        </a:lnSpc>
                        <a:defRPr/>
                      </a:pPr>
                      <a:endParaRPr lang="en-US" sz="1100"/>
                    </a:p>
                    <a:p>
                      <a:pPr>
                        <a:lnSpc>
                          <a:spcPts val="1960"/>
                        </a:lnSpc>
                      </a:pPr>
                      <a:r>
                        <a:rPr lang="en-US" sz="1400">
                          <a:solidFill>
                            <a:srgbClr val="FFFFFF"/>
                          </a:solidFill>
                          <a:latin typeface="Open Sans Extra Bold"/>
                          <a:ea typeface="Open Sans Extra Bold"/>
                        </a:rPr>
                        <a:t>  89,680 ± 0,034º</a:t>
                      </a:r>
                    </a:p>
                    <a:p>
                      <a:pP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tcPr>
                </a:tc>
              </a:tr>
              <a:tr h="975472">
                <a:tc>
                  <a:txBody>
                    <a:bodyPr anchor="t" rtlCol="false"/>
                    <a:lstStyle/>
                    <a:p>
                      <a:pPr algn="l">
                        <a:lnSpc>
                          <a:spcPts val="1960"/>
                        </a:lnSpc>
                        <a:defRPr/>
                      </a:pPr>
                      <a:endParaRPr lang="en-US" sz="1100"/>
                    </a:p>
                    <a:p>
                      <a:pPr>
                        <a:lnSpc>
                          <a:spcPts val="1960"/>
                        </a:lnSpc>
                      </a:pPr>
                      <a:r>
                        <a:rPr lang="en-US" sz="1400">
                          <a:solidFill>
                            <a:srgbClr val="FFFFFF"/>
                          </a:solidFill>
                          <a:latin typeface="Open Sans Extra Bold"/>
                        </a:rPr>
                        <a:t>  1g</a:t>
                      </a:r>
                    </a:p>
                    <a:p>
                      <a:pP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solidFill>
                      <a:srgbClr val="CBAFDB"/>
                    </a:solidFill>
                  </a:tcPr>
                </a:tc>
                <a:tc>
                  <a:txBody>
                    <a:bodyPr anchor="t" rtlCol="false"/>
                    <a:lstStyle/>
                    <a:p>
                      <a:pPr algn="l">
                        <a:lnSpc>
                          <a:spcPts val="1960"/>
                        </a:lnSpc>
                        <a:defRPr/>
                      </a:pPr>
                      <a:endParaRPr lang="en-US" sz="1100"/>
                    </a:p>
                    <a:p>
                      <a:pPr>
                        <a:lnSpc>
                          <a:spcPts val="1960"/>
                        </a:lnSpc>
                      </a:pPr>
                      <a:r>
                        <a:rPr lang="en-US" sz="1400">
                          <a:solidFill>
                            <a:srgbClr val="FFFFFF"/>
                          </a:solidFill>
                          <a:latin typeface="Open Sans Extra Bold"/>
                        </a:rPr>
                        <a:t>  ~1.127</a:t>
                      </a:r>
                    </a:p>
                    <a:p>
                      <a:pP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tcPr>
                </a:tc>
                <a:tc>
                  <a:txBody>
                    <a:bodyPr anchor="t" rtlCol="false"/>
                    <a:lstStyle/>
                    <a:p>
                      <a:pPr algn="l">
                        <a:lnSpc>
                          <a:spcPts val="1960"/>
                        </a:lnSpc>
                        <a:defRPr/>
                      </a:pPr>
                      <a:endParaRPr lang="en-US" sz="1100"/>
                    </a:p>
                    <a:p>
                      <a:pPr>
                        <a:lnSpc>
                          <a:spcPts val="1960"/>
                        </a:lnSpc>
                      </a:pPr>
                      <a:r>
                        <a:rPr lang="en-US" sz="1400">
                          <a:solidFill>
                            <a:srgbClr val="FFFFFF"/>
                          </a:solidFill>
                          <a:latin typeface="Open Sans Extra Bold"/>
                        </a:rPr>
                        <a:t>  ~1.15</a:t>
                      </a:r>
                    </a:p>
                    <a:p>
                      <a:pP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tcPr>
                </a:tc>
                <a:tc>
                  <a:txBody>
                    <a:bodyPr anchor="t" rtlCol="false"/>
                    <a:lstStyle/>
                    <a:p>
                      <a:pPr algn="l">
                        <a:lnSpc>
                          <a:spcPts val="1960"/>
                        </a:lnSpc>
                        <a:defRPr/>
                      </a:pPr>
                      <a:endParaRPr lang="en-US" sz="1100"/>
                    </a:p>
                    <a:p>
                      <a:pPr>
                        <a:lnSpc>
                          <a:spcPts val="1960"/>
                        </a:lnSpc>
                      </a:pPr>
                      <a:r>
                        <a:rPr lang="en-US" sz="1400">
                          <a:solidFill>
                            <a:srgbClr val="FFFFFF"/>
                          </a:solidFill>
                          <a:latin typeface="Open Sans Extra Bold"/>
                        </a:rPr>
                        <a:t>  Суперземля</a:t>
                      </a:r>
                    </a:p>
                    <a:p>
                      <a:pP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tcPr>
                </a:tc>
                <a:tc>
                  <a:txBody>
                    <a:bodyPr anchor="t" rtlCol="false"/>
                    <a:lstStyle/>
                    <a:p>
                      <a:pPr algn="l">
                        <a:lnSpc>
                          <a:spcPts val="1960"/>
                        </a:lnSpc>
                        <a:defRPr/>
                      </a:pPr>
                      <a:endParaRPr lang="en-US" sz="1100"/>
                    </a:p>
                    <a:p>
                      <a:pPr>
                        <a:lnSpc>
                          <a:spcPts val="1960"/>
                        </a:lnSpc>
                      </a:pPr>
                      <a:r>
                        <a:rPr lang="en-US" sz="1400">
                          <a:solidFill>
                            <a:srgbClr val="FFFFFF"/>
                          </a:solidFill>
                          <a:latin typeface="Open Sans Extra Bold"/>
                        </a:rPr>
                        <a:t>  ~0.045</a:t>
                      </a:r>
                    </a:p>
                    <a:p>
                      <a:pP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tcPr>
                </a:tc>
                <a:tc>
                  <a:txBody>
                    <a:bodyPr anchor="t" rtlCol="false"/>
                    <a:lstStyle/>
                    <a:p>
                      <a:pPr algn="l">
                        <a:lnSpc>
                          <a:spcPts val="1960"/>
                        </a:lnSpc>
                        <a:defRPr/>
                      </a:pPr>
                      <a:endParaRPr lang="en-US" sz="1100"/>
                    </a:p>
                    <a:p>
                      <a:pPr>
                        <a:lnSpc>
                          <a:spcPts val="1960"/>
                        </a:lnSpc>
                      </a:pPr>
                      <a:r>
                        <a:rPr lang="en-US" sz="1400">
                          <a:solidFill>
                            <a:srgbClr val="FFFFFF"/>
                          </a:solidFill>
                          <a:latin typeface="Open Sans Extra Bold"/>
                        </a:rPr>
                        <a:t>  ~12.35</a:t>
                      </a:r>
                    </a:p>
                    <a:p>
                      <a:pP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tcPr>
                </a:tc>
                <a:tc>
                  <a:txBody>
                    <a:bodyPr anchor="t" rtlCol="false"/>
                    <a:lstStyle/>
                    <a:p>
                      <a:pPr algn="l">
                        <a:lnSpc>
                          <a:spcPts val="1960"/>
                        </a:lnSpc>
                        <a:defRPr/>
                      </a:pPr>
                      <a:endParaRPr lang="en-US" sz="1100"/>
                    </a:p>
                    <a:p>
                      <a:pPr>
                        <a:lnSpc>
                          <a:spcPts val="1960"/>
                        </a:lnSpc>
                      </a:pPr>
                      <a:r>
                        <a:rPr lang="en-US" sz="1400">
                          <a:solidFill>
                            <a:srgbClr val="FFFFFF"/>
                          </a:solidFill>
                          <a:latin typeface="Open Sans Extra Bold"/>
                          <a:ea typeface="Open Sans Extra Bold"/>
                        </a:rPr>
                        <a:t>  89,710 ± 0,025º</a:t>
                      </a:r>
                    </a:p>
                    <a:p>
                      <a:pP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tcPr>
                </a:tc>
              </a:tr>
              <a:tr h="975472">
                <a:tc>
                  <a:txBody>
                    <a:bodyPr anchor="t" rtlCol="false"/>
                    <a:lstStyle/>
                    <a:p>
                      <a:pPr algn="l">
                        <a:lnSpc>
                          <a:spcPts val="1960"/>
                        </a:lnSpc>
                        <a:defRPr/>
                      </a:pPr>
                      <a:endParaRPr lang="en-US" sz="1100"/>
                    </a:p>
                    <a:p>
                      <a:pPr>
                        <a:lnSpc>
                          <a:spcPts val="1960"/>
                        </a:lnSpc>
                      </a:pPr>
                      <a:r>
                        <a:rPr lang="en-US" sz="1400">
                          <a:solidFill>
                            <a:srgbClr val="FFFFFF"/>
                          </a:solidFill>
                          <a:latin typeface="Open Sans Extra Bold"/>
                        </a:rPr>
                        <a:t>  1h</a:t>
                      </a:r>
                    </a:p>
                    <a:p>
                      <a:pP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solidFill>
                      <a:srgbClr val="CBAFDB"/>
                    </a:solidFill>
                  </a:tcPr>
                </a:tc>
                <a:tc>
                  <a:txBody>
                    <a:bodyPr anchor="t" rtlCol="false"/>
                    <a:lstStyle/>
                    <a:p>
                      <a:pPr algn="l">
                        <a:lnSpc>
                          <a:spcPts val="1960"/>
                        </a:lnSpc>
                        <a:defRPr/>
                      </a:pPr>
                      <a:endParaRPr lang="en-US" sz="1100"/>
                    </a:p>
                    <a:p>
                      <a:pPr>
                        <a:lnSpc>
                          <a:spcPts val="1960"/>
                        </a:lnSpc>
                      </a:pPr>
                      <a:r>
                        <a:rPr lang="en-US" sz="1400">
                          <a:solidFill>
                            <a:srgbClr val="FFFFFF"/>
                          </a:solidFill>
                          <a:latin typeface="Open Sans Extra Bold"/>
                        </a:rPr>
                        <a:t>  ~0.755</a:t>
                      </a:r>
                    </a:p>
                    <a:p>
                      <a:pP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tcPr>
                </a:tc>
                <a:tc>
                  <a:txBody>
                    <a:bodyPr anchor="t" rtlCol="false"/>
                    <a:lstStyle/>
                    <a:p>
                      <a:pPr algn="l">
                        <a:lnSpc>
                          <a:spcPts val="1960"/>
                        </a:lnSpc>
                        <a:defRPr/>
                      </a:pPr>
                      <a:endParaRPr lang="en-US" sz="1100"/>
                    </a:p>
                    <a:p>
                      <a:pPr>
                        <a:lnSpc>
                          <a:spcPts val="1960"/>
                        </a:lnSpc>
                      </a:pPr>
                      <a:r>
                        <a:rPr lang="en-US" sz="1400">
                          <a:solidFill>
                            <a:srgbClr val="FFFFFF"/>
                          </a:solidFill>
                          <a:latin typeface="Open Sans Extra Bold"/>
                        </a:rPr>
                        <a:t>  ~0.33</a:t>
                      </a:r>
                    </a:p>
                    <a:p>
                      <a:pP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tcPr>
                </a:tc>
                <a:tc>
                  <a:txBody>
                    <a:bodyPr anchor="t" rtlCol="false"/>
                    <a:lstStyle/>
                    <a:p>
                      <a:pPr algn="l">
                        <a:lnSpc>
                          <a:spcPts val="1960"/>
                        </a:lnSpc>
                        <a:defRPr/>
                      </a:pPr>
                      <a:endParaRPr lang="en-US" sz="1100"/>
                    </a:p>
                    <a:p>
                      <a:pPr>
                        <a:lnSpc>
                          <a:spcPts val="1960"/>
                        </a:lnSpc>
                      </a:pPr>
                      <a:r>
                        <a:rPr lang="en-US" sz="1400">
                          <a:solidFill>
                            <a:srgbClr val="FFFFFF"/>
                          </a:solidFill>
                          <a:latin typeface="Open Sans Extra Bold"/>
                        </a:rPr>
                        <a:t>  Гірка планета</a:t>
                      </a:r>
                    </a:p>
                    <a:p>
                      <a:pP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tcPr>
                </a:tc>
                <a:tc>
                  <a:txBody>
                    <a:bodyPr anchor="t" rtlCol="false"/>
                    <a:lstStyle/>
                    <a:p>
                      <a:pPr algn="l">
                        <a:lnSpc>
                          <a:spcPts val="1960"/>
                        </a:lnSpc>
                        <a:defRPr/>
                      </a:pPr>
                      <a:endParaRPr lang="en-US" sz="1100"/>
                    </a:p>
                    <a:p>
                      <a:pPr>
                        <a:lnSpc>
                          <a:spcPts val="1960"/>
                        </a:lnSpc>
                      </a:pPr>
                      <a:r>
                        <a:rPr lang="en-US" sz="1400">
                          <a:solidFill>
                            <a:srgbClr val="FFFFFF"/>
                          </a:solidFill>
                          <a:latin typeface="Open Sans Extra Bold"/>
                        </a:rPr>
                        <a:t>  ~0.063</a:t>
                      </a:r>
                    </a:p>
                    <a:p>
                      <a:pP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tcPr>
                </a:tc>
                <a:tc>
                  <a:txBody>
                    <a:bodyPr anchor="t" rtlCol="false"/>
                    <a:lstStyle/>
                    <a:p>
                      <a:pPr algn="l">
                        <a:lnSpc>
                          <a:spcPts val="1960"/>
                        </a:lnSpc>
                        <a:defRPr/>
                      </a:pPr>
                      <a:endParaRPr lang="en-US" sz="1100"/>
                    </a:p>
                    <a:p>
                      <a:pPr>
                        <a:lnSpc>
                          <a:spcPts val="1960"/>
                        </a:lnSpc>
                      </a:pPr>
                      <a:r>
                        <a:rPr lang="en-US" sz="1400">
                          <a:solidFill>
                            <a:srgbClr val="FFFFFF"/>
                          </a:solidFill>
                          <a:latin typeface="Open Sans Extra Bold"/>
                        </a:rPr>
                        <a:t>  ~20</a:t>
                      </a:r>
                    </a:p>
                    <a:p>
                      <a:pPr>
                        <a:lnSpc>
                          <a:spcPts val="1960"/>
                        </a:lnSpc>
                      </a:pPr>
                      <a:r>
                        <a:rPr lang="en-US" sz="14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tcPr>
                </a:tc>
                <a:tc>
                  <a:txBody>
                    <a:bodyPr anchor="t" rtlCol="false"/>
                    <a:lstStyle/>
                    <a:p>
                      <a:pPr algn="l">
                        <a:lnSpc>
                          <a:spcPts val="1820"/>
                        </a:lnSpc>
                        <a:defRPr/>
                      </a:pPr>
                      <a:endParaRPr lang="en-US" sz="1100"/>
                    </a:p>
                    <a:p>
                      <a:pPr>
                        <a:lnSpc>
                          <a:spcPts val="1820"/>
                        </a:lnSpc>
                      </a:pPr>
                      <a:r>
                        <a:rPr lang="en-US" sz="1300">
                          <a:solidFill>
                            <a:srgbClr val="FFFFFF"/>
                          </a:solidFill>
                          <a:latin typeface="Open Sans Extra Bold"/>
                          <a:ea typeface="Open Sans Extra Bold"/>
                        </a:rPr>
                        <a:t>  89,80 ± 0,07º</a:t>
                      </a:r>
                    </a:p>
                    <a:p>
                      <a:pPr>
                        <a:lnSpc>
                          <a:spcPts val="1820"/>
                        </a:lnSpc>
                      </a:pPr>
                      <a:r>
                        <a:rPr lang="en-US" sz="1300">
                          <a:solidFill>
                            <a:srgbClr val="FFFFFF"/>
                          </a:solidFill>
                          <a:latin typeface="Open Sans Extra Bold"/>
                        </a:rPr>
                        <a:t>  </a:t>
                      </a:r>
                    </a:p>
                  </a:txBody>
                  <a:tcPr marL="66675" marR="66675" marT="66675" marB="66675"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tcPr>
                </a:tc>
              </a:tr>
            </a:tbl>
          </a:graphicData>
        </a:graphic>
      </p:graphicFrame>
      <p:sp>
        <p:nvSpPr>
          <p:cNvPr name="Freeform 7" id="7"/>
          <p:cNvSpPr/>
          <p:nvPr/>
        </p:nvSpPr>
        <p:spPr>
          <a:xfrm flipH="false" flipV="false" rot="0">
            <a:off x="12782863" y="4045075"/>
            <a:ext cx="4621555" cy="3421034"/>
          </a:xfrm>
          <a:custGeom>
            <a:avLst/>
            <a:gdLst/>
            <a:ahLst/>
            <a:cxnLst/>
            <a:rect r="r" b="b" t="t" l="l"/>
            <a:pathLst>
              <a:path h="3421034" w="4621555">
                <a:moveTo>
                  <a:pt x="0" y="0"/>
                </a:moveTo>
                <a:lnTo>
                  <a:pt x="4621555" y="0"/>
                </a:lnTo>
                <a:lnTo>
                  <a:pt x="4621555" y="3421034"/>
                </a:lnTo>
                <a:lnTo>
                  <a:pt x="0" y="3421034"/>
                </a:lnTo>
                <a:lnTo>
                  <a:pt x="0" y="0"/>
                </a:lnTo>
                <a:close/>
              </a:path>
            </a:pathLst>
          </a:custGeom>
          <a:blipFill>
            <a:blip r:embed="rId3"/>
            <a:stretch>
              <a:fillRect l="0" t="0" r="0" b="0"/>
            </a:stretch>
          </a:blipFill>
        </p:spPr>
      </p:sp>
      <p:sp>
        <p:nvSpPr>
          <p:cNvPr name="TextBox 8" id="8"/>
          <p:cNvSpPr txBox="true"/>
          <p:nvPr/>
        </p:nvSpPr>
        <p:spPr>
          <a:xfrm rot="0">
            <a:off x="12782863" y="1629214"/>
            <a:ext cx="4801619" cy="2155951"/>
          </a:xfrm>
          <a:prstGeom prst="rect">
            <a:avLst/>
          </a:prstGeom>
        </p:spPr>
        <p:txBody>
          <a:bodyPr anchor="t" rtlCol="false" tIns="0" lIns="0" bIns="0" rIns="0">
            <a:spAutoFit/>
          </a:bodyPr>
          <a:lstStyle/>
          <a:p>
            <a:pPr algn="ctr">
              <a:lnSpc>
                <a:spcPts val="5811"/>
              </a:lnSpc>
              <a:spcBef>
                <a:spcPct val="0"/>
              </a:spcBef>
            </a:pPr>
            <a:r>
              <a:rPr lang="en-US" sz="4151">
                <a:solidFill>
                  <a:srgbClr val="FFFFFF"/>
                </a:solidFill>
                <a:latin typeface="Open Sans Extra Bold"/>
              </a:rPr>
              <a:t>Характеристика планет системи TRAPPIST-1</a:t>
            </a:r>
            <a:r>
              <a:rPr lang="en-US" sz="4151">
                <a:solidFill>
                  <a:srgbClr val="FFFFFF"/>
                </a:solidFill>
                <a:latin typeface="Open Sans Extra Bold"/>
              </a:rPr>
              <a:t> </a:t>
            </a:r>
          </a:p>
        </p:txBody>
      </p:sp>
      <p:sp>
        <p:nvSpPr>
          <p:cNvPr name="TextBox 9" id="9"/>
          <p:cNvSpPr txBox="true"/>
          <p:nvPr/>
        </p:nvSpPr>
        <p:spPr>
          <a:xfrm rot="0">
            <a:off x="6483153" y="7685184"/>
            <a:ext cx="17220975" cy="323215"/>
          </a:xfrm>
          <a:prstGeom prst="rect">
            <a:avLst/>
          </a:prstGeom>
        </p:spPr>
        <p:txBody>
          <a:bodyPr anchor="t" rtlCol="false" tIns="0" lIns="0" bIns="0" rIns="0">
            <a:spAutoFit/>
          </a:bodyPr>
          <a:lstStyle/>
          <a:p>
            <a:pPr algn="ctr">
              <a:lnSpc>
                <a:spcPts val="2659"/>
              </a:lnSpc>
              <a:spcBef>
                <a:spcPct val="0"/>
              </a:spcBef>
            </a:pPr>
            <a:r>
              <a:rPr lang="en-US" sz="1899">
                <a:solidFill>
                  <a:srgbClr val="FFFFFF"/>
                </a:solidFill>
                <a:latin typeface="Open Sans Extra Bold"/>
              </a:rPr>
              <a:t>Зображення системи планет</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DAGCYIdx67E</dc:identifier>
  <dcterms:modified xsi:type="dcterms:W3CDTF">2011-08-01T06:04:30Z</dcterms:modified>
  <cp:revision>1</cp:revision>
  <dc:title>Blue Modern Astronomy Presentation</dc:title>
</cp:coreProperties>
</file>