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sldIdLst>
    <p:sldId id="303" r:id="rId2"/>
    <p:sldId id="304" r:id="rId3"/>
    <p:sldId id="305" r:id="rId4"/>
    <p:sldId id="307" r:id="rId5"/>
    <p:sldId id="308" r:id="rId6"/>
    <p:sldId id="267" r:id="rId7"/>
    <p:sldId id="276" r:id="rId8"/>
    <p:sldId id="309" r:id="rId9"/>
    <p:sldId id="311" r:id="rId10"/>
    <p:sldId id="299" r:id="rId11"/>
    <p:sldId id="270" r:id="rId12"/>
    <p:sldId id="271" r:id="rId13"/>
    <p:sldId id="312" r:id="rId14"/>
    <p:sldId id="313" r:id="rId15"/>
    <p:sldId id="314" r:id="rId16"/>
    <p:sldId id="274" r:id="rId1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8F8F8"/>
    <a:srgbClr val="F6161B"/>
    <a:srgbClr val="800000"/>
    <a:srgbClr val="900609"/>
    <a:srgbClr val="CDB68D"/>
    <a:srgbClr val="C9B4AB"/>
    <a:srgbClr val="DDB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78" autoAdjust="0"/>
    <p:restoredTop sz="94660"/>
  </p:normalViewPr>
  <p:slideViewPr>
    <p:cSldViewPr>
      <p:cViewPr varScale="1">
        <p:scale>
          <a:sx n="68" d="100"/>
          <a:sy n="68" d="100"/>
        </p:scale>
        <p:origin x="-169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uk-UA"/>
          </a:p>
        </p:txBody>
      </p:sp>
      <p:sp>
        <p:nvSpPr>
          <p:cNvPr id="4" name="Дата 3"/>
          <p:cNvSpPr>
            <a:spLocks noGrp="1"/>
          </p:cNvSpPr>
          <p:nvPr>
            <p:ph type="dt" sz="half" idx="10"/>
          </p:nvPr>
        </p:nvSpPr>
        <p:spPr/>
        <p:txBody>
          <a:bodyPr/>
          <a:lstStyle/>
          <a:p>
            <a:pPr>
              <a:defRPr/>
            </a:pPr>
            <a:fld id="{664340A0-80E1-48E6-B5FC-42813881A912}" type="datetimeFigureOut">
              <a:rPr lang="ru-RU" smtClean="0"/>
              <a:pPr>
                <a:defRPr/>
              </a:pPr>
              <a:t>11.04.2024</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674800B3-5174-4EA2-A8E1-5B2C21020936}" type="slidenum">
              <a:rPr lang="ru-RU" smtClean="0"/>
              <a:pPr>
                <a:defRPr/>
              </a:pPr>
              <a:t>‹#›</a:t>
            </a:fld>
            <a:endParaRPr lang="ru-RU"/>
          </a:p>
        </p:txBody>
      </p:sp>
    </p:spTree>
    <p:extLst>
      <p:ext uri="{BB962C8B-B14F-4D97-AF65-F5344CB8AC3E}">
        <p14:creationId xmlns:p14="http://schemas.microsoft.com/office/powerpoint/2010/main" val="2547183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pPr>
              <a:defRPr/>
            </a:pPr>
            <a:fld id="{558767C3-6B99-4660-AF95-3C03995B3EFF}" type="datetimeFigureOut">
              <a:rPr lang="ru-RU" smtClean="0"/>
              <a:pPr>
                <a:defRPr/>
              </a:pPr>
              <a:t>11.04.2024</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7EA8B1DC-862C-4F2B-89D5-C85A2C6FF1CF}" type="slidenum">
              <a:rPr lang="ru-RU" smtClean="0"/>
              <a:pPr>
                <a:defRPr/>
              </a:pPr>
              <a:t>‹#›</a:t>
            </a:fld>
            <a:endParaRPr lang="ru-RU"/>
          </a:p>
        </p:txBody>
      </p:sp>
    </p:spTree>
    <p:extLst>
      <p:ext uri="{BB962C8B-B14F-4D97-AF65-F5344CB8AC3E}">
        <p14:creationId xmlns:p14="http://schemas.microsoft.com/office/powerpoint/2010/main" val="2038103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pPr>
              <a:defRPr/>
            </a:pPr>
            <a:fld id="{9401B9FA-C8D6-4CEB-B300-AF81A7319836}" type="datetimeFigureOut">
              <a:rPr lang="ru-RU" smtClean="0"/>
              <a:pPr>
                <a:defRPr/>
              </a:pPr>
              <a:t>11.04.2024</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02947C21-201E-455E-B99A-59CE3A9077B9}" type="slidenum">
              <a:rPr lang="ru-RU" smtClean="0"/>
              <a:pPr>
                <a:defRPr/>
              </a:pPr>
              <a:t>‹#›</a:t>
            </a:fld>
            <a:endParaRPr lang="ru-RU"/>
          </a:p>
        </p:txBody>
      </p:sp>
    </p:spTree>
    <p:extLst>
      <p:ext uri="{BB962C8B-B14F-4D97-AF65-F5344CB8AC3E}">
        <p14:creationId xmlns:p14="http://schemas.microsoft.com/office/powerpoint/2010/main" val="3199729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pPr>
              <a:defRPr/>
            </a:pPr>
            <a:fld id="{10C6C018-A141-4777-B020-B7386178AA68}" type="datetimeFigureOut">
              <a:rPr lang="ru-RU" smtClean="0"/>
              <a:pPr>
                <a:defRPr/>
              </a:pPr>
              <a:t>11.04.2024</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ED01DC1-FBA5-4F27-8B29-E464576CF75B}" type="slidenum">
              <a:rPr lang="ru-RU" smtClean="0"/>
              <a:pPr>
                <a:defRPr/>
              </a:pPr>
              <a:t>‹#›</a:t>
            </a:fld>
            <a:endParaRPr lang="ru-RU"/>
          </a:p>
        </p:txBody>
      </p:sp>
    </p:spTree>
    <p:extLst>
      <p:ext uri="{BB962C8B-B14F-4D97-AF65-F5344CB8AC3E}">
        <p14:creationId xmlns:p14="http://schemas.microsoft.com/office/powerpoint/2010/main" val="35479830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a:defRPr/>
            </a:pPr>
            <a:fld id="{EB3C0330-2DA0-4D60-9C7F-013488801630}" type="datetimeFigureOut">
              <a:rPr lang="ru-RU" smtClean="0"/>
              <a:pPr>
                <a:defRPr/>
              </a:pPr>
              <a:t>11.04.2024</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6358D6AD-D97F-4571-AB32-6126DCB9C65C}" type="slidenum">
              <a:rPr lang="ru-RU" smtClean="0"/>
              <a:pPr>
                <a:defRPr/>
              </a:pPr>
              <a:t>‹#›</a:t>
            </a:fld>
            <a:endParaRPr lang="ru-RU"/>
          </a:p>
        </p:txBody>
      </p:sp>
    </p:spTree>
    <p:extLst>
      <p:ext uri="{BB962C8B-B14F-4D97-AF65-F5344CB8AC3E}">
        <p14:creationId xmlns:p14="http://schemas.microsoft.com/office/powerpoint/2010/main" val="16296575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p:cNvSpPr>
            <a:spLocks noGrp="1"/>
          </p:cNvSpPr>
          <p:nvPr>
            <p:ph type="dt" sz="half" idx="10"/>
          </p:nvPr>
        </p:nvSpPr>
        <p:spPr/>
        <p:txBody>
          <a:bodyPr/>
          <a:lstStyle/>
          <a:p>
            <a:pPr>
              <a:defRPr/>
            </a:pPr>
            <a:fld id="{60DC5524-3778-474F-98C8-9A212962A5C7}" type="datetimeFigureOut">
              <a:rPr lang="ru-RU" smtClean="0"/>
              <a:pPr>
                <a:defRPr/>
              </a:pPr>
              <a:t>11.04.2024</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A31F7C74-842A-4FCB-A32E-E1A569B0F993}" type="slidenum">
              <a:rPr lang="ru-RU" smtClean="0"/>
              <a:pPr>
                <a:defRPr/>
              </a:pPr>
              <a:t>‹#›</a:t>
            </a:fld>
            <a:endParaRPr lang="ru-RU"/>
          </a:p>
        </p:txBody>
      </p:sp>
    </p:spTree>
    <p:extLst>
      <p:ext uri="{BB962C8B-B14F-4D97-AF65-F5344CB8AC3E}">
        <p14:creationId xmlns:p14="http://schemas.microsoft.com/office/powerpoint/2010/main" val="37766079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p:cNvSpPr>
            <a:spLocks noGrp="1"/>
          </p:cNvSpPr>
          <p:nvPr>
            <p:ph type="dt" sz="half" idx="10"/>
          </p:nvPr>
        </p:nvSpPr>
        <p:spPr/>
        <p:txBody>
          <a:bodyPr/>
          <a:lstStyle/>
          <a:p>
            <a:pPr>
              <a:defRPr/>
            </a:pPr>
            <a:fld id="{4D75C0FE-D5FE-45B2-B482-E24EE5651E7E}" type="datetimeFigureOut">
              <a:rPr lang="ru-RU" smtClean="0"/>
              <a:pPr>
                <a:defRPr/>
              </a:pPr>
              <a:t>11.04.2024</a:t>
            </a:fld>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820866F4-BD58-4228-99F1-8AE254F8CF9B}" type="slidenum">
              <a:rPr lang="ru-RU" smtClean="0"/>
              <a:pPr>
                <a:defRPr/>
              </a:pPr>
              <a:t>‹#›</a:t>
            </a:fld>
            <a:endParaRPr lang="ru-RU"/>
          </a:p>
        </p:txBody>
      </p:sp>
    </p:spTree>
    <p:extLst>
      <p:ext uri="{BB962C8B-B14F-4D97-AF65-F5344CB8AC3E}">
        <p14:creationId xmlns:p14="http://schemas.microsoft.com/office/powerpoint/2010/main" val="11072427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2"/>
          <p:cNvSpPr>
            <a:spLocks noGrp="1"/>
          </p:cNvSpPr>
          <p:nvPr>
            <p:ph type="dt" sz="half" idx="10"/>
          </p:nvPr>
        </p:nvSpPr>
        <p:spPr/>
        <p:txBody>
          <a:bodyPr/>
          <a:lstStyle/>
          <a:p>
            <a:pPr>
              <a:defRPr/>
            </a:pPr>
            <a:fld id="{363F83FE-34C8-4503-923D-AAAC5371CC97}" type="datetimeFigureOut">
              <a:rPr lang="ru-RU" smtClean="0"/>
              <a:pPr>
                <a:defRPr/>
              </a:pPr>
              <a:t>11.04.2024</a:t>
            </a:fld>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0FCFA396-48CE-4DE5-AA30-DFA0B726E301}" type="slidenum">
              <a:rPr lang="ru-RU" smtClean="0"/>
              <a:pPr>
                <a:defRPr/>
              </a:pPr>
              <a:t>‹#›</a:t>
            </a:fld>
            <a:endParaRPr lang="ru-RU"/>
          </a:p>
        </p:txBody>
      </p:sp>
    </p:spTree>
    <p:extLst>
      <p:ext uri="{BB962C8B-B14F-4D97-AF65-F5344CB8AC3E}">
        <p14:creationId xmlns:p14="http://schemas.microsoft.com/office/powerpoint/2010/main" val="2642117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A9306F70-7B90-47E0-B868-2FDBD4AB145B}" type="datetimeFigureOut">
              <a:rPr lang="ru-RU" smtClean="0"/>
              <a:pPr>
                <a:defRPr/>
              </a:pPr>
              <a:t>11.04.2024</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B097662D-E877-4202-B133-E321D61E3876}" type="slidenum">
              <a:rPr lang="ru-RU" smtClean="0"/>
              <a:pPr>
                <a:defRPr/>
              </a:pPr>
              <a:t>‹#›</a:t>
            </a:fld>
            <a:endParaRPr lang="ru-RU"/>
          </a:p>
        </p:txBody>
      </p:sp>
    </p:spTree>
    <p:extLst>
      <p:ext uri="{BB962C8B-B14F-4D97-AF65-F5344CB8AC3E}">
        <p14:creationId xmlns:p14="http://schemas.microsoft.com/office/powerpoint/2010/main" val="1573719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a:defRPr/>
            </a:pPr>
            <a:fld id="{6BD85181-13A0-48E4-858A-E7987DE7BFDF}" type="datetimeFigureOut">
              <a:rPr lang="ru-RU" smtClean="0"/>
              <a:pPr>
                <a:defRPr/>
              </a:pPr>
              <a:t>11.04.2024</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D7FDD26C-4FCE-45DE-984C-E1A0882D40A9}" type="slidenum">
              <a:rPr lang="ru-RU" smtClean="0"/>
              <a:pPr>
                <a:defRPr/>
              </a:pPr>
              <a:t>‹#›</a:t>
            </a:fld>
            <a:endParaRPr lang="ru-RU"/>
          </a:p>
        </p:txBody>
      </p:sp>
    </p:spTree>
    <p:extLst>
      <p:ext uri="{BB962C8B-B14F-4D97-AF65-F5344CB8AC3E}">
        <p14:creationId xmlns:p14="http://schemas.microsoft.com/office/powerpoint/2010/main" val="37336416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a:defRPr/>
            </a:pPr>
            <a:fld id="{87645A4C-5B03-4A9E-B0CB-EE10419AF4D8}" type="datetimeFigureOut">
              <a:rPr lang="ru-RU" smtClean="0"/>
              <a:pPr>
                <a:defRPr/>
              </a:pPr>
              <a:t>11.04.2024</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C6BEC1FA-E9BD-4BF1-9147-36B6F7CED471}" type="slidenum">
              <a:rPr lang="ru-RU" smtClean="0"/>
              <a:pPr>
                <a:defRPr/>
              </a:pPr>
              <a:t>‹#›</a:t>
            </a:fld>
            <a:endParaRPr lang="ru-RU"/>
          </a:p>
        </p:txBody>
      </p:sp>
    </p:spTree>
    <p:extLst>
      <p:ext uri="{BB962C8B-B14F-4D97-AF65-F5344CB8AC3E}">
        <p14:creationId xmlns:p14="http://schemas.microsoft.com/office/powerpoint/2010/main" val="36365404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F1BFECD-BA5C-4976-BBAD-E9F75DE20EEB}" type="datetimeFigureOut">
              <a:rPr lang="ru-RU" smtClean="0"/>
              <a:pPr>
                <a:defRPr/>
              </a:pPr>
              <a:t>11.04.2024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9C8C341-4548-40C5-8E2A-606A5519C8D1}" type="slidenum">
              <a:rPr lang="ru-RU" smtClean="0"/>
              <a:pPr>
                <a:defRPr/>
              </a:pPr>
              <a:t>‹#›</a:t>
            </a:fld>
            <a:endParaRPr lang="ru-RU"/>
          </a:p>
        </p:txBody>
      </p:sp>
    </p:spTree>
    <p:extLst>
      <p:ext uri="{BB962C8B-B14F-4D97-AF65-F5344CB8AC3E}">
        <p14:creationId xmlns:p14="http://schemas.microsoft.com/office/powerpoint/2010/main" val="112519060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hyperlink" Target="https://youtu.be/Dq7aAUQJy0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hyperlink" Target="https://youtu.be/Uibu9rTWARw" TargetMode="External"/><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openxmlformats.org/officeDocument/2006/relationships/image" Target="http://www.kivertsi.in.ua/gallery/reality/ruins_of_dok.jpg" TargetMode="External"/><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hyperlink" Target="https://youtu.be/tOr-qewc38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hyperlink" Target="https://vm.tiktok.com/ZMM9CBLGK/" TargetMode="External"/><Relationship Id="rId4" Type="http://schemas.openxmlformats.org/officeDocument/2006/relationships/hyperlink" Target="https://youtu.be/MesSYYtLmr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https://youtu.be/GJKGn5IoSQQ"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hyperlink" Target="https://youtu.be/WZFem76T8vE" TargetMode="External"/><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4" Type="http://schemas.openxmlformats.org/officeDocument/2006/relationships/hyperlink" Target="https://youtu.be/K5cDIi09v7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youtu.be/mAxoKM5fV_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Школа\мої напрацювання\ПРОЕКТ КIВЕРЦI\Обложка.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1" r="-1080" b="49332"/>
          <a:stretch/>
        </p:blipFill>
        <p:spPr bwMode="auto">
          <a:xfrm>
            <a:off x="7883" y="15312"/>
            <a:ext cx="9222440" cy="684268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1521" y="2194542"/>
            <a:ext cx="8568951" cy="2369880"/>
          </a:xfrm>
          <a:prstGeom prst="rect">
            <a:avLst/>
          </a:prstGeom>
          <a:solidFill>
            <a:srgbClr val="F8F8F8">
              <a:alpha val="41961"/>
            </a:srgbClr>
          </a:solidFill>
        </p:spPr>
        <p:txBody>
          <a:bodyPr wrap="square">
            <a:spAutoFit/>
          </a:bodyPr>
          <a:lstStyle/>
          <a:p>
            <a:pPr algn="ctr"/>
            <a:r>
              <a:rPr lang="uk-UA" sz="3600" b="1" dirty="0">
                <a:ln w="18415" cmpd="sng">
                  <a:solidFill>
                    <a:srgbClr val="FFFFFF"/>
                  </a:solidFill>
                  <a:prstDash val="solid"/>
                </a:ln>
                <a:solidFill>
                  <a:schemeClr val="bg2">
                    <a:lumMod val="10000"/>
                  </a:schemeClr>
                </a:solidFill>
                <a:effectLst>
                  <a:outerShdw blurRad="63500" dir="3600000" algn="tl" rotWithShape="0">
                    <a:srgbClr val="000000">
                      <a:alpha val="70000"/>
                    </a:srgbClr>
                  </a:outerShdw>
                </a:effectLst>
              </a:rPr>
              <a:t>Тема проєкту:</a:t>
            </a:r>
          </a:p>
          <a:p>
            <a:pPr algn="ctr"/>
            <a:r>
              <a:rPr lang="uk-UA" sz="4000" b="1"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Arial Black" panose="020B0A04020102020204" pitchFamily="34" charset="0"/>
              </a:rPr>
              <a:t>Ківерці відомі і невідомі: </a:t>
            </a:r>
          </a:p>
          <a:p>
            <a:pPr algn="ctr"/>
            <a:r>
              <a:rPr lang="uk-UA" sz="4000" b="1"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Arial Black" panose="020B0A04020102020204" pitchFamily="34" charset="0"/>
              </a:rPr>
              <a:t>пішохідна екскурсія</a:t>
            </a:r>
            <a:r>
              <a:rPr lang="en-US" sz="4000" b="1"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Arial Black" panose="020B0A04020102020204" pitchFamily="34" charset="0"/>
              </a:rPr>
              <a:t> </a:t>
            </a:r>
            <a:r>
              <a:rPr lang="uk-UA" sz="4000" b="1"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Arial Black" panose="020B0A04020102020204" pitchFamily="34" charset="0"/>
              </a:rPr>
              <a:t>містом </a:t>
            </a:r>
            <a:endParaRPr lang="en-US" sz="4000" b="1"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Arial Black" panose="020B0A04020102020204" pitchFamily="34" charset="0"/>
            </a:endParaRPr>
          </a:p>
          <a:p>
            <a:pPr algn="ctr"/>
            <a:r>
              <a:rPr lang="uk-UA" sz="3200" b="1" dirty="0">
                <a:ln w="18415" cmpd="sng">
                  <a:solidFill>
                    <a:srgbClr val="FFFFFF"/>
                  </a:solidFill>
                  <a:prstDash val="solid"/>
                </a:ln>
                <a:solidFill>
                  <a:schemeClr val="bg2">
                    <a:lumMod val="10000"/>
                  </a:schemeClr>
                </a:solidFill>
                <a:effectLst>
                  <a:outerShdw blurRad="63500" dir="3600000" algn="tl" rotWithShape="0">
                    <a:srgbClr val="000000">
                      <a:alpha val="70000"/>
                    </a:srgbClr>
                  </a:outerShdw>
                </a:effectLst>
              </a:rPr>
              <a:t>(маршрут – вул. Т. Шевченка)</a:t>
            </a:r>
          </a:p>
        </p:txBody>
      </p:sp>
      <p:sp>
        <p:nvSpPr>
          <p:cNvPr id="4" name="Прямоугольник 3"/>
          <p:cNvSpPr/>
          <p:nvPr/>
        </p:nvSpPr>
        <p:spPr>
          <a:xfrm>
            <a:off x="47102" y="234847"/>
            <a:ext cx="9096897" cy="1077218"/>
          </a:xfrm>
          <a:prstGeom prst="rect">
            <a:avLst/>
          </a:prstGeom>
          <a:solidFill>
            <a:srgbClr val="F8F8F8">
              <a:alpha val="50196"/>
            </a:srgbClr>
          </a:solidFill>
        </p:spPr>
        <p:txBody>
          <a:bodyPr wrap="square">
            <a:spAutoFit/>
          </a:bodyPr>
          <a:lstStyle/>
          <a:p>
            <a:pPr algn="ctr"/>
            <a:r>
              <a:rPr lang="uk-UA" sz="1600" b="1" dirty="0">
                <a:effectLst>
                  <a:outerShdw blurRad="38100" dist="38100" dir="2700000" algn="tl">
                    <a:srgbClr val="000000">
                      <a:alpha val="43137"/>
                    </a:srgbClr>
                  </a:outerShdw>
                </a:effectLst>
              </a:rPr>
              <a:t>ВСЕУКРАЇНСЬКИЙ ІНТЕРАКТИВНИЙ КОНКУРС «МАН-ЮНІОР-ДОСЛІДНИК»</a:t>
            </a:r>
          </a:p>
          <a:p>
            <a:pPr algn="ctr"/>
            <a:r>
              <a:rPr lang="uk-UA" sz="1600" b="1" dirty="0">
                <a:effectLst>
                  <a:outerShdw blurRad="38100" dist="38100" dir="2700000" algn="tl">
                    <a:srgbClr val="000000">
                      <a:alpha val="43137"/>
                    </a:srgbClr>
                  </a:outerShdw>
                </a:effectLst>
              </a:rPr>
              <a:t>НОМІНАЦІЯ «ІСТОРИК-ЮНІОР</a:t>
            </a:r>
            <a:r>
              <a:rPr lang="uk-UA" sz="1600" b="1" dirty="0" smtClean="0">
                <a:effectLst>
                  <a:outerShdw blurRad="38100" dist="38100" dir="2700000" algn="tl">
                    <a:srgbClr val="000000">
                      <a:alpha val="43137"/>
                    </a:srgbClr>
                  </a:outerShdw>
                </a:effectLst>
              </a:rPr>
              <a:t>»</a:t>
            </a:r>
          </a:p>
          <a:p>
            <a:pPr algn="ctr"/>
            <a:r>
              <a:rPr lang="uk-UA" sz="1600" b="1" dirty="0" smtClean="0">
                <a:effectLst>
                  <a:outerShdw blurRad="38100" dist="38100" dir="2700000" algn="tl">
                    <a:srgbClr val="000000">
                      <a:alpha val="43137"/>
                    </a:srgbClr>
                  </a:outerShdw>
                </a:effectLst>
              </a:rPr>
              <a:t>Волинське відділення МАН</a:t>
            </a:r>
            <a:r>
              <a:rPr lang="uk-UA" sz="1600" b="1" dirty="0" smtClean="0">
                <a:effectLst>
                  <a:outerShdw blurRad="38100" dist="38100" dir="2700000" algn="tl">
                    <a:srgbClr val="000000">
                      <a:alpha val="43137"/>
                    </a:srgbClr>
                  </a:outerShdw>
                </a:effectLst>
              </a:rPr>
              <a:t> </a:t>
            </a:r>
            <a:endParaRPr lang="uk-UA" sz="1600" b="1" dirty="0">
              <a:effectLst>
                <a:outerShdw blurRad="38100" dist="38100" dir="2700000" algn="tl">
                  <a:srgbClr val="000000">
                    <a:alpha val="43137"/>
                  </a:srgbClr>
                </a:outerShdw>
              </a:effectLst>
            </a:endParaRPr>
          </a:p>
          <a:p>
            <a:pPr algn="ctr"/>
            <a:r>
              <a:rPr lang="uk-UA" sz="1600" b="1" dirty="0">
                <a:effectLst>
                  <a:outerShdw blurRad="38100" dist="38100" dir="2700000" algn="tl">
                    <a:srgbClr val="000000">
                      <a:alpha val="43137"/>
                    </a:srgbClr>
                  </a:outerShdw>
                </a:effectLst>
              </a:rPr>
              <a:t>Ківерцівський ліцей №3 Луцького району Волинської області</a:t>
            </a:r>
          </a:p>
        </p:txBody>
      </p:sp>
      <p:sp>
        <p:nvSpPr>
          <p:cNvPr id="5" name="Прямоугольник 4"/>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226615" y="5048016"/>
            <a:ext cx="8593857" cy="1477328"/>
          </a:xfrm>
          <a:prstGeom prst="rect">
            <a:avLst/>
          </a:prstGeom>
          <a:solidFill>
            <a:srgbClr val="FFFFFF">
              <a:alpha val="50196"/>
            </a:srgbClr>
          </a:solidFill>
        </p:spPr>
        <p:txBody>
          <a:bodyPr wrap="square">
            <a:spAutoFit/>
          </a:bodyPr>
          <a:lstStyle/>
          <a:p>
            <a:r>
              <a:rPr lang="uk-UA" b="1" dirty="0">
                <a:effectLst>
                  <a:outerShdw blurRad="38100" dist="38100" dir="2700000" algn="tl">
                    <a:srgbClr val="000000">
                      <a:alpha val="43137"/>
                    </a:srgbClr>
                  </a:outerShdw>
                </a:effectLst>
              </a:rPr>
              <a:t>Автор проєкту: </a:t>
            </a:r>
            <a:r>
              <a:rPr lang="uk-UA" b="1" dirty="0" err="1">
                <a:effectLst>
                  <a:outerShdw blurRad="38100" dist="38100" dir="2700000" algn="tl">
                    <a:srgbClr val="000000">
                      <a:alpha val="43137"/>
                    </a:srgbClr>
                  </a:outerShdw>
                </a:effectLst>
              </a:rPr>
              <a:t>Лук’янська</a:t>
            </a:r>
            <a:r>
              <a:rPr lang="uk-UA" b="1" dirty="0">
                <a:effectLst>
                  <a:outerShdw blurRad="38100" dist="38100" dir="2700000" algn="tl">
                    <a:srgbClr val="000000">
                      <a:alpha val="43137"/>
                    </a:srgbClr>
                  </a:outerShdw>
                </a:effectLst>
              </a:rPr>
              <a:t> Яна Сергіївна</a:t>
            </a:r>
            <a:r>
              <a:rPr lang="uk-UA" dirty="0">
                <a:effectLst>
                  <a:outerShdw blurRad="38100" dist="38100" dir="2700000" algn="tl">
                    <a:srgbClr val="000000">
                      <a:alpha val="43137"/>
                    </a:srgbClr>
                  </a:outerShdw>
                </a:effectLst>
              </a:rPr>
              <a:t>, </a:t>
            </a:r>
            <a:r>
              <a:rPr lang="uk-UA" dirty="0" smtClean="0"/>
              <a:t> </a:t>
            </a:r>
            <a:r>
              <a:rPr lang="uk-UA" dirty="0" smtClean="0"/>
              <a:t>учениця </a:t>
            </a:r>
            <a:r>
              <a:rPr lang="uk-UA" dirty="0"/>
              <a:t>10 </a:t>
            </a:r>
            <a:r>
              <a:rPr lang="uk-UA" dirty="0" smtClean="0"/>
              <a:t>класу </a:t>
            </a:r>
            <a:r>
              <a:rPr lang="uk-UA" dirty="0"/>
              <a:t>Ківерцівського ліцею №</a:t>
            </a:r>
            <a:r>
              <a:rPr lang="uk-UA" dirty="0" smtClean="0"/>
              <a:t>3 </a:t>
            </a:r>
            <a:r>
              <a:rPr lang="uk-UA" dirty="0"/>
              <a:t>Луцького району Волинської області</a:t>
            </a:r>
            <a:endParaRPr lang="uk-UA" dirty="0"/>
          </a:p>
          <a:p>
            <a:r>
              <a:rPr lang="uk-UA" b="1" dirty="0">
                <a:effectLst>
                  <a:outerShdw blurRad="38100" dist="38100" dir="2700000" algn="tl">
                    <a:srgbClr val="000000">
                      <a:alpha val="43137"/>
                    </a:srgbClr>
                  </a:outerShdw>
                </a:effectLst>
              </a:rPr>
              <a:t>Керівник проєкту: Кушнірук Тамара Дмитрівна</a:t>
            </a:r>
            <a:r>
              <a:rPr lang="uk-UA" dirty="0"/>
              <a:t>, вчителька історії Ківерцівського ліцею №</a:t>
            </a:r>
            <a:r>
              <a:rPr lang="uk-UA" dirty="0" smtClean="0"/>
              <a:t>3</a:t>
            </a:r>
            <a:r>
              <a:rPr lang="uk-UA" b="1" dirty="0">
                <a:effectLst>
                  <a:outerShdw blurRad="38100" dist="38100" dir="2700000" algn="tl">
                    <a:srgbClr val="000000">
                      <a:alpha val="43137"/>
                    </a:srgbClr>
                  </a:outerShdw>
                </a:effectLst>
              </a:rPr>
              <a:t> </a:t>
            </a:r>
            <a:r>
              <a:rPr lang="uk-UA" dirty="0"/>
              <a:t>Луцького району Волинської області</a:t>
            </a:r>
            <a:endParaRPr lang="uk-UA" dirty="0" smtClean="0"/>
          </a:p>
          <a:p>
            <a:pPr algn="ctr"/>
            <a:r>
              <a:rPr lang="uk-UA" dirty="0" smtClean="0"/>
              <a:t>Ківерці 2024</a:t>
            </a:r>
            <a:endParaRPr lang="uk-UA" dirty="0"/>
          </a:p>
        </p:txBody>
      </p:sp>
      <p:cxnSp>
        <p:nvCxnSpPr>
          <p:cNvPr id="8" name="Прямая соединительная линия 7"/>
          <p:cNvCxnSpPr/>
          <p:nvPr/>
        </p:nvCxnSpPr>
        <p:spPr>
          <a:xfrm>
            <a:off x="1007604" y="4797152"/>
            <a:ext cx="712879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845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223"/>
          <a:stretch/>
        </p:blipFill>
        <p:spPr bwMode="auto">
          <a:xfrm>
            <a:off x="4688580" y="3429000"/>
            <a:ext cx="4455419" cy="278279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44033" name="Picture 10" descr="Вхід в міський парк, 1966 рік"/>
          <p:cNvPicPr>
            <a:picLocks noChangeAspect="1" noChangeArrowheads="1"/>
          </p:cNvPicPr>
          <p:nvPr/>
        </p:nvPicPr>
        <p:blipFill>
          <a:blip r:embed="rId3"/>
          <a:srcRect/>
          <a:stretch>
            <a:fillRect/>
          </a:stretch>
        </p:blipFill>
        <p:spPr bwMode="auto">
          <a:xfrm>
            <a:off x="0" y="3435036"/>
            <a:ext cx="4603297" cy="2778022"/>
          </a:xfrm>
          <a:prstGeom prst="rect">
            <a:avLst/>
          </a:prstGeom>
          <a:noFill/>
          <a:ln w="9525">
            <a:solidFill>
              <a:schemeClr val="bg1"/>
            </a:solidFill>
            <a:miter lim="800000"/>
            <a:headEnd/>
            <a:tailEnd/>
          </a:ln>
        </p:spPr>
      </p:pic>
      <p:sp>
        <p:nvSpPr>
          <p:cNvPr id="44035" name="Rectangle 13"/>
          <p:cNvSpPr>
            <a:spLocks noChangeArrowheads="1"/>
          </p:cNvSpPr>
          <p:nvPr/>
        </p:nvSpPr>
        <p:spPr bwMode="auto">
          <a:xfrm>
            <a:off x="683568" y="6186865"/>
            <a:ext cx="2790379" cy="307777"/>
          </a:xfrm>
          <a:prstGeom prst="rect">
            <a:avLst/>
          </a:prstGeom>
          <a:noFill/>
          <a:ln w="9525">
            <a:noFill/>
            <a:miter lim="800000"/>
            <a:headEnd/>
            <a:tailEnd/>
          </a:ln>
        </p:spPr>
        <p:txBody>
          <a:bodyPr wrap="none" anchor="ctr">
            <a:spAutoFit/>
          </a:bodyPr>
          <a:lstStyle/>
          <a:p>
            <a:pPr algn="ctr"/>
            <a:r>
              <a:rPr lang="uk-UA" sz="1400" b="1" dirty="0">
                <a:ea typeface="Times New Roman" pitchFamily="18" charset="0"/>
                <a:cs typeface="Arial" charset="0"/>
              </a:rPr>
              <a:t>Вхід в міський парк, 1966 рік </a:t>
            </a:r>
          </a:p>
        </p:txBody>
      </p:sp>
      <p:sp>
        <p:nvSpPr>
          <p:cNvPr id="44038" name="Text Box 7"/>
          <p:cNvSpPr txBox="1">
            <a:spLocks noChangeArrowheads="1"/>
          </p:cNvSpPr>
          <p:nvPr/>
        </p:nvSpPr>
        <p:spPr bwMode="auto">
          <a:xfrm>
            <a:off x="217633" y="3335769"/>
            <a:ext cx="4105275" cy="366713"/>
          </a:xfrm>
          <a:prstGeom prst="rect">
            <a:avLst/>
          </a:prstGeom>
          <a:noFill/>
          <a:ln w="9525">
            <a:noFill/>
            <a:miter lim="800000"/>
            <a:headEnd/>
            <a:tailEnd/>
          </a:ln>
        </p:spPr>
        <p:txBody>
          <a:bodyPr>
            <a:spAutoFit/>
          </a:bodyPr>
          <a:lstStyle/>
          <a:p>
            <a:pPr>
              <a:spcBef>
                <a:spcPct val="50000"/>
              </a:spcBef>
            </a:pPr>
            <a:endParaRPr lang="uk-UA"/>
          </a:p>
        </p:txBody>
      </p:sp>
      <p:sp>
        <p:nvSpPr>
          <p:cNvPr id="2" name="TextBox 1"/>
          <p:cNvSpPr txBox="1"/>
          <p:nvPr/>
        </p:nvSpPr>
        <p:spPr>
          <a:xfrm>
            <a:off x="5494631" y="6199687"/>
            <a:ext cx="2971263" cy="307777"/>
          </a:xfrm>
          <a:prstGeom prst="rect">
            <a:avLst/>
          </a:prstGeom>
          <a:noFill/>
        </p:spPr>
        <p:txBody>
          <a:bodyPr wrap="none" rtlCol="0">
            <a:spAutoFit/>
          </a:bodyPr>
          <a:lstStyle/>
          <a:p>
            <a:r>
              <a:rPr lang="uk-UA" sz="1400" b="1" dirty="0">
                <a:solidFill>
                  <a:srgbClr val="FF0000"/>
                </a:solidFill>
              </a:rPr>
              <a:t>Відео: </a:t>
            </a:r>
            <a:r>
              <a:rPr lang="uk-UA" sz="1400" b="1" dirty="0">
                <a:solidFill>
                  <a:srgbClr val="FF0000"/>
                </a:solidFill>
                <a:hlinkClick r:id="rId4">
                  <a:extLst>
                    <a:ext uri="{A12FA001-AC4F-418D-AE19-62706E023703}">
                      <ahyp:hlinkClr xmlns="" xmlns:ahyp="http://schemas.microsoft.com/office/drawing/2018/hyperlinkcolor" val="tx"/>
                    </a:ext>
                  </a:extLst>
                </a:hlinkClick>
              </a:rPr>
              <a:t>Сучасний вигляд парку</a:t>
            </a:r>
            <a:r>
              <a:rPr lang="uk-UA" sz="1400" b="1" dirty="0">
                <a:solidFill>
                  <a:srgbClr val="FF0000"/>
                </a:solidFill>
              </a:rPr>
              <a:t>. </a:t>
            </a:r>
          </a:p>
        </p:txBody>
      </p:sp>
      <p:sp>
        <p:nvSpPr>
          <p:cNvPr id="10" name="Заголовок 1"/>
          <p:cNvSpPr txBox="1">
            <a:spLocks/>
          </p:cNvSpPr>
          <p:nvPr/>
        </p:nvSpPr>
        <p:spPr>
          <a:xfrm>
            <a:off x="457200" y="274638"/>
            <a:ext cx="8229600" cy="77809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uk-UA" sz="2800" b="1" u="sng"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Парк «Два дубки»</a:t>
            </a:r>
          </a:p>
        </p:txBody>
      </p:sp>
      <p:sp>
        <p:nvSpPr>
          <p:cNvPr id="12" name="Прямоугольник 11"/>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Прямоугольник 2"/>
          <p:cNvSpPr/>
          <p:nvPr/>
        </p:nvSpPr>
        <p:spPr>
          <a:xfrm>
            <a:off x="217632" y="836712"/>
            <a:ext cx="8746855" cy="2862322"/>
          </a:xfrm>
          <a:prstGeom prst="rect">
            <a:avLst/>
          </a:prstGeom>
        </p:spPr>
        <p:txBody>
          <a:bodyPr wrap="square">
            <a:spAutoFit/>
          </a:bodyPr>
          <a:lstStyle/>
          <a:p>
            <a:pPr algn="ctr"/>
            <a:r>
              <a:rPr lang="uk-UA" dirty="0"/>
              <a:t>Поруч із стадіоном знаходиться парк «Два дубки» (в часи </a:t>
            </a:r>
            <a:r>
              <a:rPr lang="uk-UA" dirty="0" err="1"/>
              <a:t>срср</a:t>
            </a:r>
            <a:r>
              <a:rPr lang="uk-UA" dirty="0"/>
              <a:t> – парк ім. Чкалова), який був створений в І-</a:t>
            </a:r>
            <a:r>
              <a:rPr lang="uk-UA" dirty="0" err="1"/>
              <a:t>ій</a:t>
            </a:r>
            <a:r>
              <a:rPr lang="uk-UA" dirty="0"/>
              <a:t> пол. ХХ ст. з ініціативи залізничників на основі дубового лісу. Дубова діброва природного походження як парк культури та відпочинку не має аналогів в Україні, а, можливо, й у світі. У 50-х рр. в міському парку збудували літню естраду, яка використовувалася як кінотеатр під відкритим небом і слугувала концертним майданчиком. З перших днів заснування парку обладнали і танцювальний майданчик, який зберігся до теперішнього часу. Було збудовано також стадіон з тенісним, волейбольним і баскетбольним майданчиками. </a:t>
            </a:r>
          </a:p>
          <a:p>
            <a:pPr algn="ctr"/>
            <a:endParaRPr lang="uk-UA"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t="28923" b="37744"/>
          <a:stretch/>
        </p:blipFill>
        <p:spPr>
          <a:xfrm>
            <a:off x="-27395" y="4572000"/>
            <a:ext cx="9144000" cy="2286000"/>
          </a:xfrm>
          <a:prstGeom prst="rect">
            <a:avLst/>
          </a:prstGeom>
          <a:ln w="19050">
            <a:solidFill>
              <a:schemeClr val="bg1"/>
            </a:solidFill>
          </a:ln>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7805" y="3168"/>
            <a:ext cx="2536196" cy="3117762"/>
          </a:xfrm>
          <a:prstGeom prst="rect">
            <a:avLst/>
          </a:prstGeom>
          <a:ln>
            <a:solidFill>
              <a:schemeClr val="bg1"/>
            </a:solidFill>
          </a:ln>
        </p:spPr>
      </p:pic>
      <p:sp>
        <p:nvSpPr>
          <p:cNvPr id="45057" name="Rectangle 6"/>
          <p:cNvSpPr>
            <a:spLocks noChangeArrowheads="1"/>
          </p:cNvSpPr>
          <p:nvPr/>
        </p:nvSpPr>
        <p:spPr bwMode="auto">
          <a:xfrm>
            <a:off x="0" y="1047750"/>
            <a:ext cx="9144000" cy="0"/>
          </a:xfrm>
          <a:prstGeom prst="rect">
            <a:avLst/>
          </a:prstGeom>
          <a:noFill/>
          <a:ln w="9525">
            <a:noFill/>
            <a:miter lim="800000"/>
            <a:headEnd/>
            <a:tailEnd/>
          </a:ln>
        </p:spPr>
        <p:txBody>
          <a:bodyPr wrap="none" anchor="ctr">
            <a:spAutoFit/>
          </a:bodyPr>
          <a:lstStyle/>
          <a:p>
            <a:endParaRPr lang="uk-UA"/>
          </a:p>
        </p:txBody>
      </p:sp>
      <p:sp>
        <p:nvSpPr>
          <p:cNvPr id="45058" name="Rectangle 7"/>
          <p:cNvSpPr>
            <a:spLocks noChangeArrowheads="1"/>
          </p:cNvSpPr>
          <p:nvPr/>
        </p:nvSpPr>
        <p:spPr bwMode="auto">
          <a:xfrm>
            <a:off x="4110038" y="3124200"/>
            <a:ext cx="922337" cy="304800"/>
          </a:xfrm>
          <a:prstGeom prst="rect">
            <a:avLst/>
          </a:prstGeom>
          <a:noFill/>
          <a:ln w="9525">
            <a:noFill/>
            <a:miter lim="800000"/>
            <a:headEnd/>
            <a:tailEnd/>
          </a:ln>
        </p:spPr>
        <p:txBody>
          <a:bodyPr wrap="none" anchor="ctr">
            <a:spAutoFit/>
          </a:bodyPr>
          <a:lstStyle/>
          <a:p>
            <a:pPr algn="ctr"/>
            <a:r>
              <a:rPr lang="uk-UA" sz="1400" b="1">
                <a:cs typeface="Times New Roman" pitchFamily="18" charset="0"/>
              </a:rPr>
              <a:t>               </a:t>
            </a:r>
            <a:endParaRPr lang="uk-UA"/>
          </a:p>
        </p:txBody>
      </p:sp>
      <p:pic>
        <p:nvPicPr>
          <p:cNvPr id="45059" name="Picture 10" descr="меморіал"/>
          <p:cNvPicPr>
            <a:picLocks noChangeAspect="1" noChangeArrowheads="1"/>
          </p:cNvPicPr>
          <p:nvPr/>
        </p:nvPicPr>
        <p:blipFill>
          <a:blip r:embed="rId4"/>
          <a:srcRect/>
          <a:stretch>
            <a:fillRect/>
          </a:stretch>
        </p:blipFill>
        <p:spPr bwMode="auto">
          <a:xfrm>
            <a:off x="18598" y="26989"/>
            <a:ext cx="4224665" cy="3125818"/>
          </a:xfrm>
          <a:prstGeom prst="rect">
            <a:avLst/>
          </a:prstGeom>
          <a:noFill/>
          <a:ln w="9525">
            <a:solidFill>
              <a:schemeClr val="bg1"/>
            </a:solidFill>
            <a:miter lim="800000"/>
            <a:headEnd/>
            <a:tailEnd/>
          </a:ln>
        </p:spPr>
      </p:pic>
      <p:sp>
        <p:nvSpPr>
          <p:cNvPr id="45061" name="Rectangle 11"/>
          <p:cNvSpPr>
            <a:spLocks noChangeArrowheads="1"/>
          </p:cNvSpPr>
          <p:nvPr/>
        </p:nvSpPr>
        <p:spPr bwMode="auto">
          <a:xfrm>
            <a:off x="0" y="657225"/>
            <a:ext cx="9144000" cy="0"/>
          </a:xfrm>
          <a:prstGeom prst="rect">
            <a:avLst/>
          </a:prstGeom>
          <a:noFill/>
          <a:ln w="9525">
            <a:noFill/>
            <a:miter lim="800000"/>
            <a:headEnd/>
            <a:tailEnd/>
          </a:ln>
        </p:spPr>
        <p:txBody>
          <a:bodyPr wrap="none" bIns="0" anchor="ctr">
            <a:spAutoFit/>
          </a:bodyPr>
          <a:lstStyle/>
          <a:p>
            <a:endParaRPr lang="uk-UA"/>
          </a:p>
        </p:txBody>
      </p:sp>
      <p:sp>
        <p:nvSpPr>
          <p:cNvPr id="45062" name="Rectangle 12"/>
          <p:cNvSpPr>
            <a:spLocks noChangeArrowheads="1"/>
          </p:cNvSpPr>
          <p:nvPr/>
        </p:nvSpPr>
        <p:spPr bwMode="auto">
          <a:xfrm>
            <a:off x="4422775" y="2857500"/>
            <a:ext cx="298450" cy="366713"/>
          </a:xfrm>
          <a:prstGeom prst="rect">
            <a:avLst/>
          </a:prstGeom>
          <a:noFill/>
          <a:ln w="9525">
            <a:noFill/>
            <a:miter lim="800000"/>
            <a:headEnd/>
            <a:tailEnd/>
          </a:ln>
        </p:spPr>
        <p:txBody>
          <a:bodyPr wrap="none" anchor="ctr">
            <a:spAutoFit/>
          </a:bodyPr>
          <a:lstStyle/>
          <a:p>
            <a:pPr algn="ctr"/>
            <a:r>
              <a:rPr lang="uk-UA" b="1">
                <a:latin typeface="Times New Roman" pitchFamily="18" charset="0"/>
                <a:cs typeface="Times New Roman" pitchFamily="18" charset="0"/>
              </a:rPr>
              <a:t>  </a:t>
            </a:r>
            <a:endParaRPr lang="uk-UA"/>
          </a:p>
        </p:txBody>
      </p:sp>
      <p:sp>
        <p:nvSpPr>
          <p:cNvPr id="45063" name="Rectangle 13"/>
          <p:cNvSpPr>
            <a:spLocks noChangeArrowheads="1"/>
          </p:cNvSpPr>
          <p:nvPr/>
        </p:nvSpPr>
        <p:spPr bwMode="auto">
          <a:xfrm>
            <a:off x="306977" y="2893368"/>
            <a:ext cx="3744416" cy="230832"/>
          </a:xfrm>
          <a:prstGeom prst="rect">
            <a:avLst/>
          </a:prstGeom>
          <a:noFill/>
          <a:ln w="9525">
            <a:noFill/>
            <a:miter lim="800000"/>
            <a:headEnd/>
            <a:tailEnd/>
          </a:ln>
        </p:spPr>
        <p:txBody>
          <a:bodyPr wrap="square" bIns="0" anchor="ctr">
            <a:spAutoFit/>
          </a:bodyPr>
          <a:lstStyle/>
          <a:p>
            <a:pPr algn="ctr"/>
            <a:r>
              <a:rPr lang="uk-UA" sz="1200" b="1" dirty="0">
                <a:cs typeface="Arial" charset="0"/>
              </a:rPr>
              <a:t>Меморіал слави у 70-х рр. і наші дні. </a:t>
            </a:r>
            <a:endParaRPr lang="uk-UA" b="1" dirty="0"/>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6373" y="35045"/>
            <a:ext cx="2338322" cy="311776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1708" y="3124200"/>
            <a:ext cx="9143999" cy="1477328"/>
          </a:xfrm>
          <a:prstGeom prst="rect">
            <a:avLst/>
          </a:prstGeom>
        </p:spPr>
        <p:txBody>
          <a:bodyPr wrap="square">
            <a:spAutoFit/>
          </a:bodyPr>
          <a:lstStyle/>
          <a:p>
            <a:pPr algn="ctr"/>
            <a:r>
              <a:rPr lang="uk-UA" dirty="0"/>
              <a:t>У парку знаходиться Меморіал слави, де поховані визволителі </a:t>
            </a:r>
            <a:r>
              <a:rPr lang="uk-UA" dirty="0" err="1"/>
              <a:t>Ківерець</a:t>
            </a:r>
            <a:r>
              <a:rPr lang="uk-UA" dirty="0"/>
              <a:t> від німецької окупації, є пам’ятники жертвам політичних репресій та Голодомору, ліквідаторам аварії на ЧАЕС, воїнам УПА, жертвам депортацій і репресій Закерзоння. У 2022 р. встановлено  меморіальні дошки Героям, які віддали свої життя за незалежність нашої держави. </a:t>
            </a:r>
            <a:r>
              <a:rPr lang="uk-UA" dirty="0">
                <a:solidFill>
                  <a:srgbClr val="FF0000"/>
                </a:solidFill>
                <a:hlinkClick r:id="rId6">
                  <a:extLst>
                    <a:ext uri="{A12FA001-AC4F-418D-AE19-62706E023703}">
                      <ahyp:hlinkClr xmlns="" xmlns:ahyp="http://schemas.microsoft.com/office/drawing/2018/hyperlinkcolor" val="tx"/>
                    </a:ext>
                  </a:extLst>
                </a:hlinkClick>
              </a:rPr>
              <a:t>Відео </a:t>
            </a:r>
            <a:endParaRPr lang="uk-UA" dirty="0">
              <a:solidFill>
                <a:srgbClr val="FF0000"/>
              </a:solidFill>
            </a:endParaRPr>
          </a:p>
        </p:txBody>
      </p:sp>
      <p:sp>
        <p:nvSpPr>
          <p:cNvPr id="13" name="Прямоугольник 12"/>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Прямоугольник 3"/>
          <p:cNvSpPr/>
          <p:nvPr/>
        </p:nvSpPr>
        <p:spPr>
          <a:xfrm>
            <a:off x="1835696" y="188640"/>
            <a:ext cx="3477362" cy="523220"/>
          </a:xfrm>
          <a:prstGeom prst="rect">
            <a:avLst/>
          </a:prstGeom>
        </p:spPr>
        <p:txBody>
          <a:bodyPr wrap="none">
            <a:spAutoFit/>
          </a:bodyPr>
          <a:lstStyle/>
          <a:p>
            <a:r>
              <a:rPr lang="uk-UA" sz="2800" b="1" u="sng" dirty="0">
                <a:solidFill>
                  <a:srgbClr val="C00000"/>
                </a:solidFill>
                <a:effectLst>
                  <a:outerShdw blurRad="38100" dist="38100" dir="2700000" algn="tl">
                    <a:srgbClr val="000000">
                      <a:alpha val="43137"/>
                    </a:srgbClr>
                  </a:outerShdw>
                </a:effectLst>
              </a:rPr>
              <a:t>6. Меморіал слави</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1"/>
          <p:cNvPicPr>
            <a:picLocks noChangeAspect="1" noChangeArrowheads="1"/>
          </p:cNvPicPr>
          <p:nvPr/>
        </p:nvPicPr>
        <p:blipFill>
          <a:blip r:embed="rId2"/>
          <a:srcRect/>
          <a:stretch>
            <a:fillRect/>
          </a:stretch>
        </p:blipFill>
        <p:spPr bwMode="auto">
          <a:xfrm>
            <a:off x="5856046" y="2349709"/>
            <a:ext cx="3287953" cy="2331251"/>
          </a:xfrm>
          <a:prstGeom prst="rect">
            <a:avLst/>
          </a:prstGeom>
          <a:noFill/>
          <a:ln w="9525">
            <a:solidFill>
              <a:schemeClr val="bg1"/>
            </a:solidFill>
            <a:miter lim="800000"/>
            <a:headEnd/>
            <a:tailEnd/>
          </a:ln>
        </p:spPr>
      </p:pic>
      <p:pic>
        <p:nvPicPr>
          <p:cNvPr id="46091" name="Picture 11" descr="Ківерці ДОК цех художнього паркету"/>
          <p:cNvPicPr>
            <a:picLocks noChangeAspect="1" noChangeArrowheads="1"/>
          </p:cNvPicPr>
          <p:nvPr/>
        </p:nvPicPr>
        <p:blipFill>
          <a:blip r:embed="rId3"/>
          <a:srcRect l="3677" t="3012" r="4013" b="4445"/>
          <a:stretch>
            <a:fillRect/>
          </a:stretch>
        </p:blipFill>
        <p:spPr bwMode="auto">
          <a:xfrm>
            <a:off x="-1" y="4491567"/>
            <a:ext cx="3563889" cy="2393817"/>
          </a:xfrm>
          <a:prstGeom prst="rect">
            <a:avLst/>
          </a:prstGeom>
          <a:noFill/>
          <a:ln w="9525">
            <a:solidFill>
              <a:schemeClr val="bg1"/>
            </a:solidFill>
            <a:miter lim="800000"/>
            <a:headEnd/>
            <a:tailEnd/>
          </a:ln>
        </p:spPr>
      </p:pic>
      <p:pic>
        <p:nvPicPr>
          <p:cNvPr id="46081" name="Picture 5" descr="Janina Nowak - Tartak państw"/>
          <p:cNvPicPr>
            <a:picLocks noChangeAspect="1" noChangeArrowheads="1"/>
          </p:cNvPicPr>
          <p:nvPr/>
        </p:nvPicPr>
        <p:blipFill>
          <a:blip r:embed="rId4"/>
          <a:srcRect/>
          <a:stretch>
            <a:fillRect/>
          </a:stretch>
        </p:blipFill>
        <p:spPr bwMode="auto">
          <a:xfrm>
            <a:off x="31228" y="2353503"/>
            <a:ext cx="2942530" cy="2119553"/>
          </a:xfrm>
          <a:prstGeom prst="rect">
            <a:avLst/>
          </a:prstGeom>
          <a:noFill/>
          <a:ln w="9525">
            <a:solidFill>
              <a:schemeClr val="bg1"/>
            </a:solidFill>
            <a:miter lim="800000"/>
            <a:headEnd/>
            <a:tailEnd/>
          </a:ln>
        </p:spPr>
      </p:pic>
      <p:pic>
        <p:nvPicPr>
          <p:cNvPr id="46082" name="Picture 4" descr="Tartak Państw"/>
          <p:cNvPicPr>
            <a:picLocks noChangeAspect="1" noChangeArrowheads="1"/>
          </p:cNvPicPr>
          <p:nvPr/>
        </p:nvPicPr>
        <p:blipFill>
          <a:blip r:embed="rId5"/>
          <a:srcRect/>
          <a:stretch>
            <a:fillRect/>
          </a:stretch>
        </p:blipFill>
        <p:spPr bwMode="auto">
          <a:xfrm>
            <a:off x="2973759" y="2353503"/>
            <a:ext cx="2864136" cy="2133443"/>
          </a:xfrm>
          <a:prstGeom prst="rect">
            <a:avLst/>
          </a:prstGeom>
          <a:noFill/>
          <a:ln w="9525">
            <a:solidFill>
              <a:schemeClr val="bg1"/>
            </a:solidFill>
            <a:miter lim="800000"/>
            <a:headEnd/>
            <a:tailEnd/>
          </a:ln>
        </p:spPr>
      </p:pic>
      <p:sp>
        <p:nvSpPr>
          <p:cNvPr id="46085" name="Rectangle 8"/>
          <p:cNvSpPr>
            <a:spLocks noChangeArrowheads="1"/>
          </p:cNvSpPr>
          <p:nvPr/>
        </p:nvSpPr>
        <p:spPr bwMode="auto">
          <a:xfrm>
            <a:off x="455981" y="2355787"/>
            <a:ext cx="2747867" cy="307777"/>
          </a:xfrm>
          <a:prstGeom prst="rect">
            <a:avLst/>
          </a:prstGeom>
          <a:noFill/>
          <a:ln w="9525">
            <a:noFill/>
            <a:miter lim="800000"/>
            <a:headEnd/>
            <a:tailEnd/>
          </a:ln>
        </p:spPr>
        <p:txBody>
          <a:bodyPr wrap="none" anchor="ctr">
            <a:spAutoFit/>
          </a:bodyPr>
          <a:lstStyle/>
          <a:p>
            <a:pPr algn="ctr"/>
            <a:r>
              <a:rPr lang="uk-UA" sz="1400" dirty="0">
                <a:ea typeface="Times New Roman" pitchFamily="18" charset="0"/>
                <a:cs typeface="Arial" charset="0"/>
              </a:rPr>
              <a:t>Тартак у </a:t>
            </a:r>
            <a:r>
              <a:rPr lang="uk-UA" sz="1400" dirty="0" err="1">
                <a:ea typeface="Times New Roman" pitchFamily="18" charset="0"/>
                <a:cs typeface="Arial" charset="0"/>
              </a:rPr>
              <a:t>Ківерцях</a:t>
            </a:r>
            <a:r>
              <a:rPr lang="uk-UA" sz="1400" dirty="0">
                <a:ea typeface="Times New Roman" pitchFamily="18" charset="0"/>
                <a:cs typeface="Arial" charset="0"/>
              </a:rPr>
              <a:t> у 20-30-х рр.</a:t>
            </a:r>
          </a:p>
        </p:txBody>
      </p:sp>
      <p:pic>
        <p:nvPicPr>
          <p:cNvPr id="46087" name="irc_mi" descr="http://www.kivertsi.in.ua/gallery/reality/ruins_of_dok.jpg"/>
          <p:cNvPicPr>
            <a:picLocks noChangeAspect="1" noChangeArrowheads="1"/>
          </p:cNvPicPr>
          <p:nvPr/>
        </p:nvPicPr>
        <p:blipFill>
          <a:blip r:embed="rId6" r:link="rId7"/>
          <a:srcRect/>
          <a:stretch>
            <a:fillRect/>
          </a:stretch>
        </p:blipFill>
        <p:spPr bwMode="auto">
          <a:xfrm>
            <a:off x="3347864" y="4458776"/>
            <a:ext cx="4095811" cy="2426608"/>
          </a:xfrm>
          <a:prstGeom prst="rect">
            <a:avLst/>
          </a:prstGeom>
          <a:noFill/>
          <a:ln w="9525">
            <a:solidFill>
              <a:schemeClr val="bg1"/>
            </a:solidFill>
            <a:miter lim="800000"/>
            <a:headEnd/>
            <a:tailEnd/>
          </a:ln>
        </p:spPr>
      </p:pic>
      <p:sp>
        <p:nvSpPr>
          <p:cNvPr id="46089" name="Text Box 12"/>
          <p:cNvSpPr txBox="1">
            <a:spLocks noChangeArrowheads="1"/>
          </p:cNvSpPr>
          <p:nvPr/>
        </p:nvSpPr>
        <p:spPr bwMode="auto">
          <a:xfrm>
            <a:off x="3351750" y="4514520"/>
            <a:ext cx="3635375" cy="304800"/>
          </a:xfrm>
          <a:prstGeom prst="rect">
            <a:avLst/>
          </a:prstGeom>
          <a:noFill/>
          <a:ln w="9525">
            <a:noFill/>
            <a:miter lim="800000"/>
            <a:headEnd/>
            <a:tailEnd/>
          </a:ln>
        </p:spPr>
        <p:txBody>
          <a:bodyPr>
            <a:spAutoFit/>
          </a:bodyPr>
          <a:lstStyle/>
          <a:p>
            <a:pPr algn="ctr">
              <a:spcBef>
                <a:spcPct val="50000"/>
              </a:spcBef>
            </a:pPr>
            <a:r>
              <a:rPr lang="uk-UA" sz="1400" dirty="0"/>
              <a:t>ДОК у 2015 році</a:t>
            </a:r>
          </a:p>
        </p:txBody>
      </p:sp>
      <p:sp>
        <p:nvSpPr>
          <p:cNvPr id="2" name="Прямоугольник 1"/>
          <p:cNvSpPr/>
          <p:nvPr/>
        </p:nvSpPr>
        <p:spPr>
          <a:xfrm>
            <a:off x="179512" y="764704"/>
            <a:ext cx="8712968" cy="1477328"/>
          </a:xfrm>
          <a:prstGeom prst="rect">
            <a:avLst/>
          </a:prstGeom>
        </p:spPr>
        <p:txBody>
          <a:bodyPr wrap="square">
            <a:spAutoFit/>
          </a:bodyPr>
          <a:lstStyle/>
          <a:p>
            <a:pPr algn="ctr"/>
            <a:r>
              <a:rPr lang="uk-UA" dirty="0"/>
              <a:t>Великим підприємством </a:t>
            </a:r>
            <a:r>
              <a:rPr lang="uk-UA" dirty="0" err="1"/>
              <a:t>Ківерець</a:t>
            </a:r>
            <a:r>
              <a:rPr lang="uk-UA" dirty="0"/>
              <a:t> був лісопильний завод «Тартак». Після Другої світової війни деревообробний комбінат (ДОК) став найбільшим підприємством міста, маючи 1500 працівників. Були  побудовані деревообробний, паркетний цехи, які переробляли продукцію і відправляли її в різні куточки СССР, художній паркет Ківерцівського </a:t>
            </a:r>
            <a:r>
              <a:rPr lang="uk-UA" dirty="0" err="1"/>
              <a:t>ДОКу</a:t>
            </a:r>
            <a:r>
              <a:rPr lang="uk-UA" dirty="0"/>
              <a:t> можна побачити  в Маріїнському палаці Києва. </a:t>
            </a:r>
          </a:p>
        </p:txBody>
      </p:sp>
      <p:sp>
        <p:nvSpPr>
          <p:cNvPr id="12" name="Rectangle 5"/>
          <p:cNvSpPr>
            <a:spLocks noChangeArrowheads="1"/>
          </p:cNvSpPr>
          <p:nvPr/>
        </p:nvSpPr>
        <p:spPr bwMode="auto">
          <a:xfrm>
            <a:off x="6447553" y="2369949"/>
            <a:ext cx="2208874" cy="307777"/>
          </a:xfrm>
          <a:prstGeom prst="rect">
            <a:avLst/>
          </a:prstGeom>
          <a:noFill/>
          <a:ln w="9525">
            <a:noFill/>
            <a:miter lim="800000"/>
            <a:headEnd/>
            <a:tailEnd/>
          </a:ln>
        </p:spPr>
        <p:txBody>
          <a:bodyPr wrap="none">
            <a:spAutoFit/>
          </a:bodyPr>
          <a:lstStyle/>
          <a:p>
            <a:r>
              <a:rPr lang="ru-RU" sz="1400" dirty="0" err="1"/>
              <a:t>Пожежники</a:t>
            </a:r>
            <a:r>
              <a:rPr lang="ru-RU" sz="1400" dirty="0"/>
              <a:t> на </a:t>
            </a:r>
            <a:r>
              <a:rPr lang="ru-RU" sz="1400" dirty="0" err="1"/>
              <a:t>лісопилці</a:t>
            </a:r>
            <a:endParaRPr lang="ru-RU" sz="1400" dirty="0"/>
          </a:p>
        </p:txBody>
      </p:sp>
      <p:sp>
        <p:nvSpPr>
          <p:cNvPr id="13" name="Text Box 12"/>
          <p:cNvSpPr txBox="1">
            <a:spLocks noChangeArrowheads="1"/>
          </p:cNvSpPr>
          <p:nvPr/>
        </p:nvSpPr>
        <p:spPr bwMode="auto">
          <a:xfrm>
            <a:off x="-35745" y="4528560"/>
            <a:ext cx="2879553" cy="307777"/>
          </a:xfrm>
          <a:prstGeom prst="rect">
            <a:avLst/>
          </a:prstGeom>
          <a:noFill/>
          <a:ln w="9525">
            <a:noFill/>
            <a:miter lim="800000"/>
            <a:headEnd/>
            <a:tailEnd/>
          </a:ln>
        </p:spPr>
        <p:txBody>
          <a:bodyPr wrap="square">
            <a:spAutoFit/>
          </a:bodyPr>
          <a:lstStyle/>
          <a:p>
            <a:pPr algn="ctr">
              <a:spcBef>
                <a:spcPct val="50000"/>
              </a:spcBef>
            </a:pPr>
            <a:r>
              <a:rPr lang="uk-UA" sz="1400" dirty="0"/>
              <a:t>ДОК  в 70 х </a:t>
            </a:r>
            <a:r>
              <a:rPr lang="uk-UA" sz="1400" dirty="0" err="1"/>
              <a:t>рр</a:t>
            </a:r>
            <a:endParaRPr lang="uk-UA" sz="1400" dirty="0"/>
          </a:p>
        </p:txBody>
      </p:sp>
      <p:pic>
        <p:nvPicPr>
          <p:cNvPr id="1229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32" r="19931"/>
          <a:stretch/>
        </p:blipFill>
        <p:spPr bwMode="auto">
          <a:xfrm>
            <a:off x="6704733" y="4457093"/>
            <a:ext cx="2439268" cy="2428291"/>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 Box 12"/>
          <p:cNvSpPr txBox="1">
            <a:spLocks noChangeArrowheads="1"/>
          </p:cNvSpPr>
          <p:nvPr/>
        </p:nvSpPr>
        <p:spPr bwMode="auto">
          <a:xfrm>
            <a:off x="6721211" y="4514520"/>
            <a:ext cx="2555775" cy="304800"/>
          </a:xfrm>
          <a:prstGeom prst="rect">
            <a:avLst/>
          </a:prstGeom>
          <a:noFill/>
          <a:ln w="9525">
            <a:noFill/>
            <a:miter lim="800000"/>
            <a:headEnd/>
            <a:tailEnd/>
          </a:ln>
        </p:spPr>
        <p:txBody>
          <a:bodyPr wrap="square">
            <a:spAutoFit/>
          </a:bodyPr>
          <a:lstStyle/>
          <a:p>
            <a:pPr algn="ctr">
              <a:spcBef>
                <a:spcPct val="50000"/>
              </a:spcBef>
            </a:pPr>
            <a:r>
              <a:rPr lang="uk-UA" sz="1400" dirty="0"/>
              <a:t>ДОК у 2024 році</a:t>
            </a:r>
          </a:p>
        </p:txBody>
      </p:sp>
      <p:sp>
        <p:nvSpPr>
          <p:cNvPr id="16" name="Прямоугольник 15"/>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Заголовок 1"/>
          <p:cNvSpPr txBox="1">
            <a:spLocks/>
          </p:cNvSpPr>
          <p:nvPr/>
        </p:nvSpPr>
        <p:spPr>
          <a:xfrm>
            <a:off x="457200" y="274638"/>
            <a:ext cx="8229600" cy="490066"/>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uk-UA" sz="2800" b="1" u="sng"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Тартак (ДОК)</a:t>
            </a:r>
          </a:p>
        </p:txBody>
      </p:sp>
      <p:sp>
        <p:nvSpPr>
          <p:cNvPr id="3" name="TextBox 2">
            <a:hlinkClick r:id="rId9"/>
          </p:cNvPr>
          <p:cNvSpPr txBox="1"/>
          <p:nvPr/>
        </p:nvSpPr>
        <p:spPr>
          <a:xfrm>
            <a:off x="6763209" y="4879253"/>
            <a:ext cx="1719958" cy="584775"/>
          </a:xfrm>
          <a:prstGeom prst="rect">
            <a:avLst/>
          </a:prstGeom>
          <a:noFill/>
        </p:spPr>
        <p:txBody>
          <a:bodyPr wrap="none" rtlCol="0">
            <a:spAutoFit/>
          </a:bodyPr>
          <a:lstStyle/>
          <a:p>
            <a:r>
              <a:rPr lang="uk-UA" dirty="0">
                <a:hlinkClick r:id="rId9"/>
              </a:rPr>
              <a:t>Відео</a:t>
            </a:r>
            <a:r>
              <a:rPr lang="uk-UA" dirty="0"/>
              <a:t> локації: </a:t>
            </a:r>
          </a:p>
          <a:p>
            <a:endParaRPr lang="uk-UA" sz="14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862603"/>
            <a:ext cx="8612617" cy="756722"/>
          </a:xfrm>
        </p:spPr>
        <p:txBody>
          <a:bodyPr>
            <a:normAutofit/>
          </a:bodyPr>
          <a:lstStyle/>
          <a:p>
            <a:pPr marL="0" indent="0" algn="ctr">
              <a:buNone/>
            </a:pPr>
            <a:r>
              <a:rPr lang="uk-UA" sz="1800" dirty="0">
                <a:latin typeface="Arial" panose="020B0604020202020204" pitchFamily="34" charset="0"/>
                <a:cs typeface="Arial" panose="020B0604020202020204" pitchFamily="34" charset="0"/>
              </a:rPr>
              <a:t>У 1981 р. з ініціативи директора </a:t>
            </a:r>
            <a:r>
              <a:rPr lang="uk-UA" sz="1800" dirty="0" err="1">
                <a:latin typeface="Arial" panose="020B0604020202020204" pitchFamily="34" charset="0"/>
                <a:cs typeface="Arial" panose="020B0604020202020204" pitchFamily="34" charset="0"/>
              </a:rPr>
              <a:t>ДОКу</a:t>
            </a:r>
            <a:r>
              <a:rPr lang="uk-UA" sz="1800" dirty="0">
                <a:latin typeface="Arial" panose="020B0604020202020204" pitchFamily="34" charset="0"/>
                <a:cs typeface="Arial" panose="020B0604020202020204" pitchFamily="34" charset="0"/>
              </a:rPr>
              <a:t> </a:t>
            </a:r>
            <a:r>
              <a:rPr lang="uk-UA" sz="1800" dirty="0" err="1">
                <a:latin typeface="Arial" panose="020B0604020202020204" pitchFamily="34" charset="0"/>
                <a:cs typeface="Arial" panose="020B0604020202020204" pitchFamily="34" charset="0"/>
              </a:rPr>
              <a:t>М.Ковальова</a:t>
            </a:r>
            <a:r>
              <a:rPr lang="uk-UA" sz="1800" dirty="0">
                <a:latin typeface="Arial" panose="020B0604020202020204" pitchFamily="34" charset="0"/>
                <a:cs typeface="Arial" panose="020B0604020202020204" pitchFamily="34" charset="0"/>
              </a:rPr>
              <a:t> було відкрито палац культури, який сьогодні  носить його ім’я і є гордістю міста.</a:t>
            </a:r>
          </a:p>
          <a:p>
            <a:endParaRPr lang="uk-UA" sz="1800" dirty="0">
              <a:latin typeface="Arial" panose="020B0604020202020204" pitchFamily="34" charset="0"/>
              <a:cs typeface="Arial" panose="020B0604020202020204" pitchFamily="34" charset="0"/>
            </a:endParaRPr>
          </a:p>
        </p:txBody>
      </p:sp>
      <p:sp>
        <p:nvSpPr>
          <p:cNvPr id="4" name="Прямоугольник 3"/>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Заголовок 5"/>
          <p:cNvSpPr>
            <a:spLocks noGrp="1"/>
          </p:cNvSpPr>
          <p:nvPr>
            <p:ph type="title"/>
          </p:nvPr>
        </p:nvSpPr>
        <p:spPr>
          <a:xfrm>
            <a:off x="457200" y="188640"/>
            <a:ext cx="8229600" cy="778098"/>
          </a:xfrm>
        </p:spPr>
        <p:txBody>
          <a:bodyPr>
            <a:normAutofit/>
          </a:bodyPr>
          <a:lstStyle/>
          <a:p>
            <a:r>
              <a:rPr lang="uk-UA" sz="2800" b="1" u="sng"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 Будинок культури ім. М. Ковальова</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4" r="2500" b="2748"/>
          <a:stretch/>
        </p:blipFill>
        <p:spPr bwMode="auto">
          <a:xfrm>
            <a:off x="251521" y="1593434"/>
            <a:ext cx="4896544" cy="500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01" r="10668" b="9507"/>
          <a:stretch/>
        </p:blipFill>
        <p:spPr bwMode="auto">
          <a:xfrm>
            <a:off x="5292079" y="1593434"/>
            <a:ext cx="3572057" cy="2824452"/>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5292079" y="4439168"/>
            <a:ext cx="3572057" cy="1323439"/>
          </a:xfrm>
          <a:prstGeom prst="rect">
            <a:avLst/>
          </a:prstGeom>
          <a:noFill/>
        </p:spPr>
        <p:txBody>
          <a:bodyPr wrap="square" rtlCol="0">
            <a:spAutoFit/>
          </a:bodyPr>
          <a:lstStyle/>
          <a:p>
            <a:pPr algn="ctr"/>
            <a:r>
              <a:rPr lang="uk-UA" sz="1600" dirty="0"/>
              <a:t>На сьогодні вже 10 років  в зразковому хореографічному ансамблі «Мрія» даного палацу культури займаюсь і популяризую народну хореографію  я </a:t>
            </a:r>
            <a:r>
              <a:rPr lang="uk-UA" sz="1600" dirty="0">
                <a:sym typeface="Wingdings" panose="05000000000000000000" pitchFamily="2" charset="2"/>
              </a:rPr>
              <a:t></a:t>
            </a:r>
            <a:endParaRPr lang="uk-UA" sz="1600" dirty="0"/>
          </a:p>
        </p:txBody>
      </p:sp>
      <p:sp>
        <p:nvSpPr>
          <p:cNvPr id="8" name="TextBox 7"/>
          <p:cNvSpPr txBox="1"/>
          <p:nvPr/>
        </p:nvSpPr>
        <p:spPr>
          <a:xfrm>
            <a:off x="5220072" y="5805264"/>
            <a:ext cx="3672409" cy="646331"/>
          </a:xfrm>
          <a:prstGeom prst="rect">
            <a:avLst/>
          </a:prstGeom>
          <a:noFill/>
        </p:spPr>
        <p:txBody>
          <a:bodyPr wrap="square" rtlCol="0">
            <a:spAutoFit/>
          </a:bodyPr>
          <a:lstStyle/>
          <a:p>
            <a:r>
              <a:rPr lang="uk-UA" dirty="0">
                <a:solidFill>
                  <a:srgbClr val="FF0000"/>
                </a:solidFill>
                <a:hlinkClick r:id="rId4">
                  <a:extLst>
                    <a:ext uri="{A12FA001-AC4F-418D-AE19-62706E023703}">
                      <ahyp:hlinkClr xmlns="" xmlns:ahyp="http://schemas.microsoft.com/office/drawing/2018/hyperlinkcolor" val="tx"/>
                    </a:ext>
                  </a:extLst>
                </a:hlinkClick>
              </a:rPr>
              <a:t>Відео палацу культури</a:t>
            </a:r>
            <a:endParaRPr lang="uk-UA" dirty="0">
              <a:solidFill>
                <a:srgbClr val="FF0000"/>
              </a:solidFill>
            </a:endParaRPr>
          </a:p>
          <a:p>
            <a:r>
              <a:rPr lang="uk-UA" dirty="0">
                <a:solidFill>
                  <a:srgbClr val="FF0000"/>
                </a:solidFill>
                <a:hlinkClick r:id="rId5">
                  <a:extLst>
                    <a:ext uri="{A12FA001-AC4F-418D-AE19-62706E023703}">
                      <ahyp:hlinkClr xmlns="" xmlns:ahyp="http://schemas.microsoft.com/office/drawing/2018/hyperlinkcolor" val="tx"/>
                    </a:ext>
                  </a:extLst>
                </a:hlinkClick>
              </a:rPr>
              <a:t>Відео виступу нашого ансамблю</a:t>
            </a:r>
            <a:endParaRPr lang="uk-UA" dirty="0">
              <a:solidFill>
                <a:srgbClr val="FF0000"/>
              </a:solidFill>
            </a:endParaRPr>
          </a:p>
        </p:txBody>
      </p:sp>
      <p:cxnSp>
        <p:nvCxnSpPr>
          <p:cNvPr id="10" name="Прямая со стрелкой 9"/>
          <p:cNvCxnSpPr>
            <a:cxnSpLocks/>
          </p:cNvCxnSpPr>
          <p:nvPr/>
        </p:nvCxnSpPr>
        <p:spPr>
          <a:xfrm flipV="1">
            <a:off x="7020272" y="4005064"/>
            <a:ext cx="0" cy="28803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8634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224056"/>
            <a:ext cx="8577857" cy="5509200"/>
          </a:xfrm>
          <a:prstGeom prst="rect">
            <a:avLst/>
          </a:prstGeom>
          <a:solidFill>
            <a:srgbClr val="FFFFFF">
              <a:alpha val="54118"/>
            </a:srgbClr>
          </a:solidFill>
        </p:spPr>
        <p:txBody>
          <a:bodyPr wrap="square">
            <a:spAutoFit/>
          </a:bodyPr>
          <a:lstStyle/>
          <a:p>
            <a:pPr algn="ctr"/>
            <a:r>
              <a:rPr lang="uk-UA" sz="2800" b="1" u="sng" dirty="0" smtClean="0">
                <a:solidFill>
                  <a:srgbClr val="C00000"/>
                </a:solidFill>
                <a:effectLst>
                  <a:outerShdw blurRad="38100" dist="38100" dir="2700000" algn="tl">
                    <a:srgbClr val="000000">
                      <a:alpha val="43137"/>
                    </a:srgbClr>
                  </a:outerShdw>
                </a:effectLst>
              </a:rPr>
              <a:t>Висновки</a:t>
            </a:r>
          </a:p>
          <a:p>
            <a:pPr algn="ctr"/>
            <a:endParaRPr lang="uk-UA" sz="1100" b="1" u="sng" dirty="0" smtClean="0">
              <a:solidFill>
                <a:srgbClr val="C00000"/>
              </a:solidFill>
              <a:effectLst>
                <a:outerShdw blurRad="38100" dist="38100" dir="2700000" algn="tl">
                  <a:srgbClr val="000000">
                    <a:alpha val="43137"/>
                  </a:srgbClr>
                </a:outerShdw>
              </a:effectLst>
            </a:endParaRPr>
          </a:p>
          <a:p>
            <a:pPr indent="457200" algn="just"/>
            <a:r>
              <a:rPr lang="uk-UA" sz="1600" dirty="0" smtClean="0"/>
              <a:t>У процесі нашого  дослідження було </a:t>
            </a:r>
            <a:r>
              <a:rPr lang="uk-UA" sz="1600" dirty="0" err="1" smtClean="0"/>
              <a:t>реалізовно</a:t>
            </a:r>
            <a:r>
              <a:rPr lang="uk-UA" sz="1600" dirty="0" smtClean="0"/>
              <a:t> його мету і завдання. Зокрема:</a:t>
            </a:r>
          </a:p>
          <a:p>
            <a:pPr indent="457200" algn="just"/>
            <a:r>
              <a:rPr lang="uk-UA" sz="1600" dirty="0" smtClean="0"/>
              <a:t> 1. Обрано  об'єкти екскурсійного маршруту, які якомога повно представляють історію міста,  складено відповідний </a:t>
            </a:r>
            <a:r>
              <a:rPr lang="uk-UA" sz="1600" dirty="0"/>
              <a:t>екскурсійний маршрут. </a:t>
            </a:r>
          </a:p>
          <a:p>
            <a:pPr indent="457200" algn="just"/>
            <a:r>
              <a:rPr lang="uk-UA" sz="1600" dirty="0"/>
              <a:t>2. </a:t>
            </a:r>
            <a:r>
              <a:rPr lang="uk-UA" sz="1600" dirty="0" smtClean="0"/>
              <a:t>Проаналізовано </a:t>
            </a:r>
            <a:r>
              <a:rPr lang="uk-UA" sz="1600" dirty="0"/>
              <a:t>історіографічну базу дослідження (монографію М. </a:t>
            </a:r>
            <a:r>
              <a:rPr lang="uk-UA" sz="1600" dirty="0" err="1"/>
              <a:t>Богуша</a:t>
            </a:r>
            <a:r>
              <a:rPr lang="uk-UA" sz="1600" dirty="0"/>
              <a:t>, статті історичних довідників та енциклопедій, публікації місцевих періодичних видань</a:t>
            </a:r>
            <a:r>
              <a:rPr lang="uk-UA" sz="1600"/>
              <a:t>,  </a:t>
            </a:r>
            <a:r>
              <a:rPr lang="uk-UA" sz="1600" smtClean="0"/>
              <a:t>Інтернет-джерел), </a:t>
            </a:r>
            <a:r>
              <a:rPr lang="uk-UA" sz="1600" dirty="0" smtClean="0"/>
              <a:t>взято інтерв'ю </a:t>
            </a:r>
            <a:r>
              <a:rPr lang="uk-UA" sz="1600" dirty="0"/>
              <a:t>біографічного характеру </a:t>
            </a:r>
            <a:r>
              <a:rPr lang="uk-UA" sz="1600" dirty="0" smtClean="0"/>
              <a:t> у </a:t>
            </a:r>
            <a:r>
              <a:rPr lang="uk-UA" sz="1600" dirty="0"/>
              <a:t>старожилів </a:t>
            </a:r>
            <a:r>
              <a:rPr lang="uk-UA" sz="1600" dirty="0" smtClean="0"/>
              <a:t>міста, проведено бесіди з краєзнавцями </a:t>
            </a:r>
            <a:r>
              <a:rPr lang="uk-UA" sz="1600" dirty="0"/>
              <a:t>щодо екскурсійних </a:t>
            </a:r>
            <a:r>
              <a:rPr lang="uk-UA" sz="1600" dirty="0" smtClean="0"/>
              <a:t>об’єктів. </a:t>
            </a:r>
            <a:endParaRPr lang="uk-UA" sz="1600" dirty="0"/>
          </a:p>
          <a:p>
            <a:pPr indent="457200" algn="just"/>
            <a:r>
              <a:rPr lang="uk-UA" sz="1600" dirty="0" smtClean="0"/>
              <a:t>3. Проведено аналіз, систематизацію та узагальнення отриманої інформації.  </a:t>
            </a:r>
            <a:endParaRPr lang="uk-UA" sz="1600" dirty="0"/>
          </a:p>
          <a:p>
            <a:pPr indent="457200" algn="just"/>
            <a:r>
              <a:rPr lang="uk-UA" sz="1600" dirty="0" smtClean="0"/>
              <a:t>4. Результати </a:t>
            </a:r>
            <a:r>
              <a:rPr lang="uk-UA" sz="1600" dirty="0"/>
              <a:t>дослідження </a:t>
            </a:r>
            <a:r>
              <a:rPr lang="uk-UA" sz="1600" dirty="0" smtClean="0"/>
              <a:t>оформлено у </a:t>
            </a:r>
            <a:r>
              <a:rPr lang="uk-UA" sz="1600" dirty="0"/>
              <a:t>вигляді </a:t>
            </a:r>
            <a:r>
              <a:rPr lang="uk-UA" sz="1600" dirty="0" smtClean="0"/>
              <a:t>презентації,  для ілюстрування якої використані світлини з польських архівів, інтернет-ресурсів, особистих сімейних архівів </a:t>
            </a:r>
            <a:r>
              <a:rPr lang="uk-UA" sz="1600" dirty="0" err="1" smtClean="0"/>
              <a:t>ківерчан</a:t>
            </a:r>
            <a:r>
              <a:rPr lang="uk-UA" sz="1600" dirty="0" smtClean="0"/>
              <a:t>, знято </a:t>
            </a:r>
            <a:r>
              <a:rPr lang="uk-UA" sz="1600" dirty="0" err="1" smtClean="0"/>
              <a:t>відеовізитівки</a:t>
            </a:r>
            <a:r>
              <a:rPr lang="uk-UA" sz="1600" dirty="0" smtClean="0"/>
              <a:t> </a:t>
            </a:r>
            <a:r>
              <a:rPr lang="uk-UA" sz="1600" dirty="0"/>
              <a:t>екскурсійних </a:t>
            </a:r>
            <a:r>
              <a:rPr lang="uk-UA" sz="1600" dirty="0" smtClean="0"/>
              <a:t>об’єктів (гіперпосилання </a:t>
            </a:r>
            <a:r>
              <a:rPr lang="uk-UA" sz="1600" dirty="0"/>
              <a:t>у </a:t>
            </a:r>
            <a:r>
              <a:rPr lang="uk-UA" sz="1600" dirty="0" smtClean="0"/>
              <a:t>презентації).</a:t>
            </a:r>
          </a:p>
          <a:p>
            <a:pPr indent="457200" algn="just"/>
            <a:r>
              <a:rPr lang="uk-UA" sz="1600" dirty="0" smtClean="0"/>
              <a:t>Проведене </a:t>
            </a:r>
            <a:r>
              <a:rPr lang="uk-UA" sz="1600" dirty="0"/>
              <a:t>нами дослідження дозволило </a:t>
            </a:r>
            <a:r>
              <a:rPr lang="uk-UA" sz="1600" dirty="0" smtClean="0"/>
              <a:t>також зробити </a:t>
            </a:r>
            <a:r>
              <a:rPr lang="uk-UA" sz="1600" dirty="0"/>
              <a:t>висновок, що наше місто Ківерці, як і кожен населений пункт, наділене своєю архітектурною неповторністю та історичною індивідуальністю. </a:t>
            </a:r>
            <a:r>
              <a:rPr lang="uk-UA" sz="1600" dirty="0" smtClean="0"/>
              <a:t>На </a:t>
            </a:r>
            <a:r>
              <a:rPr lang="uk-UA" sz="1600" dirty="0"/>
              <a:t>конкретних прикладах (будівлі, світлини, пам'ятки історії, спогади очевидців)  можна  пізнавати минуле міста і його значення в історії України у різні часи та епохи. </a:t>
            </a:r>
            <a:r>
              <a:rPr lang="uk-UA" sz="1600" dirty="0" err="1"/>
              <a:t>Ківерчанам</a:t>
            </a:r>
            <a:r>
              <a:rPr lang="uk-UA" sz="1600" dirty="0"/>
              <a:t> є що згадувати, є чим пишатися. А майбутні сторінки </a:t>
            </a:r>
            <a:r>
              <a:rPr lang="uk-UA" sz="1600" dirty="0" smtClean="0"/>
              <a:t>літопису </a:t>
            </a:r>
            <a:r>
              <a:rPr lang="uk-UA" sz="1600" dirty="0"/>
              <a:t>нашого міста напишуть прийдешні покоління. Віримо, що  під мирним небом квітучої </a:t>
            </a:r>
            <a:r>
              <a:rPr lang="uk-UA" sz="1600" dirty="0" smtClean="0"/>
              <a:t>України.</a:t>
            </a:r>
            <a:endParaRPr lang="uk-UA" sz="1600" dirty="0"/>
          </a:p>
        </p:txBody>
      </p:sp>
      <p:sp>
        <p:nvSpPr>
          <p:cNvPr id="5" name="Прямоугольник 4"/>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p:cNvSpPr/>
          <p:nvPr/>
        </p:nvSpPr>
        <p:spPr>
          <a:xfrm>
            <a:off x="307588" y="5657460"/>
            <a:ext cx="8584891" cy="1015663"/>
          </a:xfrm>
          <a:prstGeom prst="rect">
            <a:avLst/>
          </a:prstGeom>
        </p:spPr>
        <p:txBody>
          <a:bodyPr wrap="square">
            <a:spAutoFit/>
          </a:bodyPr>
          <a:lstStyle/>
          <a:p>
            <a:pPr algn="ctr"/>
            <a:r>
              <a:rPr lang="uk-UA" b="1" u="sng" dirty="0">
                <a:solidFill>
                  <a:srgbClr val="C00000"/>
                </a:solidFill>
                <a:effectLst>
                  <a:outerShdw blurRad="38100" dist="38100" dir="2700000" algn="tl">
                    <a:srgbClr val="000000">
                      <a:alpha val="43137"/>
                    </a:srgbClr>
                  </a:outerShdw>
                </a:effectLst>
              </a:rPr>
              <a:t>Наукова новизна </a:t>
            </a:r>
            <a:r>
              <a:rPr lang="uk-UA" b="1" u="sng" dirty="0" smtClean="0">
                <a:solidFill>
                  <a:srgbClr val="C00000"/>
                </a:solidFill>
                <a:effectLst>
                  <a:outerShdw blurRad="38100" dist="38100" dir="2700000" algn="tl">
                    <a:srgbClr val="000000">
                      <a:alpha val="43137"/>
                    </a:srgbClr>
                  </a:outerShdw>
                </a:effectLst>
              </a:rPr>
              <a:t>роботи </a:t>
            </a:r>
          </a:p>
          <a:p>
            <a:pPr algn="ctr"/>
            <a:r>
              <a:rPr lang="uk-UA" sz="1400" dirty="0" smtClean="0">
                <a:latin typeface="Arial" panose="020B0604020202020204" pitchFamily="34" charset="0"/>
                <a:cs typeface="Arial" panose="020B0604020202020204" pitchFamily="34" charset="0"/>
              </a:rPr>
              <a:t>Вперше в поле зору дослідників  потрапили  історичні пам'ятки, архітектурні об’єкти м. Ківерці. У ході дослідження  було  зібрано унікальні </a:t>
            </a:r>
            <a:r>
              <a:rPr lang="uk-UA" sz="1400" dirty="0">
                <a:latin typeface="Arial" panose="020B0604020202020204" pitchFamily="34" charset="0"/>
                <a:cs typeface="Arial" panose="020B0604020202020204" pitchFamily="34" charset="0"/>
              </a:rPr>
              <a:t>матеріали усної історії </a:t>
            </a:r>
            <a:r>
              <a:rPr lang="uk-UA" sz="1400" dirty="0" smtClean="0">
                <a:latin typeface="Arial" panose="020B0604020202020204" pitchFamily="34" charset="0"/>
                <a:cs typeface="Arial" panose="020B0604020202020204" pitchFamily="34" charset="0"/>
              </a:rPr>
              <a:t>- спогади старожилів, місцевих краєзнавців, а також оригінальні фотографії,  які попередньо не публікувалися.</a:t>
            </a:r>
            <a:endParaRPr lang="uk-UA" dirty="0"/>
          </a:p>
        </p:txBody>
      </p:sp>
      <p:cxnSp>
        <p:nvCxnSpPr>
          <p:cNvPr id="8" name="Прямая соединительная линия 7"/>
          <p:cNvCxnSpPr/>
          <p:nvPr/>
        </p:nvCxnSpPr>
        <p:spPr>
          <a:xfrm>
            <a:off x="1035637" y="5657460"/>
            <a:ext cx="712879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961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u="sng"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Список використаних </a:t>
            </a:r>
            <a:r>
              <a:rPr lang="uk-UA" b="1" u="sng"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джерел</a:t>
            </a:r>
            <a:endParaRPr lang="uk-UA" u="sng" dirty="0"/>
          </a:p>
        </p:txBody>
      </p:sp>
      <p:sp>
        <p:nvSpPr>
          <p:cNvPr id="4" name="Объект 2"/>
          <p:cNvSpPr>
            <a:spLocks noGrp="1"/>
          </p:cNvSpPr>
          <p:nvPr>
            <p:ph idx="1"/>
          </p:nvPr>
        </p:nvSpPr>
        <p:spPr>
          <a:xfrm>
            <a:off x="467544" y="1340768"/>
            <a:ext cx="8280920" cy="5256584"/>
          </a:xfrm>
        </p:spPr>
        <p:txBody>
          <a:bodyPr>
            <a:noAutofit/>
          </a:bodyPr>
          <a:lstStyle/>
          <a:p>
            <a:pPr lvl="0" algn="just">
              <a:buFont typeface="+mj-lt"/>
              <a:buAutoNum type="arabicPeriod"/>
            </a:pPr>
            <a:r>
              <a:rPr lang="uk-UA" sz="1600" dirty="0" err="1" smtClean="0">
                <a:latin typeface="Arial" panose="020B0604020202020204" pitchFamily="34" charset="0"/>
                <a:cs typeface="Arial" panose="020B0604020202020204" pitchFamily="34" charset="0"/>
              </a:rPr>
              <a:t>Богуш</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М.І. </a:t>
            </a:r>
            <a:r>
              <a:rPr lang="uk-UA" sz="1600" dirty="0" err="1">
                <a:latin typeface="Arial" panose="020B0604020202020204" pitchFamily="34" charset="0"/>
                <a:cs typeface="Arial" panose="020B0604020202020204" pitchFamily="34" charset="0"/>
              </a:rPr>
              <a:t>Ківерцівщина</a:t>
            </a:r>
            <a:r>
              <a:rPr lang="uk-UA" sz="1600" dirty="0">
                <a:latin typeface="Arial" panose="020B0604020202020204" pitchFamily="34" charset="0"/>
                <a:cs typeface="Arial" panose="020B0604020202020204" pitchFamily="34" charset="0"/>
              </a:rPr>
              <a:t>: крізь віки і </a:t>
            </a:r>
            <a:r>
              <a:rPr lang="uk-UA" sz="1600" dirty="0" smtClean="0">
                <a:latin typeface="Arial" panose="020B0604020202020204" pitchFamily="34" charset="0"/>
                <a:cs typeface="Arial" panose="020B0604020202020204" pitchFamily="34" charset="0"/>
              </a:rPr>
              <a:t>долі. Луцьк: </a:t>
            </a:r>
            <a:r>
              <a:rPr lang="uk-UA" sz="1600" dirty="0" err="1">
                <a:latin typeface="Arial" panose="020B0604020202020204" pitchFamily="34" charset="0"/>
                <a:cs typeface="Arial" panose="020B0604020202020204" pitchFamily="34" charset="0"/>
              </a:rPr>
              <a:t>Надстир’я</a:t>
            </a:r>
            <a:r>
              <a:rPr lang="uk-UA" sz="1600" dirty="0">
                <a:latin typeface="Arial" panose="020B0604020202020204" pitchFamily="34" charset="0"/>
                <a:cs typeface="Arial" panose="020B0604020202020204" pitchFamily="34" charset="0"/>
              </a:rPr>
              <a:t>, 2006</a:t>
            </a:r>
            <a:r>
              <a:rPr lang="uk-UA" sz="1600" dirty="0" smtClean="0">
                <a:latin typeface="Arial" panose="020B0604020202020204" pitchFamily="34" charset="0"/>
                <a:cs typeface="Arial" panose="020B0604020202020204" pitchFamily="34" charset="0"/>
              </a:rPr>
              <a:t>. 520 </a:t>
            </a:r>
            <a:r>
              <a:rPr lang="uk-UA" sz="1600" dirty="0">
                <a:latin typeface="Arial" panose="020B0604020202020204" pitchFamily="34" charset="0"/>
                <a:cs typeface="Arial" panose="020B0604020202020204" pitchFamily="34" charset="0"/>
              </a:rPr>
              <a:t>с</a:t>
            </a:r>
            <a:r>
              <a:rPr lang="uk-UA" sz="1600" dirty="0" smtClean="0">
                <a:latin typeface="Arial" panose="020B0604020202020204" pitchFamily="34" charset="0"/>
                <a:cs typeface="Arial" panose="020B0604020202020204" pitchFamily="34" charset="0"/>
              </a:rPr>
              <a:t>.</a:t>
            </a:r>
          </a:p>
          <a:p>
            <a:pPr algn="just">
              <a:buFont typeface="+mj-lt"/>
              <a:buAutoNum type="arabicPeriod"/>
            </a:pPr>
            <a:r>
              <a:rPr lang="uk-UA" sz="1600" dirty="0">
                <a:latin typeface="Arial" panose="020B0604020202020204" pitchFamily="34" charset="0"/>
                <a:cs typeface="Arial" panose="020B0604020202020204" pitchFamily="34" charset="0"/>
              </a:rPr>
              <a:t>Волинь туристична. Ківерцівський </a:t>
            </a:r>
            <a:r>
              <a:rPr lang="uk-UA" sz="1600" dirty="0" smtClean="0">
                <a:latin typeface="Arial" panose="020B0604020202020204" pitchFamily="34" charset="0"/>
                <a:cs typeface="Arial" panose="020B0604020202020204" pitchFamily="34" charset="0"/>
              </a:rPr>
              <a:t>район</a:t>
            </a:r>
            <a:r>
              <a:rPr lang="en-US" sz="1600" dirty="0">
                <a:latin typeface="Arial" panose="020B0604020202020204" pitchFamily="34" charset="0"/>
                <a:cs typeface="Arial" panose="020B0604020202020204" pitchFamily="34" charset="0"/>
              </a:rPr>
              <a:t>.</a:t>
            </a:r>
            <a:r>
              <a:rPr lang="uk-UA"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URL</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http://www.vturyzm.com.ua/blog/kivercivskij_rajon/2012-06-11-161</a:t>
            </a:r>
            <a:r>
              <a:rPr lang="ru-RU" sz="1600" dirty="0">
                <a:latin typeface="Arial" panose="020B0604020202020204" pitchFamily="34" charset="0"/>
                <a:cs typeface="Arial" panose="020B0604020202020204" pitchFamily="34" charset="0"/>
              </a:rPr>
              <a:t> </a:t>
            </a:r>
            <a:endParaRPr lang="en-US" sz="1600" dirty="0" smtClean="0">
              <a:latin typeface="Arial" panose="020B0604020202020204" pitchFamily="34" charset="0"/>
              <a:cs typeface="Arial" panose="020B0604020202020204" pitchFamily="34" charset="0"/>
            </a:endParaRPr>
          </a:p>
          <a:p>
            <a:pPr algn="just">
              <a:buFont typeface="+mj-lt"/>
              <a:buAutoNum type="arabicPeriod"/>
            </a:pPr>
            <a:r>
              <a:rPr lang="uk-UA" sz="1600" dirty="0">
                <a:latin typeface="Arial" panose="020B0604020202020204" pitchFamily="34" charset="0"/>
                <a:cs typeface="Arial" panose="020B0604020202020204" pitchFamily="34" charset="0"/>
              </a:rPr>
              <a:t>Історія міста у </a:t>
            </a:r>
            <a:r>
              <a:rPr lang="uk-UA" sz="1600" dirty="0" smtClean="0">
                <a:latin typeface="Arial" panose="020B0604020202020204" pitchFamily="34" charset="0"/>
                <a:cs typeface="Arial" panose="020B0604020202020204" pitchFamily="34" charset="0"/>
              </a:rPr>
              <a:t>світлинах</a:t>
            </a:r>
            <a:r>
              <a:rPr lang="en-US" sz="1600" dirty="0" smtClean="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К</a:t>
            </a:r>
            <a:r>
              <a:rPr lang="uk-UA" sz="1600" dirty="0">
                <a:latin typeface="Arial" panose="020B0604020202020204" pitchFamily="34" charset="0"/>
                <a:cs typeface="Arial" panose="020B0604020202020204" pitchFamily="34" charset="0"/>
              </a:rPr>
              <a:t>і</a:t>
            </a:r>
            <a:r>
              <a:rPr lang="ru-RU" sz="1600" dirty="0" err="1">
                <a:latin typeface="Arial" panose="020B0604020202020204" pitchFamily="34" charset="0"/>
                <a:cs typeface="Arial" panose="020B0604020202020204" pitchFamily="34" charset="0"/>
              </a:rPr>
              <a:t>верцівський</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неформатний</a:t>
            </a: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сайт</a:t>
            </a:r>
            <a:r>
              <a:rPr lang="en-US" sz="1600" dirty="0" smtClean="0">
                <a:latin typeface="Arial" panose="020B0604020202020204" pitchFamily="34" charset="0"/>
                <a:cs typeface="Arial" panose="020B0604020202020204" pitchFamily="34" charset="0"/>
              </a:rPr>
              <a:t>. URL</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http://www.kivertsi.in.ua/town/ </a:t>
            </a:r>
            <a:endParaRPr lang="en-US" sz="1600" dirty="0" smtClean="0">
              <a:latin typeface="Arial" panose="020B0604020202020204" pitchFamily="34" charset="0"/>
              <a:cs typeface="Arial" panose="020B0604020202020204" pitchFamily="34" charset="0"/>
            </a:endParaRPr>
          </a:p>
          <a:p>
            <a:pPr algn="just">
              <a:buFont typeface="+mj-lt"/>
              <a:buAutoNum type="arabicPeriod"/>
            </a:pPr>
            <a:r>
              <a:rPr lang="uk-UA" sz="1600" dirty="0" smtClean="0">
                <a:latin typeface="Arial" panose="020B0604020202020204" pitchFamily="34" charset="0"/>
                <a:cs typeface="Arial" panose="020B0604020202020204" pitchFamily="34" charset="0"/>
              </a:rPr>
              <a:t>Ківерці</a:t>
            </a:r>
            <a:r>
              <a:rPr lang="en-US" sz="1600" dirty="0" smtClean="0">
                <a:latin typeface="Arial" panose="020B0604020202020204" pitchFamily="34" charset="0"/>
                <a:cs typeface="Arial" panose="020B0604020202020204" pitchFamily="34" charset="0"/>
              </a:rPr>
              <a:t>. </a:t>
            </a:r>
            <a:r>
              <a:rPr lang="uk-UA" sz="1600" dirty="0" smtClean="0">
                <a:latin typeface="Arial" panose="020B0604020202020204" pitchFamily="34" charset="0"/>
                <a:cs typeface="Arial" panose="020B0604020202020204" pitchFamily="34" charset="0"/>
              </a:rPr>
              <a:t> </a:t>
            </a:r>
            <a:r>
              <a:rPr lang="uk-UA" sz="1600" dirty="0" err="1" smtClean="0">
                <a:latin typeface="Arial" panose="020B0604020202020204" pitchFamily="34" charset="0"/>
                <a:cs typeface="Arial" panose="020B0604020202020204" pitchFamily="34" charset="0"/>
              </a:rPr>
              <a:t>Вікіпедія</a:t>
            </a:r>
            <a:r>
              <a:rPr lang="en-US" sz="1600" dirty="0" smtClean="0">
                <a:latin typeface="Arial" panose="020B0604020202020204" pitchFamily="34" charset="0"/>
                <a:cs typeface="Arial" panose="020B0604020202020204" pitchFamily="34" charset="0"/>
              </a:rPr>
              <a:t>.</a:t>
            </a:r>
            <a:r>
              <a:rPr lang="uk-UA"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URL</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http://uk.wikipedia.org/wiki/ківерці </a:t>
            </a:r>
            <a:r>
              <a:rPr lang="uk-UA" sz="1600" dirty="0" smtClean="0">
                <a:latin typeface="Arial" panose="020B0604020202020204" pitchFamily="34" charset="0"/>
                <a:cs typeface="Arial" panose="020B0604020202020204" pitchFamily="34" charset="0"/>
              </a:rPr>
              <a:t> </a:t>
            </a:r>
            <a:endParaRPr lang="en-US" sz="1600" dirty="0" smtClean="0">
              <a:latin typeface="Arial" panose="020B0604020202020204" pitchFamily="34" charset="0"/>
              <a:cs typeface="Arial" panose="020B0604020202020204" pitchFamily="34" charset="0"/>
            </a:endParaRPr>
          </a:p>
          <a:p>
            <a:pPr lvl="0" algn="just">
              <a:buFont typeface="+mj-lt"/>
              <a:buAutoNum type="arabicPeriod"/>
            </a:pPr>
            <a:r>
              <a:rPr lang="uk-UA" sz="1600" dirty="0" smtClean="0">
                <a:latin typeface="Arial" panose="020B0604020202020204" pitchFamily="34" charset="0"/>
                <a:cs typeface="Arial" panose="020B0604020202020204" pitchFamily="34" charset="0"/>
              </a:rPr>
              <a:t>Ківерці. </a:t>
            </a:r>
            <a:r>
              <a:rPr lang="uk-UA" sz="1600" i="1" dirty="0" smtClean="0">
                <a:latin typeface="Arial" panose="020B0604020202020204" pitchFamily="34" charset="0"/>
                <a:cs typeface="Arial" panose="020B0604020202020204" pitchFamily="34" charset="0"/>
              </a:rPr>
              <a:t>Географічна </a:t>
            </a:r>
            <a:r>
              <a:rPr lang="uk-UA" sz="1600" i="1" dirty="0">
                <a:latin typeface="Arial" panose="020B0604020202020204" pitchFamily="34" charset="0"/>
                <a:cs typeface="Arial" panose="020B0604020202020204" pitchFamily="34" charset="0"/>
              </a:rPr>
              <a:t>енциклопедія України. </a:t>
            </a:r>
            <a:r>
              <a:rPr lang="uk-UA" sz="1600" dirty="0">
                <a:latin typeface="Arial" panose="020B0604020202020204" pitchFamily="34" charset="0"/>
                <a:cs typeface="Arial" panose="020B0604020202020204" pitchFamily="34" charset="0"/>
              </a:rPr>
              <a:t>В 3 т. / </a:t>
            </a:r>
            <a:r>
              <a:rPr lang="uk-UA" sz="1600" dirty="0" err="1">
                <a:latin typeface="Arial" panose="020B0604020202020204" pitchFamily="34" charset="0"/>
                <a:cs typeface="Arial" panose="020B0604020202020204" pitchFamily="34" charset="0"/>
              </a:rPr>
              <a:t>редкол</a:t>
            </a:r>
            <a:r>
              <a:rPr lang="uk-UA" sz="1600" dirty="0">
                <a:latin typeface="Arial" panose="020B0604020202020204" pitchFamily="34" charset="0"/>
                <a:cs typeface="Arial" panose="020B0604020202020204" pitchFamily="34" charset="0"/>
              </a:rPr>
              <a:t>.: О. М. </a:t>
            </a:r>
            <a:r>
              <a:rPr lang="uk-UA" sz="1600" dirty="0" err="1">
                <a:latin typeface="Arial" panose="020B0604020202020204" pitchFamily="34" charset="0"/>
                <a:cs typeface="Arial" panose="020B0604020202020204" pitchFamily="34" charset="0"/>
              </a:rPr>
              <a:t>Маринич</a:t>
            </a:r>
            <a:r>
              <a:rPr lang="uk-UA" sz="1600" dirty="0">
                <a:latin typeface="Arial" panose="020B0604020202020204" pitchFamily="34" charset="0"/>
                <a:cs typeface="Arial" panose="020B0604020202020204" pitchFamily="34" charset="0"/>
              </a:rPr>
              <a:t> [та ін.]. </a:t>
            </a:r>
            <a:r>
              <a:rPr lang="uk-UA" sz="1600" dirty="0" smtClean="0">
                <a:latin typeface="Arial" panose="020B0604020202020204" pitchFamily="34" charset="0"/>
                <a:cs typeface="Arial" panose="020B0604020202020204" pitchFamily="34" charset="0"/>
              </a:rPr>
              <a:t>  Київ: </a:t>
            </a:r>
            <a:r>
              <a:rPr lang="uk-UA" sz="1600" dirty="0">
                <a:latin typeface="Arial" panose="020B0604020202020204" pitchFamily="34" charset="0"/>
                <a:cs typeface="Arial" panose="020B0604020202020204" pitchFamily="34" charset="0"/>
              </a:rPr>
              <a:t>УРЕ ім. М. П. Бажана, 1990. </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Т. 2 : З-О. </a:t>
            </a:r>
            <a:r>
              <a:rPr lang="uk-UA" sz="1600" dirty="0" smtClean="0">
                <a:latin typeface="Arial" panose="020B0604020202020204" pitchFamily="34" charset="0"/>
                <a:cs typeface="Arial" panose="020B0604020202020204" pitchFamily="34" charset="0"/>
              </a:rPr>
              <a:t> С. 152</a:t>
            </a:r>
            <a:r>
              <a:rPr lang="uk-UA" sz="1600" dirty="0">
                <a:latin typeface="Arial" panose="020B0604020202020204" pitchFamily="34" charset="0"/>
                <a:cs typeface="Arial" panose="020B0604020202020204" pitchFamily="34" charset="0"/>
              </a:rPr>
              <a:t>.</a:t>
            </a:r>
          </a:p>
          <a:p>
            <a:pPr lvl="0" algn="just">
              <a:buFont typeface="+mj-lt"/>
              <a:buAutoNum type="arabicPeriod"/>
            </a:pPr>
            <a:r>
              <a:rPr lang="uk-UA" sz="1600" dirty="0" smtClean="0">
                <a:latin typeface="Arial" panose="020B0604020202020204" pitchFamily="34" charset="0"/>
                <a:cs typeface="Arial" panose="020B0604020202020204" pitchFamily="34" charset="0"/>
              </a:rPr>
              <a:t>Ківерці. </a:t>
            </a:r>
            <a:r>
              <a:rPr lang="uk-UA" sz="1600" i="1" dirty="0" smtClean="0">
                <a:latin typeface="Arial" panose="020B0604020202020204" pitchFamily="34" charset="0"/>
                <a:cs typeface="Arial" panose="020B0604020202020204" pitchFamily="34" charset="0"/>
              </a:rPr>
              <a:t>Міста </a:t>
            </a:r>
            <a:r>
              <a:rPr lang="uk-UA" sz="1600" i="1" dirty="0">
                <a:latin typeface="Arial" panose="020B0604020202020204" pitchFamily="34" charset="0"/>
                <a:cs typeface="Arial" panose="020B0604020202020204" pitchFamily="34" charset="0"/>
              </a:rPr>
              <a:t>України : </a:t>
            </a:r>
            <a:r>
              <a:rPr lang="uk-UA" sz="1600" i="1" dirty="0" err="1">
                <a:latin typeface="Arial" panose="020B0604020202020204" pitchFamily="34" charset="0"/>
                <a:cs typeface="Arial" panose="020B0604020202020204" pitchFamily="34" charset="0"/>
              </a:rPr>
              <a:t>інформ</a:t>
            </a:r>
            <a:r>
              <a:rPr lang="uk-UA" sz="1600" i="1" dirty="0">
                <a:latin typeface="Arial" panose="020B0604020202020204" pitchFamily="34" charset="0"/>
                <a:cs typeface="Arial" panose="020B0604020202020204" pitchFamily="34" charset="0"/>
              </a:rPr>
              <a:t>.-</a:t>
            </a:r>
            <a:r>
              <a:rPr lang="uk-UA" sz="1600" i="1" dirty="0" err="1">
                <a:latin typeface="Arial" panose="020B0604020202020204" pitchFamily="34" charset="0"/>
                <a:cs typeface="Arial" panose="020B0604020202020204" pitchFamily="34" charset="0"/>
              </a:rPr>
              <a:t>стат</a:t>
            </a:r>
            <a:r>
              <a:rPr lang="uk-UA" sz="1600" i="1" dirty="0">
                <a:latin typeface="Arial" panose="020B0604020202020204" pitchFamily="34" charset="0"/>
                <a:cs typeface="Arial" panose="020B0604020202020204" pitchFamily="34" charset="0"/>
              </a:rPr>
              <a:t>. довід. </a:t>
            </a:r>
            <a:r>
              <a:rPr lang="uk-UA" sz="1600" dirty="0">
                <a:latin typeface="Arial" panose="020B0604020202020204" pitchFamily="34" charset="0"/>
                <a:cs typeface="Arial" panose="020B0604020202020204" pitchFamily="34" charset="0"/>
              </a:rPr>
              <a:t>/ </a:t>
            </a:r>
            <a:r>
              <a:rPr lang="uk-UA" sz="1600" dirty="0" err="1">
                <a:latin typeface="Arial" panose="020B0604020202020204" pitchFamily="34" charset="0"/>
                <a:cs typeface="Arial" panose="020B0604020202020204" pitchFamily="34" charset="0"/>
              </a:rPr>
              <a:t>впорядкув</a:t>
            </a:r>
            <a:r>
              <a:rPr lang="uk-UA" sz="1600" dirty="0">
                <a:latin typeface="Arial" panose="020B0604020202020204" pitchFamily="34" charset="0"/>
                <a:cs typeface="Arial" panose="020B0604020202020204" pitchFamily="34" charset="0"/>
              </a:rPr>
              <a:t>. О. Панасенко. </a:t>
            </a:r>
            <a:r>
              <a:rPr lang="uk-UA" sz="1600" dirty="0" smtClean="0">
                <a:latin typeface="Arial" panose="020B0604020202020204" pitchFamily="34" charset="0"/>
                <a:cs typeface="Arial" panose="020B0604020202020204" pitchFamily="34" charset="0"/>
              </a:rPr>
              <a:t>  Київ: </a:t>
            </a:r>
            <a:r>
              <a:rPr lang="uk-UA" sz="1600" dirty="0">
                <a:latin typeface="Arial" panose="020B0604020202020204" pitchFamily="34" charset="0"/>
                <a:cs typeface="Arial" panose="020B0604020202020204" pitchFamily="34" charset="0"/>
              </a:rPr>
              <a:t>АВК-Росток, 2007. </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С. 52.</a:t>
            </a:r>
          </a:p>
          <a:p>
            <a:pPr lvl="0" algn="just">
              <a:buFont typeface="+mj-lt"/>
              <a:buAutoNum type="arabicPeriod"/>
            </a:pPr>
            <a:r>
              <a:rPr lang="uk-UA" sz="1600" dirty="0">
                <a:latin typeface="Arial" panose="020B0604020202020204" pitchFamily="34" charset="0"/>
                <a:cs typeface="Arial" panose="020B0604020202020204" pitchFamily="34" charset="0"/>
              </a:rPr>
              <a:t>Коваль А.П. Знайомі </a:t>
            </a:r>
            <a:r>
              <a:rPr lang="uk-UA" sz="1600" dirty="0" smtClean="0">
                <a:latin typeface="Arial" panose="020B0604020202020204" pitchFamily="34" charset="0"/>
                <a:cs typeface="Arial" panose="020B0604020202020204" pitchFamily="34" charset="0"/>
              </a:rPr>
              <a:t>незнайомці: </a:t>
            </a:r>
            <a:r>
              <a:rPr lang="uk-UA" sz="1600" dirty="0">
                <a:latin typeface="Arial" panose="020B0604020202020204" pitchFamily="34" charset="0"/>
                <a:cs typeface="Arial" panose="020B0604020202020204" pitchFamily="34" charset="0"/>
              </a:rPr>
              <a:t>походження назв поселень </a:t>
            </a:r>
            <a:r>
              <a:rPr lang="uk-UA" sz="1600" dirty="0" smtClean="0">
                <a:latin typeface="Arial" panose="020B0604020202020204" pitchFamily="34" charset="0"/>
                <a:cs typeface="Arial" panose="020B0604020202020204" pitchFamily="34" charset="0"/>
              </a:rPr>
              <a:t>України. Київ: </a:t>
            </a:r>
            <a:r>
              <a:rPr lang="uk-UA" sz="1600" dirty="0">
                <a:latin typeface="Arial" panose="020B0604020202020204" pitchFamily="34" charset="0"/>
                <a:cs typeface="Arial" panose="020B0604020202020204" pitchFamily="34" charset="0"/>
              </a:rPr>
              <a:t>Либідь, 2001. </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302 с. </a:t>
            </a:r>
          </a:p>
          <a:p>
            <a:pPr lvl="0" algn="just">
              <a:buFont typeface="+mj-lt"/>
              <a:buAutoNum type="arabicPeriod"/>
            </a:pPr>
            <a:r>
              <a:rPr lang="uk-UA" sz="1600" dirty="0" err="1">
                <a:latin typeface="Arial" panose="020B0604020202020204" pitchFamily="34" charset="0"/>
                <a:cs typeface="Arial" panose="020B0604020202020204" pitchFamily="34" charset="0"/>
              </a:rPr>
              <a:t>Миронюк</a:t>
            </a:r>
            <a:r>
              <a:rPr lang="uk-UA" sz="1600" dirty="0">
                <a:latin typeface="Arial" panose="020B0604020202020204" pitchFamily="34" charset="0"/>
                <a:cs typeface="Arial" panose="020B0604020202020204" pitchFamily="34" charset="0"/>
              </a:rPr>
              <a:t> С.С. Відродження і занепад Ківерцівського </a:t>
            </a:r>
            <a:r>
              <a:rPr lang="uk-UA" sz="1600" dirty="0" err="1">
                <a:latin typeface="Arial" panose="020B0604020202020204" pitchFamily="34" charset="0"/>
                <a:cs typeface="Arial" panose="020B0604020202020204" pitchFamily="34" charset="0"/>
              </a:rPr>
              <a:t>ДОКу</a:t>
            </a:r>
            <a:r>
              <a:rPr lang="uk-UA" sz="1600" dirty="0">
                <a:latin typeface="Arial" panose="020B0604020202020204" pitchFamily="34" charset="0"/>
                <a:cs typeface="Arial" panose="020B0604020202020204" pitchFamily="34" charset="0"/>
              </a:rPr>
              <a:t> </a:t>
            </a:r>
            <a:r>
              <a:rPr lang="uk-UA" sz="1600" dirty="0" smtClean="0">
                <a:latin typeface="Arial" panose="020B0604020202020204" pitchFamily="34" charset="0"/>
                <a:cs typeface="Arial" panose="020B0604020202020204" pitchFamily="34" charset="0"/>
              </a:rPr>
              <a:t>. </a:t>
            </a:r>
            <a:r>
              <a:rPr lang="uk-UA" sz="1600" i="1" dirty="0" smtClean="0">
                <a:latin typeface="Arial" panose="020B0604020202020204" pitchFamily="34" charset="0"/>
                <a:cs typeface="Arial" panose="020B0604020202020204" pitchFamily="34" charset="0"/>
              </a:rPr>
              <a:t>Вільним </a:t>
            </a:r>
            <a:r>
              <a:rPr lang="uk-UA" sz="1600" i="1" dirty="0">
                <a:latin typeface="Arial" panose="020B0604020202020204" pitchFamily="34" charset="0"/>
                <a:cs typeface="Arial" panose="020B0604020202020204" pitchFamily="34" charset="0"/>
              </a:rPr>
              <a:t>шляхом. </a:t>
            </a:r>
            <a:r>
              <a:rPr lang="uk-UA" sz="1600" dirty="0" smtClean="0">
                <a:latin typeface="Arial" panose="020B0604020202020204" pitchFamily="34" charset="0"/>
                <a:cs typeface="Arial" panose="020B0604020202020204" pitchFamily="34" charset="0"/>
              </a:rPr>
              <a:t>3 </a:t>
            </a:r>
            <a:r>
              <a:rPr lang="uk-UA" sz="1600" dirty="0">
                <a:latin typeface="Arial" panose="020B0604020202020204" pitchFamily="34" charset="0"/>
                <a:cs typeface="Arial" panose="020B0604020202020204" pitchFamily="34" charset="0"/>
              </a:rPr>
              <a:t>березня 2012 року. </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№9. </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С. 5.</a:t>
            </a:r>
          </a:p>
          <a:p>
            <a:pPr lvl="0" algn="just">
              <a:buFont typeface="+mj-lt"/>
              <a:buAutoNum type="arabicPeriod"/>
            </a:pPr>
            <a:r>
              <a:rPr lang="uk-UA" sz="1600" dirty="0">
                <a:latin typeface="Arial" panose="020B0604020202020204" pitchFamily="34" charset="0"/>
                <a:cs typeface="Arial" panose="020B0604020202020204" pitchFamily="34" charset="0"/>
              </a:rPr>
              <a:t>Наумчик М.М. </a:t>
            </a:r>
            <a:r>
              <a:rPr lang="uk-UA" sz="1600" dirty="0" smtClean="0">
                <a:latin typeface="Arial" panose="020B0604020202020204" pitchFamily="34" charset="0"/>
                <a:cs typeface="Arial" panose="020B0604020202020204" pitchFamily="34" charset="0"/>
              </a:rPr>
              <a:t>Ківерці</a:t>
            </a:r>
            <a:r>
              <a:rPr lang="en-US" sz="1600" dirty="0" smtClean="0">
                <a:latin typeface="Arial" panose="020B0604020202020204" pitchFamily="34" charset="0"/>
                <a:cs typeface="Arial" panose="020B0604020202020204" pitchFamily="34" charset="0"/>
              </a:rPr>
              <a:t>. </a:t>
            </a:r>
            <a:r>
              <a:rPr lang="uk-UA" sz="1600" dirty="0" smtClean="0">
                <a:latin typeface="Arial" panose="020B0604020202020204" pitchFamily="34" charset="0"/>
                <a:cs typeface="Arial" panose="020B0604020202020204" pitchFamily="34" charset="0"/>
              </a:rPr>
              <a:t>Історія </a:t>
            </a:r>
            <a:r>
              <a:rPr lang="uk-UA" sz="1600" dirty="0">
                <a:latin typeface="Arial" panose="020B0604020202020204" pitchFamily="34" charset="0"/>
                <a:cs typeface="Arial" panose="020B0604020202020204" pitchFamily="34" charset="0"/>
              </a:rPr>
              <a:t>міст і сіл Української РСР / </a:t>
            </a:r>
            <a:r>
              <a:rPr lang="uk-UA" sz="1600" dirty="0" err="1">
                <a:latin typeface="Arial" panose="020B0604020202020204" pitchFamily="34" charset="0"/>
                <a:cs typeface="Arial" panose="020B0604020202020204" pitchFamily="34" charset="0"/>
              </a:rPr>
              <a:t>голов</a:t>
            </a:r>
            <a:r>
              <a:rPr lang="uk-UA" sz="1600" dirty="0">
                <a:latin typeface="Arial" panose="020B0604020202020204" pitchFamily="34" charset="0"/>
                <a:cs typeface="Arial" panose="020B0604020202020204" pitchFamily="34" charset="0"/>
              </a:rPr>
              <a:t>. </a:t>
            </a:r>
            <a:r>
              <a:rPr lang="uk-UA" sz="1600" dirty="0" err="1">
                <a:latin typeface="Arial" panose="020B0604020202020204" pitchFamily="34" charset="0"/>
                <a:cs typeface="Arial" panose="020B0604020202020204" pitchFamily="34" charset="0"/>
              </a:rPr>
              <a:t>редкол</a:t>
            </a:r>
            <a:r>
              <a:rPr lang="uk-UA" sz="1600" dirty="0">
                <a:latin typeface="Arial" panose="020B0604020202020204" pitchFamily="34" charset="0"/>
                <a:cs typeface="Arial" panose="020B0604020202020204" pitchFamily="34" charset="0"/>
              </a:rPr>
              <a:t>.: П. Т. </a:t>
            </a:r>
            <a:r>
              <a:rPr lang="uk-UA" sz="1600" dirty="0" err="1">
                <a:latin typeface="Arial" panose="020B0604020202020204" pitchFamily="34" charset="0"/>
                <a:cs typeface="Arial" panose="020B0604020202020204" pitchFamily="34" charset="0"/>
              </a:rPr>
              <a:t>Тронько</a:t>
            </a:r>
            <a:r>
              <a:rPr lang="uk-UA" sz="1600" dirty="0">
                <a:latin typeface="Arial" panose="020B0604020202020204" pitchFamily="34" charset="0"/>
                <a:cs typeface="Arial" panose="020B0604020202020204" pitchFamily="34" charset="0"/>
              </a:rPr>
              <a:t> [та ін.] ; </a:t>
            </a:r>
            <a:r>
              <a:rPr lang="uk-UA" sz="1600" dirty="0" err="1">
                <a:latin typeface="Arial" panose="020B0604020202020204" pitchFamily="34" charset="0"/>
                <a:cs typeface="Arial" panose="020B0604020202020204" pitchFamily="34" charset="0"/>
              </a:rPr>
              <a:t>редкол</a:t>
            </a:r>
            <a:r>
              <a:rPr lang="uk-UA" sz="1600" dirty="0">
                <a:latin typeface="Arial" panose="020B0604020202020204" pitchFamily="34" charset="0"/>
                <a:cs typeface="Arial" panose="020B0604020202020204" pitchFamily="34" charset="0"/>
              </a:rPr>
              <a:t>. тому: І. С. </a:t>
            </a:r>
            <a:r>
              <a:rPr lang="uk-UA" sz="1600" dirty="0" err="1">
                <a:latin typeface="Arial" panose="020B0604020202020204" pitchFamily="34" charset="0"/>
                <a:cs typeface="Arial" panose="020B0604020202020204" pitchFamily="34" charset="0"/>
              </a:rPr>
              <a:t>Клімаш</a:t>
            </a:r>
            <a:r>
              <a:rPr lang="uk-UA" sz="1600" dirty="0">
                <a:latin typeface="Arial" panose="020B0604020202020204" pitchFamily="34" charset="0"/>
                <a:cs typeface="Arial" panose="020B0604020202020204" pitchFamily="34" charset="0"/>
              </a:rPr>
              <a:t> [та ін.]. </a:t>
            </a:r>
            <a:r>
              <a:rPr lang="en-US" sz="1600" dirty="0" smtClean="0">
                <a:latin typeface="Arial" panose="020B0604020202020204" pitchFamily="34" charset="0"/>
                <a:cs typeface="Arial" panose="020B0604020202020204" pitchFamily="34" charset="0"/>
              </a:rPr>
              <a:t> </a:t>
            </a:r>
            <a:r>
              <a:rPr lang="uk-UA" sz="1600" dirty="0" smtClean="0">
                <a:latin typeface="Arial" panose="020B0604020202020204" pitchFamily="34" charset="0"/>
                <a:cs typeface="Arial" panose="020B0604020202020204" pitchFamily="34" charset="0"/>
              </a:rPr>
              <a:t>Київ: </a:t>
            </a:r>
            <a:r>
              <a:rPr lang="uk-UA" sz="1600" dirty="0" err="1">
                <a:latin typeface="Arial" panose="020B0604020202020204" pitchFamily="34" charset="0"/>
                <a:cs typeface="Arial" panose="020B0604020202020204" pitchFamily="34" charset="0"/>
              </a:rPr>
              <a:t>Голов</a:t>
            </a:r>
            <a:r>
              <a:rPr lang="uk-UA" sz="1600" dirty="0">
                <a:latin typeface="Arial" panose="020B0604020202020204" pitchFamily="34" charset="0"/>
                <a:cs typeface="Arial" panose="020B0604020202020204" pitchFamily="34" charset="0"/>
              </a:rPr>
              <a:t>. ред. УРЕ АН УРСР, 1970</a:t>
            </a:r>
            <a:r>
              <a:rPr lang="uk-UA" sz="1600" dirty="0" smtClean="0">
                <a:latin typeface="Arial" panose="020B0604020202020204" pitchFamily="34" charset="0"/>
                <a:cs typeface="Arial" panose="020B0604020202020204" pitchFamily="34" charset="0"/>
              </a:rPr>
              <a:t>. В </a:t>
            </a:r>
            <a:r>
              <a:rPr lang="uk-UA" sz="1600" dirty="0">
                <a:latin typeface="Arial" panose="020B0604020202020204" pitchFamily="34" charset="0"/>
                <a:cs typeface="Arial" panose="020B0604020202020204" pitchFamily="34" charset="0"/>
              </a:rPr>
              <a:t>26 т.: Волинська область. </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С. 271-280.</a:t>
            </a:r>
          </a:p>
          <a:p>
            <a:pPr lvl="0" algn="just">
              <a:buFont typeface="+mj-lt"/>
              <a:buAutoNum type="arabicPeriod"/>
            </a:pPr>
            <a:r>
              <a:rPr lang="en-US" sz="1600" dirty="0" smtClean="0">
                <a:latin typeface="Arial" panose="020B0604020202020204" pitchFamily="34" charset="0"/>
                <a:cs typeface="Arial" panose="020B0604020202020204" pitchFamily="34" charset="0"/>
              </a:rPr>
              <a:t> </a:t>
            </a:r>
            <a:r>
              <a:rPr lang="uk-UA" sz="1600" dirty="0" err="1" smtClean="0">
                <a:latin typeface="Arial" panose="020B0604020202020204" pitchFamily="34" charset="0"/>
                <a:cs typeface="Arial" panose="020B0604020202020204" pitchFamily="34" charset="0"/>
              </a:rPr>
              <a:t>Пневський</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В. Дубова діброва посеред </a:t>
            </a:r>
            <a:r>
              <a:rPr lang="uk-UA" sz="1600" dirty="0" smtClean="0">
                <a:latin typeface="Arial" panose="020B0604020202020204" pitchFamily="34" charset="0"/>
                <a:cs typeface="Arial" panose="020B0604020202020204" pitchFamily="34" charset="0"/>
              </a:rPr>
              <a:t>міста</a:t>
            </a:r>
            <a:r>
              <a:rPr lang="en-US" sz="1600" dirty="0" smtClean="0">
                <a:latin typeface="Arial" panose="020B0604020202020204" pitchFamily="34" charset="0"/>
                <a:cs typeface="Arial" panose="020B0604020202020204" pitchFamily="34" charset="0"/>
              </a:rPr>
              <a:t>. URL</a:t>
            </a:r>
            <a:r>
              <a:rPr lang="uk-UA" sz="1600" dirty="0" smtClean="0">
                <a:latin typeface="Arial" panose="020B0604020202020204" pitchFamily="34" charset="0"/>
                <a:cs typeface="Arial" panose="020B0604020202020204" pitchFamily="34" charset="0"/>
              </a:rPr>
              <a:t>: </a:t>
            </a:r>
            <a:r>
              <a:rPr lang="uk-UA" sz="1600" dirty="0">
                <a:latin typeface="Arial" panose="020B0604020202020204" pitchFamily="34" charset="0"/>
                <a:cs typeface="Arial" panose="020B0604020202020204" pitchFamily="34" charset="0"/>
              </a:rPr>
              <a:t>http://kivertsi.com.ua/news/valeriy-pnevskiy-dubova-dibrova-posered-mista </a:t>
            </a:r>
            <a:endParaRPr lang="uk-UA" sz="1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Прямоугольник 4"/>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4846390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8" descr="history_sobutskyi_2"/>
          <p:cNvPicPr>
            <a:picLocks noChangeAspect="1" noChangeArrowheads="1"/>
          </p:cNvPicPr>
          <p:nvPr/>
        </p:nvPicPr>
        <p:blipFill>
          <a:blip r:embed="rId2"/>
          <a:srcRect/>
          <a:stretch>
            <a:fillRect/>
          </a:stretch>
        </p:blipFill>
        <p:spPr bwMode="auto">
          <a:xfrm>
            <a:off x="4908550" y="3681413"/>
            <a:ext cx="4235450" cy="3176587"/>
          </a:xfrm>
          <a:prstGeom prst="rect">
            <a:avLst/>
          </a:prstGeom>
          <a:noFill/>
          <a:ln w="9525">
            <a:noFill/>
            <a:miter lim="800000"/>
            <a:headEnd/>
            <a:tailEnd/>
          </a:ln>
        </p:spPr>
      </p:pic>
      <p:pic>
        <p:nvPicPr>
          <p:cNvPr id="50178" name="Picture 7" descr="history_sobutskyi_1"/>
          <p:cNvPicPr>
            <a:picLocks noChangeAspect="1" noChangeArrowheads="1"/>
          </p:cNvPicPr>
          <p:nvPr/>
        </p:nvPicPr>
        <p:blipFill>
          <a:blip r:embed="rId3"/>
          <a:srcRect/>
          <a:stretch>
            <a:fillRect/>
          </a:stretch>
        </p:blipFill>
        <p:spPr bwMode="auto">
          <a:xfrm>
            <a:off x="5003800" y="0"/>
            <a:ext cx="4140200" cy="3105150"/>
          </a:xfrm>
          <a:prstGeom prst="rect">
            <a:avLst/>
          </a:prstGeom>
          <a:noFill/>
          <a:ln w="9525">
            <a:noFill/>
            <a:miter lim="800000"/>
            <a:headEnd/>
            <a:tailEnd/>
          </a:ln>
        </p:spPr>
      </p:pic>
      <p:pic>
        <p:nvPicPr>
          <p:cNvPr id="50179" name="Picture 5" descr="Обложка"/>
          <p:cNvPicPr>
            <a:picLocks noChangeAspect="1" noChangeArrowheads="1"/>
          </p:cNvPicPr>
          <p:nvPr/>
        </p:nvPicPr>
        <p:blipFill>
          <a:blip r:embed="rId4"/>
          <a:srcRect/>
          <a:stretch>
            <a:fillRect/>
          </a:stretch>
        </p:blipFill>
        <p:spPr bwMode="auto">
          <a:xfrm>
            <a:off x="0" y="0"/>
            <a:ext cx="4967288" cy="6858000"/>
          </a:xfrm>
          <a:prstGeom prst="rect">
            <a:avLst/>
          </a:prstGeom>
          <a:noFill/>
          <a:ln w="9525">
            <a:noFill/>
            <a:miter lim="800000"/>
            <a:headEnd/>
            <a:tailEnd/>
          </a:ln>
        </p:spPr>
      </p:pic>
      <p:pic>
        <p:nvPicPr>
          <p:cNvPr id="50180" name="Picture 9" descr="kivertsi37_2"/>
          <p:cNvPicPr>
            <a:picLocks noChangeAspect="1" noChangeArrowheads="1"/>
          </p:cNvPicPr>
          <p:nvPr/>
        </p:nvPicPr>
        <p:blipFill>
          <a:blip r:embed="rId5">
            <a:clrChange>
              <a:clrFrom>
                <a:srgbClr val="FAFAF8"/>
              </a:clrFrom>
              <a:clrTo>
                <a:srgbClr val="FAFAF8">
                  <a:alpha val="0"/>
                </a:srgbClr>
              </a:clrTo>
            </a:clrChange>
          </a:blip>
          <a:srcRect/>
          <a:stretch>
            <a:fillRect/>
          </a:stretch>
        </p:blipFill>
        <p:spPr bwMode="auto">
          <a:xfrm>
            <a:off x="4859338" y="1844675"/>
            <a:ext cx="3852862" cy="2989263"/>
          </a:xfrm>
          <a:prstGeom prst="rect">
            <a:avLst/>
          </a:prstGeom>
          <a:noFill/>
          <a:ln w="9525">
            <a:noFill/>
            <a:miter lim="800000"/>
            <a:headEnd/>
            <a:tailEnd/>
          </a:ln>
        </p:spPr>
      </p:pic>
      <p:sp>
        <p:nvSpPr>
          <p:cNvPr id="50181" name="WordArt 4"/>
          <p:cNvSpPr>
            <a:spLocks noChangeArrowheads="1" noChangeShapeType="1" noTextEdit="1"/>
          </p:cNvSpPr>
          <p:nvPr/>
        </p:nvSpPr>
        <p:spPr bwMode="auto">
          <a:xfrm>
            <a:off x="1043608" y="3937308"/>
            <a:ext cx="7306610" cy="1084372"/>
          </a:xfrm>
          <a:prstGeom prst="rect">
            <a:avLst/>
          </a:prstGeom>
        </p:spPr>
        <p:txBody>
          <a:bodyPr wrap="none" fromWordArt="1">
            <a:prstTxWarp prst="textPlain">
              <a:avLst>
                <a:gd name="adj" fmla="val 50000"/>
              </a:avLst>
            </a:prstTxWarp>
          </a:bodyPr>
          <a:lstStyle/>
          <a:p>
            <a:pPr algn="ctr"/>
            <a:r>
              <a:rPr lang="ru-RU" sz="3600" kern="10" dirty="0" err="1">
                <a:ln w="9525">
                  <a:solidFill>
                    <a:schemeClr val="bg1"/>
                  </a:solidFill>
                  <a:round/>
                  <a:headEnd/>
                  <a:tailEnd/>
                </a:ln>
                <a:gradFill rotWithShape="1">
                  <a:gsLst>
                    <a:gs pos="0">
                      <a:srgbClr val="800000"/>
                    </a:gs>
                    <a:gs pos="50000">
                      <a:srgbClr val="F6161B"/>
                    </a:gs>
                    <a:gs pos="100000">
                      <a:srgbClr val="800000"/>
                    </a:gs>
                  </a:gsLst>
                  <a:lin ang="5400000" scaled="1"/>
                </a:gradFill>
                <a:effectLst>
                  <a:outerShdw dist="35921" dir="2700000" algn="ctr" rotWithShape="0">
                    <a:srgbClr val="808080">
                      <a:alpha val="79999"/>
                    </a:srgbClr>
                  </a:outerShdw>
                </a:effectLst>
                <a:latin typeface="Impact"/>
              </a:rPr>
              <a:t>Дякую</a:t>
            </a:r>
            <a:r>
              <a:rPr lang="ru-RU" sz="3600" kern="10" dirty="0">
                <a:ln w="9525">
                  <a:solidFill>
                    <a:schemeClr val="bg1"/>
                  </a:solidFill>
                  <a:round/>
                  <a:headEnd/>
                  <a:tailEnd/>
                </a:ln>
                <a:gradFill rotWithShape="1">
                  <a:gsLst>
                    <a:gs pos="0">
                      <a:srgbClr val="800000"/>
                    </a:gs>
                    <a:gs pos="50000">
                      <a:srgbClr val="F6161B"/>
                    </a:gs>
                    <a:gs pos="100000">
                      <a:srgbClr val="800000"/>
                    </a:gs>
                  </a:gsLst>
                  <a:lin ang="5400000" scaled="1"/>
                </a:gradFill>
                <a:effectLst>
                  <a:outerShdw dist="35921" dir="2700000" algn="ctr" rotWithShape="0">
                    <a:srgbClr val="808080">
                      <a:alpha val="79999"/>
                    </a:srgbClr>
                  </a:outerShdw>
                </a:effectLst>
                <a:latin typeface="Impact"/>
              </a:rPr>
              <a:t> за </a:t>
            </a:r>
            <a:r>
              <a:rPr lang="ru-RU" sz="3600" kern="10" dirty="0" err="1">
                <a:ln w="9525">
                  <a:solidFill>
                    <a:schemeClr val="bg1"/>
                  </a:solidFill>
                  <a:round/>
                  <a:headEnd/>
                  <a:tailEnd/>
                </a:ln>
                <a:gradFill rotWithShape="1">
                  <a:gsLst>
                    <a:gs pos="0">
                      <a:srgbClr val="800000"/>
                    </a:gs>
                    <a:gs pos="50000">
                      <a:srgbClr val="F6161B"/>
                    </a:gs>
                    <a:gs pos="100000">
                      <a:srgbClr val="800000"/>
                    </a:gs>
                  </a:gsLst>
                  <a:lin ang="5400000" scaled="1"/>
                </a:gradFill>
                <a:effectLst>
                  <a:outerShdw dist="35921" dir="2700000" algn="ctr" rotWithShape="0">
                    <a:srgbClr val="808080">
                      <a:alpha val="79999"/>
                    </a:srgbClr>
                  </a:outerShdw>
                </a:effectLst>
                <a:latin typeface="Impact"/>
              </a:rPr>
              <a:t>увагу</a:t>
            </a:r>
            <a:r>
              <a:rPr lang="ru-RU" sz="3600" kern="10" dirty="0">
                <a:ln w="9525">
                  <a:solidFill>
                    <a:schemeClr val="bg1"/>
                  </a:solidFill>
                  <a:round/>
                  <a:headEnd/>
                  <a:tailEnd/>
                </a:ln>
                <a:gradFill rotWithShape="1">
                  <a:gsLst>
                    <a:gs pos="0">
                      <a:srgbClr val="800000"/>
                    </a:gs>
                    <a:gs pos="50000">
                      <a:srgbClr val="F6161B"/>
                    </a:gs>
                    <a:gs pos="100000">
                      <a:srgbClr val="800000"/>
                    </a:gs>
                  </a:gsLst>
                  <a:lin ang="5400000" scaled="1"/>
                </a:gradFill>
                <a:effectLst>
                  <a:outerShdw dist="35921" dir="2700000" algn="ctr" rotWithShape="0">
                    <a:srgbClr val="808080">
                      <a:alpha val="79999"/>
                    </a:srgbClr>
                  </a:outerShdw>
                </a:effectLst>
                <a:latin typeface="Impact"/>
              </a:rPr>
              <a:t>!</a:t>
            </a:r>
          </a:p>
        </p:txBody>
      </p:sp>
      <p:sp>
        <p:nvSpPr>
          <p:cNvPr id="8" name="Прямоугольник 7"/>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Прямоугольник 2"/>
          <p:cNvSpPr/>
          <p:nvPr/>
        </p:nvSpPr>
        <p:spPr>
          <a:xfrm>
            <a:off x="358342" y="2304847"/>
            <a:ext cx="4392488" cy="4124206"/>
          </a:xfrm>
          <a:prstGeom prst="rect">
            <a:avLst/>
          </a:prstGeom>
        </p:spPr>
        <p:txBody>
          <a:bodyPr wrap="square">
            <a:spAutoFit/>
          </a:bodyPr>
          <a:lstStyle/>
          <a:p>
            <a:pPr algn="ctr"/>
            <a:r>
              <a:rPr lang="uk-UA" sz="2800" b="1" u="sng" dirty="0">
                <a:solidFill>
                  <a:srgbClr val="C00000"/>
                </a:solidFill>
                <a:effectLst>
                  <a:outerShdw blurRad="38100" dist="38100" dir="2700000" algn="tl">
                    <a:srgbClr val="000000">
                      <a:alpha val="43137"/>
                    </a:srgbClr>
                  </a:outerShdw>
                </a:effectLst>
              </a:rPr>
              <a:t>Завдання дослідження:</a:t>
            </a:r>
          </a:p>
          <a:p>
            <a:pPr algn="just"/>
            <a:endParaRPr lang="uk-UA" dirty="0"/>
          </a:p>
          <a:p>
            <a:pPr algn="just"/>
            <a:r>
              <a:rPr lang="uk-UA" dirty="0"/>
              <a:t>1.Обрати перелік історичних об'єктів, скласти екскурсійний маршрут. </a:t>
            </a:r>
          </a:p>
          <a:p>
            <a:pPr algn="just"/>
            <a:r>
              <a:rPr lang="uk-UA" dirty="0"/>
              <a:t>2.Взяти інтерв'ю у старожилів міста та краєзнавців щодо екскурсійних об’єктів. Здійснити пошук історичних, наукових джерел щодо досліджуваних пам'яток. </a:t>
            </a:r>
          </a:p>
          <a:p>
            <a:pPr algn="just"/>
            <a:r>
              <a:rPr lang="uk-UA" dirty="0"/>
              <a:t>3.Проаналізувати, систематизувати та узагальнити отриману інформацію. </a:t>
            </a:r>
          </a:p>
          <a:p>
            <a:pPr algn="just"/>
            <a:r>
              <a:rPr lang="uk-UA" dirty="0"/>
              <a:t>4.Оформити результати дослідження у вигляді презентації та </a:t>
            </a:r>
            <a:r>
              <a:rPr lang="uk-UA" dirty="0" err="1"/>
              <a:t>відеовізитівок</a:t>
            </a:r>
            <a:r>
              <a:rPr lang="uk-UA" dirty="0"/>
              <a:t> екскурсійних об’єктів.</a:t>
            </a:r>
          </a:p>
        </p:txBody>
      </p:sp>
      <p:sp>
        <p:nvSpPr>
          <p:cNvPr id="4" name="Прямоугольник 3"/>
          <p:cNvSpPr/>
          <p:nvPr/>
        </p:nvSpPr>
        <p:spPr>
          <a:xfrm>
            <a:off x="179512" y="233580"/>
            <a:ext cx="8784976" cy="1908215"/>
          </a:xfrm>
          <a:prstGeom prst="rect">
            <a:avLst/>
          </a:prstGeom>
        </p:spPr>
        <p:txBody>
          <a:bodyPr wrap="square">
            <a:spAutoFit/>
          </a:bodyPr>
          <a:lstStyle/>
          <a:p>
            <a:pPr lvl="0" algn="ctr"/>
            <a:r>
              <a:rPr lang="uk-UA" sz="2800" b="1" u="sng" dirty="0">
                <a:solidFill>
                  <a:srgbClr val="C00000"/>
                </a:solidFill>
                <a:effectLst>
                  <a:outerShdw blurRad="38100" dist="38100" dir="2700000" algn="tl">
                    <a:srgbClr val="000000">
                      <a:alpha val="43137"/>
                    </a:srgbClr>
                  </a:outerShdw>
                </a:effectLst>
              </a:rPr>
              <a:t>Мета проєкту: </a:t>
            </a:r>
          </a:p>
          <a:p>
            <a:pPr lvl="0" algn="ctr"/>
            <a:r>
              <a:rPr lang="uk-UA" dirty="0">
                <a:solidFill>
                  <a:prstClr val="black"/>
                </a:solidFill>
              </a:rPr>
              <a:t>дослідити глибинні пласти історії міста Ківерці у контексті формування його малих та великих архітектурних форм і, базуючись на напрацьованому матеріалі, розробити пізнавальний екскурсійний маршрут пам’ятними місцями вул. Т. Г. Шевченка, який стимулюватиме інтерес екскурсантів до минулого рідного краю. </a:t>
            </a: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t="8887" b="4004"/>
          <a:stretch/>
        </p:blipFill>
        <p:spPr>
          <a:xfrm>
            <a:off x="5600650" y="2460492"/>
            <a:ext cx="3003798" cy="3488788"/>
          </a:xfrm>
          <a:prstGeom prst="rect">
            <a:avLst/>
          </a:prstGeom>
          <a:ln w="28575">
            <a:solidFill>
              <a:schemeClr val="bg1"/>
            </a:solidFill>
          </a:ln>
        </p:spPr>
      </p:pic>
      <p:sp>
        <p:nvSpPr>
          <p:cNvPr id="6" name="Прямоугольник 5"/>
          <p:cNvSpPr/>
          <p:nvPr/>
        </p:nvSpPr>
        <p:spPr>
          <a:xfrm>
            <a:off x="5349802" y="5951021"/>
            <a:ext cx="3361220" cy="461665"/>
          </a:xfrm>
          <a:prstGeom prst="rect">
            <a:avLst/>
          </a:prstGeom>
        </p:spPr>
        <p:txBody>
          <a:bodyPr wrap="square">
            <a:spAutoFit/>
          </a:bodyPr>
          <a:lstStyle/>
          <a:p>
            <a:pPr algn="ctr"/>
            <a:r>
              <a:rPr lang="uk-UA" sz="1200" b="1" dirty="0"/>
              <a:t>Автор проєкту: </a:t>
            </a:r>
            <a:r>
              <a:rPr lang="uk-UA" sz="1200" b="1" dirty="0" err="1"/>
              <a:t>Лук’янська</a:t>
            </a:r>
            <a:r>
              <a:rPr lang="uk-UA" sz="1200" b="1" dirty="0"/>
              <a:t> Яна Сергіївна</a:t>
            </a:r>
            <a:r>
              <a:rPr lang="uk-UA" sz="1200" dirty="0"/>
              <a:t>, учениця 10 класу  Ківерцівського ліцею №</a:t>
            </a:r>
            <a:r>
              <a:rPr lang="uk-UA" sz="1200" dirty="0" smtClean="0"/>
              <a:t>3</a:t>
            </a:r>
            <a:endParaRPr lang="uk-UA" sz="1200" dirty="0"/>
          </a:p>
        </p:txBody>
      </p:sp>
      <p:cxnSp>
        <p:nvCxnSpPr>
          <p:cNvPr id="8" name="Прямая соединительная линия 7"/>
          <p:cNvCxnSpPr/>
          <p:nvPr/>
        </p:nvCxnSpPr>
        <p:spPr>
          <a:xfrm>
            <a:off x="899592" y="2276872"/>
            <a:ext cx="7128792"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031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Прямоугольник 2"/>
          <p:cNvSpPr/>
          <p:nvPr/>
        </p:nvSpPr>
        <p:spPr>
          <a:xfrm>
            <a:off x="179511" y="243281"/>
            <a:ext cx="8784977" cy="1231106"/>
          </a:xfrm>
          <a:prstGeom prst="rect">
            <a:avLst/>
          </a:prstGeom>
        </p:spPr>
        <p:txBody>
          <a:bodyPr wrap="square">
            <a:spAutoFit/>
          </a:bodyPr>
          <a:lstStyle/>
          <a:p>
            <a:r>
              <a:rPr lang="uk-UA" sz="2800" b="1" u="sng" dirty="0">
                <a:solidFill>
                  <a:srgbClr val="C00000"/>
                </a:solidFill>
                <a:effectLst>
                  <a:outerShdw blurRad="38100" dist="38100" dir="2700000" algn="tl">
                    <a:srgbClr val="000000">
                      <a:alpha val="43137"/>
                    </a:srgbClr>
                  </a:outerShdw>
                </a:effectLst>
              </a:rPr>
              <a:t>Об'єкт дослідження: </a:t>
            </a:r>
            <a:r>
              <a:rPr lang="uk-UA" dirty="0"/>
              <a:t>історія м. Ківерці.</a:t>
            </a:r>
          </a:p>
          <a:p>
            <a:pPr algn="just"/>
            <a:r>
              <a:rPr lang="uk-UA" sz="2800" b="1" u="sng" dirty="0">
                <a:solidFill>
                  <a:srgbClr val="C00000"/>
                </a:solidFill>
                <a:effectLst>
                  <a:outerShdw blurRad="38100" dist="38100" dir="2700000" algn="tl">
                    <a:srgbClr val="000000">
                      <a:alpha val="43137"/>
                    </a:srgbClr>
                  </a:outerShdw>
                </a:effectLst>
              </a:rPr>
              <a:t>Предмет: </a:t>
            </a:r>
            <a:r>
              <a:rPr lang="uk-UA" dirty="0"/>
              <a:t>історичні пам'ятки, які знаходяться на вулиці </a:t>
            </a:r>
            <a:r>
              <a:rPr lang="uk-UA" dirty="0" err="1"/>
              <a:t>Т.Шевченка</a:t>
            </a:r>
            <a:r>
              <a:rPr lang="uk-UA" dirty="0"/>
              <a:t> і засвідчують унікальну історію м. Ківерці.</a:t>
            </a:r>
          </a:p>
        </p:txBody>
      </p:sp>
      <p:sp>
        <p:nvSpPr>
          <p:cNvPr id="4" name="Прямоугольник 3"/>
          <p:cNvSpPr/>
          <p:nvPr/>
        </p:nvSpPr>
        <p:spPr>
          <a:xfrm>
            <a:off x="275480" y="1474387"/>
            <a:ext cx="8617000" cy="1015663"/>
          </a:xfrm>
          <a:prstGeom prst="rect">
            <a:avLst/>
          </a:prstGeom>
        </p:spPr>
        <p:txBody>
          <a:bodyPr wrap="square">
            <a:spAutoFit/>
          </a:bodyPr>
          <a:lstStyle/>
          <a:p>
            <a:pPr algn="ctr"/>
            <a:r>
              <a:rPr lang="uk-UA" sz="2400" b="1" u="sng" dirty="0">
                <a:solidFill>
                  <a:srgbClr val="C00000"/>
                </a:solidFill>
                <a:effectLst>
                  <a:outerShdw blurRad="38100" dist="38100" dir="2700000" algn="tl">
                    <a:srgbClr val="000000">
                      <a:alpha val="43137"/>
                    </a:srgbClr>
                  </a:outerShdw>
                </a:effectLst>
              </a:rPr>
              <a:t>Екскурсійний маршрут: </a:t>
            </a:r>
            <a:r>
              <a:rPr lang="uk-UA" dirty="0"/>
              <a:t>1. Залізничний вокзал. 2. Ківерцівський ліцей №3. 3. Стадіон «Колос». 4. Парк «Два дубки». 5 Меморіал слави. 6. Територія Деревообробного комбінату. 7. Будинок культури ім. М. Ковальова</a:t>
            </a: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8326" t="7105" r="13778"/>
          <a:stretch/>
        </p:blipFill>
        <p:spPr>
          <a:xfrm>
            <a:off x="299443" y="2636912"/>
            <a:ext cx="5424685" cy="3884454"/>
          </a:xfrm>
          <a:prstGeom prst="rect">
            <a:avLst/>
          </a:prstGeom>
          <a:ln w="28575">
            <a:solidFill>
              <a:schemeClr val="bg1"/>
            </a:solidFill>
          </a:ln>
        </p:spPr>
      </p:pic>
      <p:pic>
        <p:nvPicPr>
          <p:cNvPr id="3074" name="Picture 2" descr="D:\Школа\мої напрацювання\ПРОЕКТ КIВЕРЦI\1917 рік - фотозйомка з літака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219656"/>
            <a:ext cx="3205737" cy="271896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066856" y="5999694"/>
            <a:ext cx="2520280" cy="276999"/>
          </a:xfrm>
          <a:prstGeom prst="rect">
            <a:avLst/>
          </a:prstGeom>
        </p:spPr>
        <p:txBody>
          <a:bodyPr wrap="square">
            <a:spAutoFit/>
          </a:bodyPr>
          <a:lstStyle/>
          <a:p>
            <a:pPr algn="ctr"/>
            <a:r>
              <a:rPr lang="ru-RU" sz="1200" dirty="0" err="1">
                <a:latin typeface="Arial" panose="020B0604020202020204" pitchFamily="34" charset="0"/>
                <a:cs typeface="Arial" panose="020B0604020202020204" pitchFamily="34" charset="0"/>
              </a:rPr>
              <a:t>Аерозйомка</a:t>
            </a:r>
            <a:r>
              <a:rPr lang="ru-RU" sz="1200" dirty="0">
                <a:latin typeface="Arial" panose="020B0604020202020204" pitchFamily="34" charset="0"/>
                <a:cs typeface="Arial" panose="020B0604020202020204" pitchFamily="34" charset="0"/>
              </a:rPr>
              <a:t>  </a:t>
            </a:r>
            <a:r>
              <a:rPr lang="ru-RU" sz="1200" dirty="0" err="1">
                <a:latin typeface="Arial" panose="020B0604020202020204" pitchFamily="34" charset="0"/>
                <a:cs typeface="Arial" panose="020B0604020202020204" pitchFamily="34" charset="0"/>
              </a:rPr>
              <a:t>міста</a:t>
            </a:r>
            <a:r>
              <a:rPr lang="ru-RU" sz="1200" dirty="0">
                <a:latin typeface="Arial" panose="020B0604020202020204" pitchFamily="34" charset="0"/>
                <a:cs typeface="Arial" panose="020B0604020202020204" pitchFamily="34" charset="0"/>
              </a:rPr>
              <a:t>. 1917 </a:t>
            </a:r>
            <a:r>
              <a:rPr lang="ru-RU" sz="1200" dirty="0" err="1">
                <a:latin typeface="Arial" panose="020B0604020202020204" pitchFamily="34" charset="0"/>
                <a:cs typeface="Arial" panose="020B0604020202020204" pitchFamily="34" charset="0"/>
              </a:rPr>
              <a:t>рік</a:t>
            </a:r>
            <a:r>
              <a:rPr lang="ru-RU" sz="1200" dirty="0">
                <a:latin typeface="Arial" panose="020B0604020202020204" pitchFamily="34" charset="0"/>
                <a:cs typeface="Arial" panose="020B0604020202020204" pitchFamily="34" charset="0"/>
              </a:rPr>
              <a:t>  </a:t>
            </a:r>
            <a:endParaRPr lang="uk-UA" sz="1200" dirty="0">
              <a:latin typeface="Arial" panose="020B0604020202020204" pitchFamily="34" charset="0"/>
              <a:cs typeface="Arial" panose="020B0604020202020204" pitchFamily="34" charset="0"/>
            </a:endParaRPr>
          </a:p>
        </p:txBody>
      </p:sp>
      <p:sp>
        <p:nvSpPr>
          <p:cNvPr id="7" name="TextBox 6"/>
          <p:cNvSpPr txBox="1"/>
          <p:nvPr/>
        </p:nvSpPr>
        <p:spPr>
          <a:xfrm>
            <a:off x="7451072" y="3547702"/>
            <a:ext cx="1463606" cy="461665"/>
          </a:xfrm>
          <a:prstGeom prst="rect">
            <a:avLst/>
          </a:prstGeom>
          <a:noFill/>
        </p:spPr>
        <p:txBody>
          <a:bodyPr wrap="none" rtlCol="0">
            <a:spAutoFit/>
          </a:bodyPr>
          <a:lstStyle/>
          <a:p>
            <a:r>
              <a:rPr lang="uk-UA" sz="1200" b="1" dirty="0">
                <a:solidFill>
                  <a:schemeClr val="bg1"/>
                </a:solidFill>
                <a:effectLst>
                  <a:outerShdw blurRad="38100" dist="38100" dir="2700000" algn="tl">
                    <a:srgbClr val="000000">
                      <a:alpha val="43137"/>
                    </a:srgbClr>
                  </a:outerShdw>
                </a:effectLst>
              </a:rPr>
              <a:t>Сучасна </a:t>
            </a:r>
          </a:p>
          <a:p>
            <a:r>
              <a:rPr lang="uk-UA" sz="1200" b="1" dirty="0" err="1">
                <a:solidFill>
                  <a:schemeClr val="bg1"/>
                </a:solidFill>
                <a:effectLst>
                  <a:outerShdw blurRad="38100" dist="38100" dir="2700000" algn="tl">
                    <a:srgbClr val="000000">
                      <a:alpha val="43137"/>
                    </a:srgbClr>
                  </a:outerShdw>
                </a:effectLst>
              </a:rPr>
              <a:t>вул</a:t>
            </a:r>
            <a:r>
              <a:rPr lang="uk-UA" sz="1200" b="1" dirty="0">
                <a:solidFill>
                  <a:schemeClr val="bg1"/>
                </a:solidFill>
                <a:effectLst>
                  <a:outerShdw blurRad="38100" dist="38100" dir="2700000" algn="tl">
                    <a:srgbClr val="000000">
                      <a:alpha val="43137"/>
                    </a:srgbClr>
                  </a:outerShdw>
                </a:effectLst>
              </a:rPr>
              <a:t> Т. Шевченка </a:t>
            </a:r>
          </a:p>
        </p:txBody>
      </p:sp>
      <p:cxnSp>
        <p:nvCxnSpPr>
          <p:cNvPr id="11" name="Прямая со стрелкой 10"/>
          <p:cNvCxnSpPr>
            <a:stCxn id="7" idx="1"/>
          </p:cNvCxnSpPr>
          <p:nvPr/>
        </p:nvCxnSpPr>
        <p:spPr>
          <a:xfrm flipH="1">
            <a:off x="7311809" y="3778535"/>
            <a:ext cx="139263" cy="23083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2699792" y="5784148"/>
            <a:ext cx="3024336" cy="646331"/>
          </a:xfrm>
          <a:prstGeom prst="rect">
            <a:avLst/>
          </a:prstGeom>
        </p:spPr>
        <p:txBody>
          <a:bodyPr wrap="square">
            <a:spAutoFit/>
          </a:bodyPr>
          <a:lstStyle/>
          <a:p>
            <a:pPr algn="ctr"/>
            <a:r>
              <a:rPr lang="ru-RU" sz="1200" dirty="0" err="1">
                <a:latin typeface="Arial" panose="020B0604020202020204" pitchFamily="34" charset="0"/>
                <a:cs typeface="Arial" panose="020B0604020202020204" pitchFamily="34" charset="0"/>
              </a:rPr>
              <a:t>Екскурсійний</a:t>
            </a:r>
            <a:r>
              <a:rPr lang="ru-RU" sz="1200" dirty="0">
                <a:latin typeface="Arial" panose="020B0604020202020204" pitchFamily="34" charset="0"/>
                <a:cs typeface="Arial" panose="020B0604020202020204" pitchFamily="34" charset="0"/>
              </a:rPr>
              <a:t> маршрут  </a:t>
            </a:r>
            <a:r>
              <a:rPr lang="ru-RU" sz="1200" dirty="0" err="1">
                <a:latin typeface="Arial" panose="020B0604020202020204" pitchFamily="34" charset="0"/>
                <a:cs typeface="Arial" panose="020B0604020202020204" pitchFamily="34" charset="0"/>
              </a:rPr>
              <a:t>вул</a:t>
            </a:r>
            <a:r>
              <a:rPr lang="ru-RU" sz="1200" dirty="0">
                <a:latin typeface="Arial" panose="020B0604020202020204" pitchFamily="34" charset="0"/>
                <a:cs typeface="Arial" panose="020B0604020202020204" pitchFamily="34" charset="0"/>
              </a:rPr>
              <a:t>. </a:t>
            </a:r>
            <a:r>
              <a:rPr lang="ru-RU" sz="1200" dirty="0" err="1">
                <a:latin typeface="Arial" panose="020B0604020202020204" pitchFamily="34" charset="0"/>
                <a:cs typeface="Arial" panose="020B0604020202020204" pitchFamily="34" charset="0"/>
              </a:rPr>
              <a:t>Т.Шевченка</a:t>
            </a:r>
            <a:endParaRPr lang="ru-RU" sz="1200" dirty="0">
              <a:latin typeface="Arial" panose="020B0604020202020204" pitchFamily="34" charset="0"/>
              <a:cs typeface="Arial" panose="020B0604020202020204" pitchFamily="34" charset="0"/>
            </a:endParaRPr>
          </a:p>
          <a:p>
            <a:pPr algn="ctr"/>
            <a:r>
              <a:rPr lang="ru-RU" sz="1200" dirty="0">
                <a:latin typeface="Arial" panose="020B0604020202020204" pitchFamily="34" charset="0"/>
                <a:cs typeface="Arial" panose="020B0604020202020204" pitchFamily="34" charset="0"/>
              </a:rPr>
              <a:t> (</a:t>
            </a:r>
            <a:r>
              <a:rPr lang="ru-RU" sz="1200" dirty="0" err="1">
                <a:latin typeface="Arial" panose="020B0604020202020204" pitchFamily="34" charset="0"/>
                <a:cs typeface="Arial" panose="020B0604020202020204" pitchFamily="34" charset="0"/>
              </a:rPr>
              <a:t>Залізничний</a:t>
            </a:r>
            <a:r>
              <a:rPr lang="ru-RU" sz="1200" dirty="0">
                <a:latin typeface="Arial" panose="020B0604020202020204" pitchFamily="34" charset="0"/>
                <a:cs typeface="Arial" panose="020B0604020202020204" pitchFamily="34" charset="0"/>
              </a:rPr>
              <a:t> вокзал – </a:t>
            </a:r>
            <a:r>
              <a:rPr lang="ru-RU" sz="1200" dirty="0" err="1">
                <a:latin typeface="Arial" panose="020B0604020202020204" pitchFamily="34" charset="0"/>
                <a:cs typeface="Arial" panose="020B0604020202020204" pitchFamily="34" charset="0"/>
              </a:rPr>
              <a:t>будинок</a:t>
            </a:r>
            <a:r>
              <a:rPr lang="ru-RU" sz="1200" dirty="0">
                <a:latin typeface="Arial" panose="020B0604020202020204" pitchFamily="34" charset="0"/>
                <a:cs typeface="Arial" panose="020B0604020202020204" pitchFamily="34" charset="0"/>
              </a:rPr>
              <a:t> </a:t>
            </a:r>
            <a:r>
              <a:rPr lang="ru-RU" sz="1200" dirty="0" err="1">
                <a:latin typeface="Arial" panose="020B0604020202020204" pitchFamily="34" charset="0"/>
                <a:cs typeface="Arial" panose="020B0604020202020204" pitchFamily="34" charset="0"/>
              </a:rPr>
              <a:t>культури</a:t>
            </a:r>
            <a:r>
              <a:rPr lang="ru-RU" sz="1200" dirty="0">
                <a:latin typeface="Arial" panose="020B0604020202020204" pitchFamily="34" charset="0"/>
                <a:cs typeface="Arial" panose="020B0604020202020204" pitchFamily="34" charset="0"/>
              </a:rPr>
              <a:t>)</a:t>
            </a:r>
            <a:endParaRPr lang="uk-UA"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1054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Прямоугольник 2"/>
          <p:cNvSpPr/>
          <p:nvPr/>
        </p:nvSpPr>
        <p:spPr>
          <a:xfrm>
            <a:off x="179512" y="241484"/>
            <a:ext cx="8784976" cy="523220"/>
          </a:xfrm>
          <a:prstGeom prst="rect">
            <a:avLst/>
          </a:prstGeom>
        </p:spPr>
        <p:txBody>
          <a:bodyPr wrap="square">
            <a:spAutoFit/>
          </a:bodyPr>
          <a:lstStyle/>
          <a:p>
            <a:pPr algn="ctr"/>
            <a:r>
              <a:rPr lang="uk-UA" sz="2800" b="1" u="sng" dirty="0">
                <a:solidFill>
                  <a:srgbClr val="C00000"/>
                </a:solidFill>
                <a:effectLst>
                  <a:outerShdw blurRad="38100" dist="38100" dir="2700000" algn="tl">
                    <a:srgbClr val="000000">
                      <a:alpha val="43137"/>
                    </a:srgbClr>
                  </a:outerShdw>
                </a:effectLst>
              </a:rPr>
              <a:t>Історико-краєзнавча  характеристика м. Ківерці</a:t>
            </a:r>
          </a:p>
        </p:txBody>
      </p:sp>
      <p:sp>
        <p:nvSpPr>
          <p:cNvPr id="4" name="Прямоугольник 3"/>
          <p:cNvSpPr/>
          <p:nvPr/>
        </p:nvSpPr>
        <p:spPr>
          <a:xfrm>
            <a:off x="395536" y="927884"/>
            <a:ext cx="8496944" cy="923330"/>
          </a:xfrm>
          <a:prstGeom prst="rect">
            <a:avLst/>
          </a:prstGeom>
        </p:spPr>
        <p:txBody>
          <a:bodyPr wrap="square">
            <a:spAutoFit/>
          </a:bodyPr>
          <a:lstStyle/>
          <a:p>
            <a:pPr algn="ctr"/>
            <a:r>
              <a:rPr lang="uk-UA" dirty="0"/>
              <a:t>Ківерці  </a:t>
            </a:r>
            <a:r>
              <a:rPr lang="en-US" dirty="0"/>
              <a:t> - </a:t>
            </a:r>
            <a:r>
              <a:rPr lang="uk-UA" dirty="0"/>
              <a:t>місто Луцького району Волинської області. </a:t>
            </a:r>
            <a:r>
              <a:rPr lang="ru-RU" dirty="0"/>
              <a:t>Статус </a:t>
            </a:r>
            <a:r>
              <a:rPr lang="ru-RU" dirty="0" err="1"/>
              <a:t>міста</a:t>
            </a:r>
            <a:r>
              <a:rPr lang="ru-RU" dirty="0"/>
              <a:t> населений пункт Ківерці </a:t>
            </a:r>
            <a:r>
              <a:rPr lang="ru-RU" dirty="0" err="1"/>
              <a:t>отримав</a:t>
            </a:r>
            <a:r>
              <a:rPr lang="ru-RU" dirty="0"/>
              <a:t> 1951 року. </a:t>
            </a:r>
            <a:r>
              <a:rPr lang="uk-UA" dirty="0"/>
              <a:t>Ківерці розташовані за 14 км  на північний схід від міста Луцька.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11284"/>
            <a:ext cx="3841930" cy="3865988"/>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67544" y="5956614"/>
            <a:ext cx="3528392" cy="553998"/>
          </a:xfrm>
          <a:prstGeom prst="rect">
            <a:avLst/>
          </a:prstGeom>
        </p:spPr>
        <p:txBody>
          <a:bodyPr wrap="square">
            <a:spAutoFit/>
          </a:bodyPr>
          <a:lstStyle/>
          <a:p>
            <a:pPr algn="ctr">
              <a:spcBef>
                <a:spcPct val="50000"/>
              </a:spcBef>
            </a:pPr>
            <a:r>
              <a:rPr lang="uk-UA" sz="1200" dirty="0"/>
              <a:t>Маршрут Ківерці-Луцьк  </a:t>
            </a:r>
            <a:r>
              <a:rPr lang="ru-RU" sz="1200" dirty="0"/>
              <a:t>: </a:t>
            </a:r>
            <a:endParaRPr lang="en-US" sz="1200" dirty="0"/>
          </a:p>
          <a:p>
            <a:pPr algn="ctr">
              <a:spcBef>
                <a:spcPct val="50000"/>
              </a:spcBef>
            </a:pPr>
            <a:r>
              <a:rPr lang="uk-UA" sz="1200" b="1" dirty="0"/>
              <a:t>По прямій: 13,45 </a:t>
            </a:r>
            <a:r>
              <a:rPr lang="uk-UA" sz="1200" b="1" dirty="0" err="1"/>
              <a:t>km</a:t>
            </a:r>
            <a:r>
              <a:rPr lang="uk-UA" sz="1200" b="1" dirty="0"/>
              <a:t>    </a:t>
            </a:r>
            <a:r>
              <a:rPr lang="uk-UA" sz="1200" b="1" dirty="0" err="1"/>
              <a:t>Mаршрут</a:t>
            </a:r>
            <a:r>
              <a:rPr lang="uk-UA" sz="1200" b="1" dirty="0"/>
              <a:t>: 15,97 </a:t>
            </a:r>
            <a:r>
              <a:rPr lang="uk-UA" sz="1200" b="1" dirty="0" err="1"/>
              <a:t>km</a:t>
            </a:r>
            <a:endParaRPr lang="ru-RU" sz="1200" dirty="0"/>
          </a:p>
        </p:txBody>
      </p:sp>
      <p:sp>
        <p:nvSpPr>
          <p:cNvPr id="6" name="Прямоугольник 5"/>
          <p:cNvSpPr/>
          <p:nvPr/>
        </p:nvSpPr>
        <p:spPr>
          <a:xfrm>
            <a:off x="4165458" y="1916832"/>
            <a:ext cx="4753901" cy="2031325"/>
          </a:xfrm>
          <a:prstGeom prst="rect">
            <a:avLst/>
          </a:prstGeom>
        </p:spPr>
        <p:txBody>
          <a:bodyPr wrap="square">
            <a:spAutoFit/>
          </a:bodyPr>
          <a:lstStyle/>
          <a:p>
            <a:pPr algn="ctr"/>
            <a:r>
              <a:rPr lang="uk-UA" dirty="0"/>
              <a:t>Засноване місто у 1873 році.  Хоча перші поселення в цій місцевості виникли значно раніше, про що свідчить скарб римських монет ІІ-ІІІ ст. н.е., знайдений тут 1700 р. Перша згадка про поселення Ківерці датується </a:t>
            </a:r>
            <a:r>
              <a:rPr lang="en-US" dirty="0"/>
              <a:t>XVI </a:t>
            </a:r>
            <a:r>
              <a:rPr lang="uk-UA" dirty="0"/>
              <a:t>ст. Тоді це був маєток дрібношляхетської родини </a:t>
            </a:r>
            <a:r>
              <a:rPr lang="uk-UA" dirty="0" err="1"/>
              <a:t>Ківерських</a:t>
            </a:r>
            <a:r>
              <a:rPr lang="uk-UA" dirty="0"/>
              <a:t>. </a:t>
            </a:r>
          </a:p>
        </p:txBody>
      </p:sp>
      <p:pic>
        <p:nvPicPr>
          <p:cNvPr id="5123" name="Picture 3" descr="D:\Школа\мої напрацювання\ПРОЕКТ КIВЕРЦI\Ківерці-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6925" y="4125868"/>
            <a:ext cx="2365483" cy="175140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124" name="Picture 4" descr="D:\Школа\мої напрацювання\ПРОЕКТ КIВЕРЦI\Ківерці-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2408" y="4125155"/>
            <a:ext cx="2359811" cy="175413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4237467" y="5960417"/>
            <a:ext cx="4655013" cy="276999"/>
          </a:xfrm>
          <a:prstGeom prst="rect">
            <a:avLst/>
          </a:prstGeom>
        </p:spPr>
        <p:txBody>
          <a:bodyPr wrap="square">
            <a:spAutoFit/>
          </a:bodyPr>
          <a:lstStyle/>
          <a:p>
            <a:pPr algn="ctr">
              <a:spcBef>
                <a:spcPct val="50000"/>
              </a:spcBef>
            </a:pPr>
            <a:r>
              <a:rPr lang="uk-UA" sz="1200" dirty="0"/>
              <a:t>Будівництво автошляху Ківерці -Луцьк</a:t>
            </a:r>
            <a:endParaRPr lang="ru-RU" sz="1200" dirty="0"/>
          </a:p>
        </p:txBody>
      </p:sp>
      <p:sp>
        <p:nvSpPr>
          <p:cNvPr id="12" name="Прямоугольник 11"/>
          <p:cNvSpPr/>
          <p:nvPr/>
        </p:nvSpPr>
        <p:spPr>
          <a:xfrm>
            <a:off x="5580112" y="6233613"/>
            <a:ext cx="3216066" cy="371153"/>
          </a:xfrm>
          <a:prstGeom prst="rect">
            <a:avLst/>
          </a:prstGeom>
        </p:spPr>
        <p:txBody>
          <a:bodyPr wrap="square">
            <a:spAutoFit/>
          </a:bodyPr>
          <a:lstStyle/>
          <a:p>
            <a:r>
              <a:rPr lang="uk-UA" b="1" dirty="0">
                <a:solidFill>
                  <a:srgbClr val="FF0000"/>
                </a:solidFill>
                <a:effectLst>
                  <a:outerShdw blurRad="38100" dist="38100" dir="2700000" algn="tl">
                    <a:srgbClr val="000000">
                      <a:alpha val="43137"/>
                    </a:srgbClr>
                  </a:outerShdw>
                </a:effectLst>
                <a:hlinkClick r:id="rId5">
                  <a:extLst>
                    <a:ext uri="{A12FA001-AC4F-418D-AE19-62706E023703}">
                      <ahyp:hlinkClr xmlns="" xmlns:ahyp="http://schemas.microsoft.com/office/drawing/2018/hyperlinkcolor" val="tx"/>
                    </a:ext>
                  </a:extLst>
                </a:hlinkClick>
              </a:rPr>
              <a:t>Візитівка міста. Відео </a:t>
            </a:r>
            <a:endParaRPr lang="uk-UA" dirty="0">
              <a:solidFill>
                <a:srgbClr val="FF0000"/>
              </a:solidFill>
            </a:endParaRPr>
          </a:p>
        </p:txBody>
      </p:sp>
    </p:spTree>
    <p:extLst>
      <p:ext uri="{BB962C8B-B14F-4D97-AF65-F5344CB8AC3E}">
        <p14:creationId xmlns:p14="http://schemas.microsoft.com/office/powerpoint/2010/main" val="396938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TextBox 2"/>
          <p:cNvSpPr txBox="1"/>
          <p:nvPr/>
        </p:nvSpPr>
        <p:spPr>
          <a:xfrm>
            <a:off x="2455010" y="188640"/>
            <a:ext cx="4233980" cy="523220"/>
          </a:xfrm>
          <a:prstGeom prst="rect">
            <a:avLst/>
          </a:prstGeom>
          <a:noFill/>
        </p:spPr>
        <p:txBody>
          <a:bodyPr wrap="none" rtlCol="0">
            <a:spAutoFit/>
          </a:bodyPr>
          <a:lstStyle/>
          <a:p>
            <a:r>
              <a:rPr lang="uk-UA" sz="2800" b="1" u="sng" dirty="0">
                <a:solidFill>
                  <a:srgbClr val="C00000"/>
                </a:solidFill>
                <a:effectLst>
                  <a:outerShdw blurRad="38100" dist="38100" dir="2700000" algn="tl">
                    <a:srgbClr val="000000">
                      <a:alpha val="43137"/>
                    </a:srgbClr>
                  </a:outerShdw>
                </a:effectLst>
              </a:rPr>
              <a:t>1. Залізничний вокзал </a:t>
            </a:r>
          </a:p>
        </p:txBody>
      </p:sp>
      <p:sp>
        <p:nvSpPr>
          <p:cNvPr id="5" name="Прямоугольник 4"/>
          <p:cNvSpPr/>
          <p:nvPr/>
        </p:nvSpPr>
        <p:spPr>
          <a:xfrm>
            <a:off x="251520" y="692696"/>
            <a:ext cx="8640960" cy="2585323"/>
          </a:xfrm>
          <a:prstGeom prst="rect">
            <a:avLst/>
          </a:prstGeom>
        </p:spPr>
        <p:txBody>
          <a:bodyPr wrap="square">
            <a:spAutoFit/>
          </a:bodyPr>
          <a:lstStyle/>
          <a:p>
            <a:pPr algn="ctr"/>
            <a:r>
              <a:rPr lang="uk-UA" dirty="0"/>
              <a:t>У 1870–1873 роках між містами Житомир – Рівне - Ковель – Брест, для перевезення українського збіжжя до балтійських портів і військових потреб, прокладали залізничну колію. Оскільки через м. Луцьк із-за його розташування залізниця не пройшла, то зробили проміжну залізничну станцію у найближчій  до губернського міста  точці. Так за 7 км від села Ківерці виникла безіменна станція, якій згодом дали назву цього села. І ще багато років існували одночасно на мапі  двоє </a:t>
            </a:r>
            <a:r>
              <a:rPr lang="uk-UA" dirty="0" err="1"/>
              <a:t>Ківерець</a:t>
            </a:r>
            <a:r>
              <a:rPr lang="uk-UA" dirty="0"/>
              <a:t>. Пізніше, коли станційний населений пункт став у декілька разів більшим за сільський, місцеві жителі, розрізняючи їх, називали селом Ківерці і містом Ківерці.</a:t>
            </a:r>
          </a:p>
        </p:txBody>
      </p:sp>
      <p:pic>
        <p:nvPicPr>
          <p:cNvPr id="6" name="Picture 5" descr="history_kraskovskyi_1"/>
          <p:cNvPicPr>
            <a:picLocks noChangeAspect="1" noChangeArrowheads="1"/>
          </p:cNvPicPr>
          <p:nvPr/>
        </p:nvPicPr>
        <p:blipFill>
          <a:blip r:embed="rId2"/>
          <a:srcRect l="5418" t="1494" r="2934" b="2635"/>
          <a:stretch>
            <a:fillRect/>
          </a:stretch>
        </p:blipFill>
        <p:spPr bwMode="auto">
          <a:xfrm>
            <a:off x="251519" y="3255249"/>
            <a:ext cx="2304255" cy="3101759"/>
          </a:xfrm>
          <a:prstGeom prst="rect">
            <a:avLst/>
          </a:prstGeom>
          <a:noFill/>
          <a:ln w="9525">
            <a:solidFill>
              <a:schemeClr val="bg1"/>
            </a:solidFill>
            <a:miter lim="800000"/>
            <a:headEnd/>
            <a:tailEnd/>
          </a:ln>
        </p:spPr>
      </p:pic>
      <p:sp>
        <p:nvSpPr>
          <p:cNvPr id="7" name="Rectangle 6"/>
          <p:cNvSpPr>
            <a:spLocks noChangeArrowheads="1"/>
          </p:cNvSpPr>
          <p:nvPr/>
        </p:nvSpPr>
        <p:spPr bwMode="auto">
          <a:xfrm>
            <a:off x="18155" y="6392361"/>
            <a:ext cx="2736304" cy="276999"/>
          </a:xfrm>
          <a:prstGeom prst="rect">
            <a:avLst/>
          </a:prstGeom>
          <a:noFill/>
          <a:ln w="9525">
            <a:noFill/>
            <a:miter lim="800000"/>
            <a:headEnd/>
            <a:tailEnd/>
          </a:ln>
        </p:spPr>
        <p:txBody>
          <a:bodyPr wrap="square" anchor="ctr">
            <a:spAutoFit/>
          </a:bodyPr>
          <a:lstStyle/>
          <a:p>
            <a:pPr algn="ctr"/>
            <a:r>
              <a:rPr lang="uk-UA" sz="1200" b="1" dirty="0"/>
              <a:t>Ківерці, станція,  1922-1924 рр.</a:t>
            </a:r>
            <a:r>
              <a:rPr lang="uk-UA" sz="1200" dirty="0"/>
              <a:t> </a:t>
            </a:r>
          </a:p>
        </p:txBody>
      </p:sp>
      <p:pic>
        <p:nvPicPr>
          <p:cNvPr id="8" name="Picture 9" descr="200729_original"/>
          <p:cNvPicPr>
            <a:picLocks noChangeAspect="1" noChangeArrowheads="1"/>
          </p:cNvPicPr>
          <p:nvPr/>
        </p:nvPicPr>
        <p:blipFill>
          <a:blip r:embed="rId3"/>
          <a:srcRect/>
          <a:stretch>
            <a:fillRect/>
          </a:stretch>
        </p:blipFill>
        <p:spPr bwMode="auto">
          <a:xfrm>
            <a:off x="2204435" y="3234760"/>
            <a:ext cx="4639738" cy="3132721"/>
          </a:xfrm>
          <a:prstGeom prst="rect">
            <a:avLst/>
          </a:prstGeom>
          <a:noFill/>
          <a:ln w="9525">
            <a:solidFill>
              <a:schemeClr val="bg1"/>
            </a:solidFill>
            <a:miter lim="800000"/>
            <a:headEnd/>
            <a:tailEnd/>
          </a:ln>
        </p:spPr>
      </p:pic>
      <p:sp>
        <p:nvSpPr>
          <p:cNvPr id="9" name="Text Box 9"/>
          <p:cNvSpPr txBox="1">
            <a:spLocks noChangeArrowheads="1"/>
          </p:cNvSpPr>
          <p:nvPr/>
        </p:nvSpPr>
        <p:spPr bwMode="auto">
          <a:xfrm>
            <a:off x="3078162" y="6327953"/>
            <a:ext cx="2987675" cy="276999"/>
          </a:xfrm>
          <a:prstGeom prst="rect">
            <a:avLst/>
          </a:prstGeom>
          <a:noFill/>
          <a:ln w="9525">
            <a:noFill/>
            <a:miter lim="800000"/>
            <a:headEnd/>
            <a:tailEnd/>
          </a:ln>
        </p:spPr>
        <p:txBody>
          <a:bodyPr wrap="square">
            <a:spAutoFit/>
          </a:bodyPr>
          <a:lstStyle/>
          <a:p>
            <a:pPr algn="ctr">
              <a:spcBef>
                <a:spcPct val="50000"/>
              </a:spcBef>
            </a:pPr>
            <a:r>
              <a:rPr lang="uk-UA" sz="1200" b="1" dirty="0"/>
              <a:t>На пероні  вокзалу в 30-х </a:t>
            </a:r>
            <a:r>
              <a:rPr lang="uk-UA" sz="1200" b="1" dirty="0" err="1"/>
              <a:t>рр</a:t>
            </a:r>
            <a:endParaRPr lang="uk-UA" sz="1200" b="1"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3212684"/>
            <a:ext cx="2105571" cy="318009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0"/>
          <p:cNvSpPr>
            <a:spLocks noChangeArrowheads="1"/>
          </p:cNvSpPr>
          <p:nvPr/>
        </p:nvSpPr>
        <p:spPr bwMode="auto">
          <a:xfrm>
            <a:off x="6588224" y="6004787"/>
            <a:ext cx="2555776" cy="646331"/>
          </a:xfrm>
          <a:prstGeom prst="rect">
            <a:avLst/>
          </a:prstGeom>
          <a:noFill/>
          <a:ln w="9525">
            <a:noFill/>
            <a:miter lim="800000"/>
            <a:headEnd/>
            <a:tailEnd/>
          </a:ln>
        </p:spPr>
        <p:txBody>
          <a:bodyPr wrap="square" anchor="ctr">
            <a:spAutoFit/>
          </a:bodyPr>
          <a:lstStyle/>
          <a:p>
            <a:pPr algn="ctr"/>
            <a:r>
              <a:rPr lang="uk-UA" sz="1200" b="1" dirty="0"/>
              <a:t>Машиніст паровозу і його транспорт на фоні вокзалу.</a:t>
            </a:r>
            <a:r>
              <a:rPr lang="en-US" sz="1200" b="1" dirty="0"/>
              <a:t> </a:t>
            </a:r>
            <a:endParaRPr lang="uk-UA" sz="1200" b="1" dirty="0"/>
          </a:p>
          <a:p>
            <a:pPr algn="ctr"/>
            <a:r>
              <a:rPr lang="uk-UA" sz="1200" b="1" dirty="0"/>
              <a:t>40-50 рр. ХХ ст.</a:t>
            </a:r>
            <a:r>
              <a:rPr lang="uk-UA" sz="1200" dirty="0"/>
              <a:t> </a:t>
            </a:r>
          </a:p>
        </p:txBody>
      </p:sp>
    </p:spTree>
    <p:extLst>
      <p:ext uri="{BB962C8B-B14F-4D97-AF65-F5344CB8AC3E}">
        <p14:creationId xmlns:p14="http://schemas.microsoft.com/office/powerpoint/2010/main" val="30677916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7" descr="Boże ciało w Kiwercach"/>
          <p:cNvPicPr>
            <a:picLocks noChangeAspect="1" noChangeArrowheads="1"/>
          </p:cNvPicPr>
          <p:nvPr/>
        </p:nvPicPr>
        <p:blipFill>
          <a:blip r:embed="rId2"/>
          <a:srcRect r="9616"/>
          <a:stretch>
            <a:fillRect/>
          </a:stretch>
        </p:blipFill>
        <p:spPr bwMode="auto">
          <a:xfrm>
            <a:off x="0" y="-603448"/>
            <a:ext cx="9144000" cy="5804690"/>
          </a:xfrm>
          <a:prstGeom prst="rect">
            <a:avLst/>
          </a:prstGeom>
          <a:noFill/>
          <a:ln w="9525">
            <a:solidFill>
              <a:schemeClr val="accent1"/>
            </a:solidFill>
            <a:miter lim="800000"/>
            <a:headEnd/>
            <a:tailEnd/>
          </a:ln>
        </p:spPr>
      </p:pic>
      <p:pic>
        <p:nvPicPr>
          <p:cNvPr id="23564" name="Picture 12" descr="scan0057 (приблизно 70 рр"/>
          <p:cNvPicPr>
            <a:picLocks noChangeAspect="1" noChangeArrowheads="1"/>
          </p:cNvPicPr>
          <p:nvPr/>
        </p:nvPicPr>
        <p:blipFill>
          <a:blip r:embed="rId3">
            <a:lum contrast="12000"/>
          </a:blip>
          <a:srcRect l="15518" t="48416" r="25488"/>
          <a:stretch>
            <a:fillRect/>
          </a:stretch>
        </p:blipFill>
        <p:spPr bwMode="auto">
          <a:xfrm>
            <a:off x="2597103" y="4633067"/>
            <a:ext cx="3601415" cy="2211181"/>
          </a:xfrm>
          <a:prstGeom prst="rect">
            <a:avLst/>
          </a:prstGeom>
          <a:noFill/>
          <a:ln w="9525">
            <a:noFill/>
            <a:miter lim="800000"/>
            <a:headEnd/>
            <a:tailEnd/>
          </a:ln>
        </p:spPr>
      </p:pic>
      <p:sp>
        <p:nvSpPr>
          <p:cNvPr id="23556" name="Rectangle 8"/>
          <p:cNvSpPr>
            <a:spLocks noChangeArrowheads="1"/>
          </p:cNvSpPr>
          <p:nvPr/>
        </p:nvSpPr>
        <p:spPr bwMode="auto">
          <a:xfrm>
            <a:off x="3347864" y="296289"/>
            <a:ext cx="3854260" cy="276999"/>
          </a:xfrm>
          <a:prstGeom prst="rect">
            <a:avLst/>
          </a:prstGeom>
          <a:noFill/>
          <a:ln w="9525">
            <a:noFill/>
            <a:miter lim="800000"/>
            <a:headEnd/>
            <a:tailEnd/>
          </a:ln>
        </p:spPr>
        <p:txBody>
          <a:bodyPr wrap="none" anchor="ctr">
            <a:spAutoFit/>
          </a:bodyPr>
          <a:lstStyle/>
          <a:p>
            <a:pPr algn="ctr"/>
            <a:r>
              <a:rPr lang="uk-UA" sz="1200" b="1" dirty="0"/>
              <a:t>Свято Божого тіла у </a:t>
            </a:r>
            <a:r>
              <a:rPr lang="uk-UA" sz="1200" b="1" dirty="0" err="1"/>
              <a:t>Ківерцях</a:t>
            </a:r>
            <a:r>
              <a:rPr lang="uk-UA" sz="1200" b="1" dirty="0"/>
              <a:t> – 30-ті роки ХХ </a:t>
            </a:r>
            <a:r>
              <a:rPr lang="uk-UA" sz="1200" b="1" dirty="0" err="1"/>
              <a:t>ст</a:t>
            </a:r>
            <a:r>
              <a:rPr lang="uk-UA" sz="1200" dirty="0"/>
              <a:t> </a:t>
            </a:r>
          </a:p>
        </p:txBody>
      </p:sp>
      <p:pic>
        <p:nvPicPr>
          <p:cNvPr id="23562" name="Picture 10" descr="scan0005 (50-60 рр"/>
          <p:cNvPicPr>
            <a:picLocks noChangeAspect="1" noChangeArrowheads="1"/>
          </p:cNvPicPr>
          <p:nvPr/>
        </p:nvPicPr>
        <p:blipFill>
          <a:blip r:embed="rId4">
            <a:lum contrast="12000"/>
          </a:blip>
          <a:srcRect l="5908" t="6383" r="6076" b="10298"/>
          <a:stretch>
            <a:fillRect/>
          </a:stretch>
        </p:blipFill>
        <p:spPr bwMode="auto">
          <a:xfrm>
            <a:off x="1" y="4644251"/>
            <a:ext cx="3491879" cy="2199996"/>
          </a:xfrm>
          <a:prstGeom prst="rect">
            <a:avLst/>
          </a:prstGeom>
          <a:noFill/>
          <a:ln w="9525">
            <a:noFill/>
            <a:miter lim="800000"/>
            <a:headEnd/>
            <a:tailEnd/>
          </a:ln>
        </p:spPr>
      </p:pic>
      <p:sp>
        <p:nvSpPr>
          <p:cNvPr id="23563" name="Rectangle 11"/>
          <p:cNvSpPr>
            <a:spLocks noChangeArrowheads="1"/>
          </p:cNvSpPr>
          <p:nvPr/>
        </p:nvSpPr>
        <p:spPr bwMode="auto">
          <a:xfrm>
            <a:off x="1612303" y="6383410"/>
            <a:ext cx="1969599" cy="230832"/>
          </a:xfrm>
          <a:prstGeom prst="rect">
            <a:avLst/>
          </a:prstGeom>
          <a:noFill/>
          <a:ln w="9525">
            <a:noFill/>
            <a:miter lim="800000"/>
            <a:headEnd/>
            <a:tailEnd/>
          </a:ln>
          <a:effectLst/>
        </p:spPr>
        <p:txBody>
          <a:bodyPr wrap="square" bIns="0" anchor="ctr">
            <a:spAutoFit/>
          </a:bodyPr>
          <a:lstStyle/>
          <a:p>
            <a:pPr algn="ctr"/>
            <a:r>
              <a:rPr lang="uk-UA" sz="1200" b="1" dirty="0"/>
              <a:t>Вокзал в 60-х </a:t>
            </a:r>
            <a:r>
              <a:rPr lang="uk-UA" sz="1200" b="1" dirty="0" err="1"/>
              <a:t>рр</a:t>
            </a:r>
            <a:r>
              <a:rPr lang="uk-UA" sz="1200" b="1" dirty="0"/>
              <a:t> ХХ </a:t>
            </a:r>
            <a:r>
              <a:rPr lang="uk-UA" sz="1200" b="1" dirty="0" err="1"/>
              <a:t>ст</a:t>
            </a:r>
            <a:endParaRPr lang="uk-UA" sz="1200" dirty="0"/>
          </a:p>
        </p:txBody>
      </p:sp>
      <p:pic>
        <p:nvPicPr>
          <p:cNvPr id="23565" name="Picture 13" descr="scan 1975 Пошва"/>
          <p:cNvPicPr>
            <a:picLocks noChangeAspect="1" noChangeArrowheads="1"/>
          </p:cNvPicPr>
          <p:nvPr/>
        </p:nvPicPr>
        <p:blipFill rotWithShape="1">
          <a:blip r:embed="rId5">
            <a:lum contrast="18000"/>
          </a:blip>
          <a:srcRect l="14656" t="42937" r="30690"/>
          <a:stretch/>
        </p:blipFill>
        <p:spPr bwMode="auto">
          <a:xfrm>
            <a:off x="6218799" y="4644251"/>
            <a:ext cx="2962462" cy="2189864"/>
          </a:xfrm>
          <a:prstGeom prst="rect">
            <a:avLst/>
          </a:prstGeom>
          <a:noFill/>
          <a:ln w="9525">
            <a:noFill/>
            <a:miter lim="800000"/>
            <a:headEnd/>
            <a:tailEnd/>
          </a:ln>
        </p:spPr>
      </p:pic>
      <p:sp>
        <p:nvSpPr>
          <p:cNvPr id="23566" name="Rectangle 14"/>
          <p:cNvSpPr>
            <a:spLocks noChangeArrowheads="1"/>
          </p:cNvSpPr>
          <p:nvPr/>
        </p:nvSpPr>
        <p:spPr bwMode="auto">
          <a:xfrm>
            <a:off x="6198518" y="6383410"/>
            <a:ext cx="1939505" cy="276999"/>
          </a:xfrm>
          <a:prstGeom prst="rect">
            <a:avLst/>
          </a:prstGeom>
          <a:noFill/>
          <a:ln w="9525">
            <a:noFill/>
            <a:miter lim="800000"/>
            <a:headEnd/>
            <a:tailEnd/>
          </a:ln>
          <a:effectLst/>
        </p:spPr>
        <p:txBody>
          <a:bodyPr wrap="none" anchor="ctr">
            <a:spAutoFit/>
          </a:bodyPr>
          <a:lstStyle/>
          <a:p>
            <a:r>
              <a:rPr lang="uk-UA" sz="1200" b="1" dirty="0"/>
              <a:t>Вокзал в 70-х </a:t>
            </a:r>
            <a:r>
              <a:rPr lang="uk-UA" sz="1200" b="1" dirty="0" err="1"/>
              <a:t>рр</a:t>
            </a:r>
            <a:r>
              <a:rPr lang="uk-UA" sz="1200" b="1" dirty="0"/>
              <a:t> ХХ </a:t>
            </a:r>
            <a:r>
              <a:rPr lang="uk-UA" sz="1200" b="1" dirty="0" err="1"/>
              <a:t>ст</a:t>
            </a:r>
            <a:r>
              <a:rPr lang="ru-RU" sz="1200" b="1" dirty="0"/>
              <a:t> </a:t>
            </a:r>
          </a:p>
        </p:txBody>
      </p:sp>
      <p:sp>
        <p:nvSpPr>
          <p:cNvPr id="16" name="Прямоугольник 15"/>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4050" y="4521602"/>
            <a:ext cx="3175592" cy="2381694"/>
          </a:xfrm>
          <a:prstGeom prst="rect">
            <a:avLst/>
          </a:prstGeom>
          <a:ln>
            <a:solidFill>
              <a:schemeClr val="bg1"/>
            </a:solidFill>
          </a:ln>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379"/>
          <a:stretch/>
        </p:blipFill>
        <p:spPr bwMode="auto">
          <a:xfrm>
            <a:off x="6116980" y="2232566"/>
            <a:ext cx="3052662" cy="243740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7777" y="4693056"/>
            <a:ext cx="2956272" cy="221925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Содержимое 6" descr="fcb631e37372"/>
          <p:cNvPicPr>
            <a:picLocks noGrp="1"/>
          </p:cNvPicPr>
          <p:nvPr>
            <p:ph sz="half" idx="2"/>
          </p:nvPr>
        </p:nvPicPr>
        <p:blipFill rotWithShape="1">
          <a:blip r:embed="rId5"/>
          <a:srcRect t="6996" r="11218" b="1566"/>
          <a:stretch/>
        </p:blipFill>
        <p:spPr>
          <a:xfrm>
            <a:off x="0" y="4569616"/>
            <a:ext cx="3018673" cy="2441696"/>
          </a:xfrm>
          <a:ln>
            <a:solidFill>
              <a:schemeClr val="bg1"/>
            </a:solidFill>
            <a:prstDash val="solid"/>
          </a:ln>
          <a:effectLst>
            <a:outerShdw algn="tl" rotWithShape="0">
              <a:srgbClr val="000000">
                <a:alpha val="70000"/>
              </a:srgbClr>
            </a:outerShdw>
          </a:effectLst>
        </p:spPr>
      </p:pic>
      <p:pic>
        <p:nvPicPr>
          <p:cNvPr id="8" name="Содержимое 7" descr="Постройка лесовозной УЖД Киверецкого лесокомбината в южные лесные районы Волынской области (паровоз типа 86), Киверцы"/>
          <p:cNvPicPr>
            <a:picLocks/>
          </p:cNvPicPr>
          <p:nvPr/>
        </p:nvPicPr>
        <p:blipFill>
          <a:blip r:embed="rId6">
            <a:lum contrast="6000"/>
          </a:blip>
          <a:srcRect/>
          <a:stretch>
            <a:fillRect/>
          </a:stretch>
        </p:blipFill>
        <p:spPr bwMode="auto">
          <a:xfrm>
            <a:off x="3015826" y="2250115"/>
            <a:ext cx="3112347" cy="2402313"/>
          </a:xfrm>
          <a:prstGeom prst="rect">
            <a:avLst/>
          </a:prstGeom>
          <a:noFill/>
          <a:ln w="9525">
            <a:solidFill>
              <a:schemeClr val="bg1"/>
            </a:solidFill>
            <a:prstDash val="solid"/>
            <a:miter lim="800000"/>
            <a:headEnd/>
            <a:tailEnd/>
          </a:ln>
          <a:effectLst>
            <a:outerShdw algn="tl" rotWithShape="0">
              <a:srgbClr val="000000">
                <a:alpha val="70000"/>
              </a:srgbClr>
            </a:outerShdw>
          </a:effectLst>
        </p:spPr>
      </p:pic>
      <p:pic>
        <p:nvPicPr>
          <p:cNvPr id="24579" name="Picture 5" descr="history_sobutskyi_1"/>
          <p:cNvPicPr>
            <a:picLocks noChangeAspect="1" noChangeArrowheads="1"/>
          </p:cNvPicPr>
          <p:nvPr/>
        </p:nvPicPr>
        <p:blipFill>
          <a:blip r:embed="rId7"/>
          <a:srcRect/>
          <a:stretch>
            <a:fillRect/>
          </a:stretch>
        </p:blipFill>
        <p:spPr bwMode="auto">
          <a:xfrm>
            <a:off x="0" y="2236156"/>
            <a:ext cx="3179062" cy="2385687"/>
          </a:xfrm>
          <a:prstGeom prst="rect">
            <a:avLst/>
          </a:prstGeom>
          <a:noFill/>
          <a:ln w="9525">
            <a:solidFill>
              <a:schemeClr val="bg1"/>
            </a:solidFill>
            <a:miter lim="800000"/>
            <a:headEnd/>
            <a:tailEnd/>
          </a:ln>
        </p:spPr>
      </p:pic>
      <p:sp>
        <p:nvSpPr>
          <p:cNvPr id="24580" name="Текст 8"/>
          <p:cNvSpPr>
            <a:spLocks/>
          </p:cNvSpPr>
          <p:nvPr/>
        </p:nvSpPr>
        <p:spPr bwMode="auto">
          <a:xfrm>
            <a:off x="0" y="160194"/>
            <a:ext cx="9144000" cy="2116678"/>
          </a:xfrm>
          <a:prstGeom prst="rect">
            <a:avLst/>
          </a:prstGeom>
          <a:noFill/>
          <a:ln w="9525">
            <a:noFill/>
            <a:miter lim="800000"/>
            <a:headEnd/>
            <a:tailEnd/>
          </a:ln>
        </p:spPr>
        <p:txBody>
          <a:bodyPr/>
          <a:lstStyle/>
          <a:p>
            <a:pPr algn="ctr">
              <a:spcBef>
                <a:spcPts val="0"/>
              </a:spcBef>
              <a:buClr>
                <a:schemeClr val="accent1"/>
              </a:buClr>
              <a:buSzPct val="68000"/>
            </a:pPr>
            <a:r>
              <a:rPr lang="uk-UA" dirty="0">
                <a:latin typeface="Arial" panose="020B0604020202020204" pitchFamily="34" charset="0"/>
                <a:cs typeface="Arial" panose="020B0604020202020204" pitchFamily="34" charset="0"/>
              </a:rPr>
              <a:t>Незабаром у </a:t>
            </a:r>
            <a:r>
              <a:rPr lang="uk-UA" dirty="0" err="1">
                <a:latin typeface="Arial" panose="020B0604020202020204" pitchFamily="34" charset="0"/>
                <a:cs typeface="Arial" panose="020B0604020202020204" pitchFamily="34" charset="0"/>
              </a:rPr>
              <a:t>Ківерцях</a:t>
            </a:r>
            <a:r>
              <a:rPr lang="uk-UA" dirty="0">
                <a:latin typeface="Arial" panose="020B0604020202020204" pitchFamily="34" charset="0"/>
                <a:cs typeface="Arial" panose="020B0604020202020204" pitchFamily="34" charset="0"/>
              </a:rPr>
              <a:t> запрацювали: лісопильний завод (тартак), різні кустарно-ремісничі майстерні, лісництво, земська пошта, аптека. Наприкінці ХІХ ст. -однокласне залізничне училище, оскільки для обслуговування залізниці були потрібні фахівці</a:t>
            </a:r>
            <a:r>
              <a:rPr lang="uk-UA" b="1" dirty="0">
                <a:latin typeface="Arial" panose="020B0604020202020204" pitchFamily="34" charset="0"/>
                <a:cs typeface="Arial" panose="020B0604020202020204" pitchFamily="34" charset="0"/>
              </a:rPr>
              <a:t>. </a:t>
            </a:r>
            <a:r>
              <a:rPr lang="uk-UA" dirty="0">
                <a:solidFill>
                  <a:srgbClr val="0D0D0D"/>
                </a:solidFill>
                <a:latin typeface="Arial" panose="020B0604020202020204" pitchFamily="34" charset="0"/>
                <a:cs typeface="Arial" panose="020B0604020202020204" pitchFamily="34" charset="0"/>
              </a:rPr>
              <a:t>Було збудовано ремонтну майстерню для паровозів (з 1901 р - депо),</a:t>
            </a:r>
            <a:r>
              <a:rPr lang="uk-UA" dirty="0">
                <a:latin typeface="Arial" panose="020B0604020202020204" pitchFamily="34" charset="0"/>
                <a:cs typeface="Arial" panose="020B0604020202020204" pitchFamily="34" charset="0"/>
              </a:rPr>
              <a:t> шпалопросочувальний завод потужністю 20 тисяч шпал на рік. Наше містечко стало важливим залізничним вузлом, включеним у залізничну мережу країни. У </a:t>
            </a:r>
            <a:r>
              <a:rPr lang="uk-UA" dirty="0" err="1">
                <a:latin typeface="Arial" panose="020B0604020202020204" pitchFamily="34" charset="0"/>
                <a:cs typeface="Arial" panose="020B0604020202020204" pitchFamily="34" charset="0"/>
              </a:rPr>
              <a:t>Ківерцях</a:t>
            </a:r>
            <a:r>
              <a:rPr lang="uk-UA" dirty="0">
                <a:latin typeface="Arial" panose="020B0604020202020204" pitchFamily="34" charset="0"/>
                <a:cs typeface="Arial" panose="020B0604020202020204" pitchFamily="34" charset="0"/>
              </a:rPr>
              <a:t> сходиться 3 залізничні гілки – з Ковеля, Луцька та Рівного.  </a:t>
            </a:r>
            <a:endParaRPr lang="ru-RU" dirty="0">
              <a:latin typeface="Arial" panose="020B0604020202020204" pitchFamily="34" charset="0"/>
              <a:cs typeface="Arial" panose="020B0604020202020204" pitchFamily="34" charset="0"/>
            </a:endParaRPr>
          </a:p>
        </p:txBody>
      </p:sp>
      <p:sp>
        <p:nvSpPr>
          <p:cNvPr id="24581" name="Text Box 7"/>
          <p:cNvSpPr txBox="1">
            <a:spLocks noChangeArrowheads="1"/>
          </p:cNvSpPr>
          <p:nvPr/>
        </p:nvSpPr>
        <p:spPr bwMode="auto">
          <a:xfrm>
            <a:off x="962173" y="2249776"/>
            <a:ext cx="5180779" cy="600164"/>
          </a:xfrm>
          <a:prstGeom prst="rect">
            <a:avLst/>
          </a:prstGeom>
          <a:noFill/>
          <a:ln w="9525">
            <a:noFill/>
            <a:miter lim="800000"/>
            <a:headEnd/>
            <a:tailEnd/>
          </a:ln>
        </p:spPr>
        <p:txBody>
          <a:bodyPr wrap="square">
            <a:spAutoFit/>
          </a:bodyPr>
          <a:lstStyle/>
          <a:p>
            <a:pPr algn="ctr">
              <a:spcBef>
                <a:spcPct val="50000"/>
              </a:spcBef>
            </a:pPr>
            <a:r>
              <a:rPr lang="uk-UA" sz="1200" dirty="0"/>
              <a:t>Вантажна вузькоколійка в районі </a:t>
            </a:r>
            <a:r>
              <a:rPr lang="uk-UA" sz="1200" dirty="0" err="1"/>
              <a:t>Ківерець</a:t>
            </a:r>
            <a:r>
              <a:rPr lang="uk-UA" sz="1200" dirty="0"/>
              <a:t> та її будівництво </a:t>
            </a:r>
            <a:endParaRPr lang="uk-UA" sz="1200" b="1" dirty="0"/>
          </a:p>
          <a:p>
            <a:pPr>
              <a:spcBef>
                <a:spcPct val="50000"/>
              </a:spcBef>
            </a:pPr>
            <a:endParaRPr lang="ru-RU" sz="1400" dirty="0"/>
          </a:p>
        </p:txBody>
      </p:sp>
      <p:sp>
        <p:nvSpPr>
          <p:cNvPr id="7" name="Прямоугольник 6"/>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Прямоугольник 1"/>
          <p:cNvSpPr/>
          <p:nvPr/>
        </p:nvSpPr>
        <p:spPr>
          <a:xfrm>
            <a:off x="409485" y="4767950"/>
            <a:ext cx="5256584" cy="276934"/>
          </a:xfrm>
          <a:prstGeom prst="rect">
            <a:avLst/>
          </a:prstGeom>
        </p:spPr>
        <p:txBody>
          <a:bodyPr wrap="square">
            <a:spAutoFit/>
          </a:bodyPr>
          <a:lstStyle/>
          <a:p>
            <a:pPr algn="ctr"/>
            <a:r>
              <a:rPr lang="uk-UA" sz="1200" b="1" dirty="0"/>
              <a:t>Працівники шпалопросочувального заводу</a:t>
            </a:r>
          </a:p>
        </p:txBody>
      </p:sp>
      <p:sp>
        <p:nvSpPr>
          <p:cNvPr id="4" name="TextBox 3"/>
          <p:cNvSpPr txBox="1"/>
          <p:nvPr/>
        </p:nvSpPr>
        <p:spPr>
          <a:xfrm>
            <a:off x="6418101" y="4767950"/>
            <a:ext cx="2524665" cy="369332"/>
          </a:xfrm>
          <a:prstGeom prst="rect">
            <a:avLst/>
          </a:prstGeom>
          <a:noFill/>
        </p:spPr>
        <p:txBody>
          <a:bodyPr wrap="none" rtlCol="0">
            <a:spAutoFit/>
          </a:bodyPr>
          <a:lstStyle/>
          <a:p>
            <a:r>
              <a:rPr lang="uk-UA" b="1" dirty="0">
                <a:solidFill>
                  <a:srgbClr val="FF0000"/>
                </a:solidFill>
                <a:effectLst>
                  <a:outerShdw blurRad="38100" dist="38100" dir="2700000" algn="tl">
                    <a:srgbClr val="000000">
                      <a:alpha val="43137"/>
                    </a:srgbClr>
                  </a:outerShdw>
                </a:effectLst>
                <a:hlinkClick r:id="rId8">
                  <a:extLst>
                    <a:ext uri="{A12FA001-AC4F-418D-AE19-62706E023703}">
                      <ahyp:hlinkClr xmlns="" xmlns:ahyp="http://schemas.microsoft.com/office/drawing/2018/hyperlinkcolor" val="tx"/>
                    </a:ext>
                  </a:extLst>
                </a:hlinkClick>
              </a:rPr>
              <a:t>Відео огляд вокзалу</a:t>
            </a:r>
            <a:endParaRPr lang="uk-UA" b="1"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Школа\мої напрацювання\ПРОЕКТ КIВЕРЦI\будівництво культпросвыт. технікума,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9864"/>
            <a:ext cx="4974736" cy="30963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1183" y="988762"/>
            <a:ext cx="4150299" cy="3112724"/>
          </a:xfrm>
          <a:prstGeom prst="rect">
            <a:avLst/>
          </a:prstGeom>
          <a:ln>
            <a:solidFill>
              <a:schemeClr val="bg1"/>
            </a:solidFill>
          </a:ln>
        </p:spPr>
      </p:pic>
      <p:sp>
        <p:nvSpPr>
          <p:cNvPr id="2" name="Заголовок 1"/>
          <p:cNvSpPr>
            <a:spLocks noGrp="1"/>
          </p:cNvSpPr>
          <p:nvPr>
            <p:ph type="title"/>
          </p:nvPr>
        </p:nvSpPr>
        <p:spPr>
          <a:xfrm>
            <a:off x="457200" y="119758"/>
            <a:ext cx="8229600" cy="850106"/>
          </a:xfrm>
        </p:spPr>
        <p:txBody>
          <a:bodyPr>
            <a:normAutofit/>
          </a:bodyPr>
          <a:lstStyle/>
          <a:p>
            <a:r>
              <a:rPr lang="uk-UA" sz="2800" b="1" u="sng"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Ківерцівський ліцей №3</a:t>
            </a:r>
          </a:p>
        </p:txBody>
      </p:sp>
      <p:sp>
        <p:nvSpPr>
          <p:cNvPr id="3" name="Текст 2"/>
          <p:cNvSpPr>
            <a:spLocks noGrp="1"/>
          </p:cNvSpPr>
          <p:nvPr>
            <p:ph type="body" idx="1"/>
          </p:nvPr>
        </p:nvSpPr>
        <p:spPr>
          <a:xfrm>
            <a:off x="317114" y="4247657"/>
            <a:ext cx="8568952" cy="2285757"/>
          </a:xfrm>
        </p:spPr>
        <p:txBody>
          <a:bodyPr>
            <a:normAutofit lnSpcReduction="10000"/>
          </a:bodyPr>
          <a:lstStyle/>
          <a:p>
            <a:pPr algn="ctr"/>
            <a:r>
              <a:rPr lang="uk-UA" sz="1800" b="0" dirty="0">
                <a:latin typeface="Arial" panose="020B0604020202020204" pitchFamily="34" charset="0"/>
                <a:cs typeface="Arial" panose="020B0604020202020204" pitchFamily="34" charset="0"/>
              </a:rPr>
              <a:t>Доля багатьох мешканців міста пов'язана із школою №3, яка заснована як 7-річна, потім була 8-річною. З 2022р. стала ліцеєм. Її заснували 1951 р. в старому довоєнному будинку, де тепер розташований Центр дитячої та юнацької творчості. У 1961 р. прийняв учнів корпус школи, споруджений спільними зусиллями колективу </a:t>
            </a:r>
            <a:r>
              <a:rPr lang="uk-UA" sz="1800" b="0" dirty="0" err="1">
                <a:latin typeface="Arial" panose="020B0604020202020204" pitchFamily="34" charset="0"/>
                <a:cs typeface="Arial" panose="020B0604020202020204" pitchFamily="34" charset="0"/>
              </a:rPr>
              <a:t>рембуддільниці</a:t>
            </a:r>
            <a:r>
              <a:rPr lang="uk-UA" sz="1800" b="0" dirty="0">
                <a:latin typeface="Arial" panose="020B0604020202020204" pitchFamily="34" charset="0"/>
                <a:cs typeface="Arial" panose="020B0604020202020204" pitchFamily="34" charset="0"/>
              </a:rPr>
              <a:t> №4, вчителів, батьків, учнів. Цікаво, що спочатку заклад </a:t>
            </a:r>
            <a:r>
              <a:rPr lang="uk-UA" sz="1800" b="0" dirty="0" err="1">
                <a:latin typeface="Arial" panose="020B0604020202020204" pitchFamily="34" charset="0"/>
                <a:cs typeface="Arial" panose="020B0604020202020204" pitchFamily="34" charset="0"/>
              </a:rPr>
              <a:t>проєктувався</a:t>
            </a:r>
            <a:r>
              <a:rPr lang="uk-UA" sz="1800" b="0" dirty="0">
                <a:latin typeface="Arial" panose="020B0604020202020204" pitchFamily="34" charset="0"/>
                <a:cs typeface="Arial" panose="020B0604020202020204" pitchFamily="34" charset="0"/>
              </a:rPr>
              <a:t> як  культосвітній технікум, але в процесі будівництва плани змінилися. У 1984 р. школа добудовувалася. Наразі у ліцеї навчається 690 дітей. </a:t>
            </a:r>
            <a:r>
              <a:rPr lang="uk-UA" sz="1800" dirty="0">
                <a:solidFill>
                  <a:srgbClr val="FF0000"/>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rPr>
              <a:t>Відео ліцею</a:t>
            </a:r>
            <a:endParaRPr lang="uk-UA" sz="1800" dirty="0">
              <a:solidFill>
                <a:srgbClr val="FF0000"/>
              </a:solidFill>
            </a:endParaRPr>
          </a:p>
        </p:txBody>
      </p:sp>
      <p:sp>
        <p:nvSpPr>
          <p:cNvPr id="7" name="Прямоугольник 6"/>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TextBox 7"/>
          <p:cNvSpPr txBox="1"/>
          <p:nvPr/>
        </p:nvSpPr>
        <p:spPr>
          <a:xfrm>
            <a:off x="283259" y="4082588"/>
            <a:ext cx="4691477" cy="276999"/>
          </a:xfrm>
          <a:prstGeom prst="rect">
            <a:avLst/>
          </a:prstGeom>
          <a:noFill/>
        </p:spPr>
        <p:txBody>
          <a:bodyPr wrap="none" rtlCol="0">
            <a:spAutoFit/>
          </a:bodyPr>
          <a:lstStyle/>
          <a:p>
            <a:r>
              <a:rPr lang="uk-UA" sz="1200" b="1" dirty="0"/>
              <a:t>Будівництво культосвітнього технікуму, який став школою</a:t>
            </a:r>
          </a:p>
        </p:txBody>
      </p:sp>
      <p:sp>
        <p:nvSpPr>
          <p:cNvPr id="11" name="TextBox 10"/>
          <p:cNvSpPr txBox="1"/>
          <p:nvPr/>
        </p:nvSpPr>
        <p:spPr>
          <a:xfrm>
            <a:off x="5220072" y="4096488"/>
            <a:ext cx="3469540" cy="276999"/>
          </a:xfrm>
          <a:prstGeom prst="rect">
            <a:avLst/>
          </a:prstGeom>
          <a:noFill/>
        </p:spPr>
        <p:txBody>
          <a:bodyPr wrap="none" rtlCol="0">
            <a:spAutoFit/>
          </a:bodyPr>
          <a:lstStyle/>
          <a:p>
            <a:r>
              <a:rPr lang="uk-UA" sz="1200" b="1" dirty="0"/>
              <a:t>Сучасний  вигляд ліцею №3.  Відео  огляд </a:t>
            </a:r>
          </a:p>
        </p:txBody>
      </p:sp>
    </p:spTree>
    <p:extLst>
      <p:ext uri="{BB962C8B-B14F-4D97-AF65-F5344CB8AC3E}">
        <p14:creationId xmlns:p14="http://schemas.microsoft.com/office/powerpoint/2010/main" val="4095437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619" y="980728"/>
            <a:ext cx="4600381" cy="3450287"/>
          </a:xfrm>
          <a:prstGeom prst="rect">
            <a:avLst/>
          </a:prstGeom>
          <a:ln>
            <a:solidFill>
              <a:schemeClr val="bg1"/>
            </a:solidFill>
          </a:ln>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82" y="980728"/>
            <a:ext cx="4600382" cy="3450287"/>
          </a:xfrm>
          <a:prstGeom prst="rect">
            <a:avLst/>
          </a:prstGeom>
          <a:ln>
            <a:solidFill>
              <a:schemeClr val="bg1"/>
            </a:solidFill>
          </a:ln>
        </p:spPr>
      </p:pic>
      <p:sp>
        <p:nvSpPr>
          <p:cNvPr id="2" name="Заголовок 1"/>
          <p:cNvSpPr>
            <a:spLocks noGrp="1"/>
          </p:cNvSpPr>
          <p:nvPr>
            <p:ph type="title"/>
          </p:nvPr>
        </p:nvSpPr>
        <p:spPr>
          <a:xfrm>
            <a:off x="457200" y="274638"/>
            <a:ext cx="8229600" cy="778098"/>
          </a:xfrm>
        </p:spPr>
        <p:txBody>
          <a:bodyPr>
            <a:normAutofit/>
          </a:bodyPr>
          <a:lstStyle/>
          <a:p>
            <a:r>
              <a:rPr lang="uk-UA" sz="2800" b="1" u="sng"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Стадіон «Колос»</a:t>
            </a:r>
          </a:p>
        </p:txBody>
      </p:sp>
      <p:sp>
        <p:nvSpPr>
          <p:cNvPr id="3" name="Объект 2"/>
          <p:cNvSpPr>
            <a:spLocks noGrp="1"/>
          </p:cNvSpPr>
          <p:nvPr>
            <p:ph idx="1"/>
          </p:nvPr>
        </p:nvSpPr>
        <p:spPr>
          <a:xfrm>
            <a:off x="205020" y="4409120"/>
            <a:ext cx="8784976" cy="2232248"/>
          </a:xfrm>
        </p:spPr>
        <p:txBody>
          <a:bodyPr>
            <a:noAutofit/>
          </a:bodyPr>
          <a:lstStyle/>
          <a:p>
            <a:pPr marL="0" indent="0" algn="ctr">
              <a:buNone/>
            </a:pPr>
            <a:r>
              <a:rPr lang="uk-UA" sz="1800" dirty="0">
                <a:latin typeface="Arial" panose="020B0604020202020204" pitchFamily="34" charset="0"/>
                <a:cs typeface="Arial" panose="020B0604020202020204" pitchFamily="34" charset="0"/>
              </a:rPr>
              <a:t>Головна спортивна споруда міста - стадіон «Колос». 70 років тому тут знаходилася діброва. Виникнення площі для стадіону, за свідченням старожилів, пов’язане з  Другою світовою війною. При німцях на території сучасного </a:t>
            </a:r>
            <a:r>
              <a:rPr lang="uk-UA" sz="1800" dirty="0" err="1">
                <a:latin typeface="Arial" panose="020B0604020202020204" pitchFamily="34" charset="0"/>
                <a:cs typeface="Arial" panose="020B0604020202020204" pitchFamily="34" charset="0"/>
              </a:rPr>
              <a:t>медколеджу</a:t>
            </a:r>
            <a:r>
              <a:rPr lang="uk-UA" sz="1800" dirty="0">
                <a:latin typeface="Arial" panose="020B0604020202020204" pitchFamily="34" charset="0"/>
                <a:cs typeface="Arial" panose="020B0604020202020204" pitchFamily="34" charset="0"/>
              </a:rPr>
              <a:t> була комендатура з охороною і колючим дротом. Але окупанти все ж відчували небезпеку, адже Волинь була партизанським краєм та </a:t>
            </a:r>
            <a:r>
              <a:rPr lang="uk-UA" sz="1800" dirty="0" err="1">
                <a:latin typeface="Arial" panose="020B0604020202020204" pitchFamily="34" charset="0"/>
                <a:cs typeface="Arial" panose="020B0604020202020204" pitchFamily="34" charset="0"/>
              </a:rPr>
              <a:t>прихистком</a:t>
            </a:r>
            <a:r>
              <a:rPr lang="uk-UA" sz="1800" dirty="0">
                <a:latin typeface="Arial" panose="020B0604020202020204" pitchFamily="34" charset="0"/>
                <a:cs typeface="Arial" panose="020B0604020202020204" pitchFamily="34" charset="0"/>
              </a:rPr>
              <a:t> загонам УПА. Тому німці вирубали дерева поряд, щоб не зазнати несподіваного нападу</a:t>
            </a:r>
            <a:r>
              <a:rPr lang="ru-RU" sz="1800" dirty="0">
                <a:latin typeface="Arial" panose="020B0604020202020204" pitchFamily="34" charset="0"/>
                <a:cs typeface="Arial" panose="020B0604020202020204" pitchFamily="34" charset="0"/>
              </a:rPr>
              <a:t>. </a:t>
            </a:r>
            <a:r>
              <a:rPr lang="uk-UA" sz="1800" dirty="0">
                <a:latin typeface="Arial" panose="020B0604020202020204" pitchFamily="34" charset="0"/>
                <a:cs typeface="Arial" panose="020B0604020202020204" pitchFamily="34" charset="0"/>
              </a:rPr>
              <a:t>Після війни на цьому просторі </a:t>
            </a:r>
            <a:r>
              <a:rPr lang="uk-UA" sz="1800" dirty="0" err="1">
                <a:latin typeface="Arial" panose="020B0604020202020204" pitchFamily="34" charset="0"/>
                <a:cs typeface="Arial" panose="020B0604020202020204" pitchFamily="34" charset="0"/>
              </a:rPr>
              <a:t>ківерчани</a:t>
            </a:r>
            <a:r>
              <a:rPr lang="uk-UA" sz="1800" dirty="0">
                <a:latin typeface="Arial" panose="020B0604020202020204" pitchFamily="34" charset="0"/>
                <a:cs typeface="Arial" panose="020B0604020202020204" pitchFamily="34" charset="0"/>
              </a:rPr>
              <a:t> створили стадіон.  </a:t>
            </a:r>
            <a:r>
              <a:rPr lang="uk-UA" sz="1800" b="1" dirty="0">
                <a:solidFill>
                  <a:srgbClr val="FF0000"/>
                </a:solidFill>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rPr>
              <a:t>Відео стадіону </a:t>
            </a:r>
            <a:endParaRPr lang="uk-UA" sz="1800" b="1" dirty="0">
              <a:solidFill>
                <a:srgbClr val="FF0000"/>
              </a:solidFill>
              <a:latin typeface="Arial" panose="020B0604020202020204" pitchFamily="34" charset="0"/>
              <a:cs typeface="Arial" panose="020B0604020202020204" pitchFamily="34" charset="0"/>
            </a:endParaRPr>
          </a:p>
        </p:txBody>
      </p:sp>
      <p:sp>
        <p:nvSpPr>
          <p:cNvPr id="4" name="Прямоугольник 3"/>
          <p:cNvSpPr/>
          <p:nvPr/>
        </p:nvSpPr>
        <p:spPr>
          <a:xfrm>
            <a:off x="179512" y="188640"/>
            <a:ext cx="8784976" cy="6480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508" y="3028707"/>
            <a:ext cx="2465024" cy="138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660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1479</TotalTime>
  <Words>1643</Words>
  <Application>Microsoft Office PowerPoint</Application>
  <PresentationFormat>Экран (4:3)</PresentationFormat>
  <Paragraphs>98</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 Ківерцівський ліцей №3</vt:lpstr>
      <vt:lpstr>3. Стадіон «Колос»</vt:lpstr>
      <vt:lpstr>Презентация PowerPoint</vt:lpstr>
      <vt:lpstr>Презентация PowerPoint</vt:lpstr>
      <vt:lpstr>Презентация PowerPoint</vt:lpstr>
      <vt:lpstr>7. Будинок культури ім. М. Ковальова</vt:lpstr>
      <vt:lpstr>Презентация PowerPoint</vt:lpstr>
      <vt:lpstr>Список використаних джерел</vt:lpstr>
      <vt:lpstr>Презентация PowerPoint</vt:lpstr>
    </vt:vector>
  </TitlesOfParts>
  <Company>Reanimator Extreme Edition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Grey Wolf</dc:creator>
  <cp:lastModifiedBy>Boss</cp:lastModifiedBy>
  <cp:revision>193</cp:revision>
  <dcterms:created xsi:type="dcterms:W3CDTF">2015-04-08T15:00:43Z</dcterms:created>
  <dcterms:modified xsi:type="dcterms:W3CDTF">2024-04-11T00:16:33Z</dcterms:modified>
</cp:coreProperties>
</file>