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3" r:id="rId7"/>
    <p:sldId id="277" r:id="rId8"/>
    <p:sldId id="269" r:id="rId9"/>
    <p:sldId id="270" r:id="rId10"/>
    <p:sldId id="271" r:id="rId11"/>
    <p:sldId id="272" r:id="rId12"/>
    <p:sldId id="279" r:id="rId13"/>
    <p:sldId id="280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39" autoAdjust="0"/>
  </p:normalViewPr>
  <p:slideViewPr>
    <p:cSldViewPr>
      <p:cViewPr varScale="1">
        <p:scale>
          <a:sx n="82" d="100"/>
          <a:sy n="82" d="100"/>
        </p:scale>
        <p:origin x="147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2C508-5F27-41D3-8A75-BDBD341D27F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485EA-6DDA-4DD1-9073-9D66363B37D8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81761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93642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848990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82099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381733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57227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4904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51439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3254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1636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8974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4215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82306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47709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91172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80714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07698-66D4-4210-B3D7-58944D576B8B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D39C5BB-6A7A-4D86-8F5D-CB1EFC33D2C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00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konotop.in.ua/novosti/ostann-novini/turistichn-ts-kavinki-m-sta/" TargetMode="External"/><Relationship Id="rId2" Type="http://schemas.openxmlformats.org/officeDocument/2006/relationships/hyperlink" Target="http://geoinfo.if.ua/klasyfikatsiya-turystsko-rekreatsijnyh-resursiv-za-heosfernym-pidhodom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33" y="0"/>
            <a:ext cx="9252520" cy="13407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РЕКРЕАЦІЙНО-ТУРИСТИЧНА АТРАКТИВНІСТЬ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КОНОТОП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СУМСЬКО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Ї ОБЛАСТІ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C5BB-6A7A-4D86-8F5D-CB1EFC33D2CB}" type="slidenum">
              <a:rPr lang="ru-RU" smtClean="0"/>
              <a:t>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268760"/>
            <a:ext cx="457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Роботу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викона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Лубенська Дарина Русланівна,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чениця 9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класу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Конотопського ліцею 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10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Сумське територіальне відділення МАН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Науковий керівник: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Горшеніна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Світлана Павлівна, учитель географії, спеціаліст вищої кваліфікаційної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категорії Конотопський ліцей 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10 Конотопської міської ради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Сумської області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ФОТО\800px-Konotop_Montage_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7228"/>
            <a:ext cx="3024336" cy="423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1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ісце для вмісту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3358" y="1041317"/>
            <a:ext cx="4300642" cy="3225482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1D39C5BB-6A7A-4D86-8F5D-CB1EFC33D2CB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596" y="1470590"/>
            <a:ext cx="4360984" cy="2870760"/>
          </a:xfrm>
          <a:prstGeom prst="rect">
            <a:avLst/>
          </a:prstGeom>
        </p:spPr>
      </p:pic>
      <p:pic>
        <p:nvPicPr>
          <p:cNvPr id="6" name="Рисунок 5" descr="IMG-043f400724131ed158688079a4b34830-V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52878"/>
            <a:ext cx="2771800" cy="40824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11596" y="4351333"/>
            <a:ext cx="278332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Зупинка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№4.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Пам’ятник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Т. Г.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Шевченку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60522" y="4259276"/>
            <a:ext cx="237533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Зупинка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№5.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Підкова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59394" y="6554226"/>
            <a:ext cx="2828659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Зупинка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№6.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GB" sz="1200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200" dirty="0" err="1">
                <a:latin typeface="Times New Roman" pitchFamily="18" charset="0"/>
                <a:cs typeface="Times New Roman" pitchFamily="18" charset="0"/>
              </a:rPr>
              <a:t>ятник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К.С. Малевичу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12648" y="0"/>
            <a:ext cx="8153400" cy="126876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МАРШРУТ</a:t>
            </a:r>
          </a:p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28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ВІД МИНУЛОГО ДО СЬОГОДЕННЯ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ісце для вмісту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952" y="2276872"/>
            <a:ext cx="4860032" cy="3645024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1D39C5BB-6A7A-4D86-8F5D-CB1EFC33D2CB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 descr="C:\Users\1\Desktop\ПАМЯТНИКИ\PB0800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" y="1152908"/>
            <a:ext cx="3548935" cy="52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51167" y="6470234"/>
            <a:ext cx="274485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Зупинка №7. Пам’ятник </a:t>
            </a:r>
            <a:r>
              <a:rPr lang="uk-UA" sz="1200" dirty="0" err="1">
                <a:latin typeface="Times New Roman" pitchFamily="18" charset="0"/>
                <a:cs typeface="Times New Roman" pitchFamily="18" charset="0"/>
              </a:rPr>
              <a:t>Т.Г.Шевченку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9391" y="6044856"/>
            <a:ext cx="365415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Зупинка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№8.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Пам’ятний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знак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Конотопської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битви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648" y="0"/>
            <a:ext cx="8153400" cy="126876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МАРШРУТ </a:t>
            </a:r>
          </a:p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ВІД МИНУЛОГО ДО СЬОГОДЕННЯ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C5BB-6A7A-4D86-8F5D-CB1EFC33D2CB}" type="slidenum">
              <a:rPr lang="ru-RU" smtClean="0"/>
              <a:t>12</a:t>
            </a:fld>
            <a:endParaRPr lang="ru-RU"/>
          </a:p>
        </p:txBody>
      </p:sp>
      <p:sp>
        <p:nvSpPr>
          <p:cNvPr id="3" name="Прямокутник 2"/>
          <p:cNvSpPr/>
          <p:nvPr/>
        </p:nvSpPr>
        <p:spPr>
          <a:xfrm>
            <a:off x="395536" y="260648"/>
            <a:ext cx="8568952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ВИСНОВОК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Опрацювавши наукову літературу з теми </a:t>
            </a:r>
            <a:r>
              <a:rPr lang="uk-UA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дослідення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з’ясовано, що рекреаційно-туристичні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ресурси поділяються на природні та соціально-економічні. За приналежністю до географічних оболонок ресурси поділяються на літосферні, атмосферні, гідрологічні та біологічні. Освоєння рекреаційно-туристичного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потенціалу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стимулює  розвиток інших галузей господарства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Конотоп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має потужний історичний та культурний потенціал, який використано при розробці туристичного маршруту «Від минулого до сьогодення». Маршрут складається з 8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об’єктів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№1.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Будинок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 №2. Садово-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паркова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скульптура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»; №3. Центральна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Миру»; №4.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Пам’ятник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Т. Г.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Шевченку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№5.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Підкова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№6.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ятник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К. Малевичу;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№7.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Пам’ятник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Т.Г.Шевченку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; №8.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Пам’ятний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знак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Конотопської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битви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</a:rPr>
              <a:t>Даний маршрут охоплює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об’єкти історичні та культурні, які є визначними пам’ятками, що мають важливе виховне значення.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53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C5BB-6A7A-4D86-8F5D-CB1EFC33D2CB}" type="slidenum">
              <a:rPr lang="ru-RU" smtClean="0"/>
              <a:t>13</a:t>
            </a:fld>
            <a:endParaRPr lang="ru-RU" dirty="0"/>
          </a:p>
        </p:txBody>
      </p:sp>
      <p:sp>
        <p:nvSpPr>
          <p:cNvPr id="3" name="Прямокутник 2"/>
          <p:cNvSpPr/>
          <p:nvPr/>
        </p:nvSpPr>
        <p:spPr>
          <a:xfrm>
            <a:off x="827584" y="260648"/>
            <a:ext cx="8136904" cy="559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  <a:endParaRPr lang="uk-UA" sz="2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uk-UA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Акічев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М.Ш.,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Ганзя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М.М., Євтушенко В.О. Конотоп на перехресті шляхів – Конотоп: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Фолігрант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2012. 126 с.</a:t>
            </a:r>
            <a:endParaRPr lang="uk-U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Козіна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 Конотоп фотоальбом / Суми: Медіа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2009. </a:t>
            </a:r>
            <a:endParaRPr lang="uk-U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Петринка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 В. Географія туризму / Харків: Основа, 2011.</a:t>
            </a:r>
            <a:endParaRPr lang="uk-U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Бейдик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О.О. Словник термінів і понять з рекреаційної географії /</a:t>
            </a:r>
            <a:endParaRPr lang="uk-U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http://www.geograf.com.ua/glossary/termini-z-galuzi-turizmu-ta-kreatsiji/supertochka-tur.</a:t>
            </a:r>
            <a:endParaRPr lang="uk-U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Гілецький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Й.Р. Класифікація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туристсько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-рекреаційних ресурсів за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геосферним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підходом /</a:t>
            </a:r>
            <a:endParaRPr lang="uk-U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http://geoinfo.if.ua/klasyfikatsiya-turystsko-rekreatsijnyh-resursiv-za-heosfernym-pidhodom/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7. Туристичні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цікавинки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міста / </a:t>
            </a:r>
            <a:r>
              <a:rPr lang="uk-UA" sz="2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http://konotop.in.ua/novosti/ostann-novini/turistichn-ts-kavinki-m-sta/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883848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ДЯКУЮ ЗА УВАГУ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Місце для зображення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071" b="2807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6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 роботи: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496944" cy="4495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з’ясувати рекреаційно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туристичну </a:t>
            </a:r>
            <a:r>
              <a:rPr lang="uk-UA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атрактивність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м. Конотоп </a:t>
            </a:r>
            <a:r>
              <a:rPr lang="uk-UA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та розробити пішохідний туристичний маршрут по центральній частині міста «Від минулого </a:t>
            </a:r>
            <a:r>
              <a:rPr lang="uk-UA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 сьогодення»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1D39C5BB-6A7A-4D86-8F5D-CB1EFC33D2C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628800"/>
            <a:ext cx="8153400" cy="44958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опрацювати наукову літературу з теми дослідження;</a:t>
            </a:r>
            <a:endParaRPr lang="uk-UA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проаналізувати класифікацію рекреаційно-туристичних ресурсів;</a:t>
            </a:r>
            <a:endParaRPr lang="uk-UA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розробити пішохідний екскурсійний маршрут по центральній частині міста Конотоп «Від минулого до сьогодення», враховуючи </a:t>
            </a:r>
            <a:r>
              <a:rPr lang="uk-UA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атрактивність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території дослідження.</a:t>
            </a:r>
            <a:endParaRPr lang="uk-UA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1D39C5BB-6A7A-4D86-8F5D-CB1EFC33D2C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7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9" y="1700808"/>
            <a:ext cx="7490792" cy="4210414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</a:t>
            </a:r>
            <a:r>
              <a:rPr lang="uk-UA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дослідження:</a:t>
            </a:r>
            <a:r>
              <a:rPr lang="uk-UA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рекреаційно-туристична </a:t>
            </a:r>
            <a:r>
              <a:rPr lang="uk-UA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атрактивність</a:t>
            </a:r>
            <a:r>
              <a:rPr lang="uk-UA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 Конотоп.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дослідження:</a:t>
            </a:r>
            <a:r>
              <a:rPr lang="uk-UA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туристичні об’єкти центральної частини міста </a:t>
            </a:r>
            <a:r>
              <a:rPr lang="uk-UA" sz="3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Конотоп.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300" b="1" dirty="0" smtClean="0">
                <a:latin typeface="Times New Roman" pitchFamily="18" charset="0"/>
                <a:cs typeface="Times New Roman" pitchFamily="18" charset="0"/>
              </a:rPr>
              <a:t>Методи дослідження: </a:t>
            </a:r>
            <a:r>
              <a:rPr lang="uk-UA" sz="3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описовий</a:t>
            </a:r>
            <a:r>
              <a:rPr lang="uk-UA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картографічний, аналізу та синтезу, історико-географічний, узагальнення.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1D39C5BB-6A7A-4D86-8F5D-CB1EFC33D2C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0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370"/>
            <a:ext cx="9144000" cy="1400200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</a:t>
            </a:r>
            <a:r>
              <a:rPr lang="uk-UA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властивості туристичних ресурсів</a:t>
            </a: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570"/>
            <a:ext cx="8153400" cy="47120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привабливість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кліматична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комфортність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доступність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ступінь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освоєності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екскурсійна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важливість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пейзажні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екологічні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характеристики;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соціально-демографічні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характеристики;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потенційний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запас;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1D39C5BB-6A7A-4D86-8F5D-CB1EFC33D2C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98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10905"/>
            <a:ext cx="5472608" cy="6881079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1D39C5BB-6A7A-4D86-8F5D-CB1EFC33D2CB}" type="slidenum">
              <a:rPr lang="ru-RU" smtClean="0"/>
              <a:t>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95836" y="18601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Турисько-рекреаційні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ресурси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6206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Природно-географічні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662554"/>
            <a:ext cx="234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/>
              <a:t>СУСПІЛЬНО-ГЕОГРАФІЧНІ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355437" y="1585480"/>
            <a:ext cx="128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Літосфера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45286" y="5745080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Біосфера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3313431" y="4376613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Гідросфера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3338815" y="3010105"/>
            <a:ext cx="1385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Атмосфера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282883" y="3016795"/>
            <a:ext cx="1452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Техносфера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4262764" y="1551153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 smtClean="0"/>
              <a:t>Соціосфера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123727" y="1166784"/>
            <a:ext cx="1319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Гірські породи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3727" y="1556792"/>
            <a:ext cx="1522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Геоморфологічні 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процеси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8709" y="2184696"/>
            <a:ext cx="1378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Форми рельєфу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3727" y="2636912"/>
            <a:ext cx="1087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Кліматичні 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ресурси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92179" y="3160132"/>
            <a:ext cx="115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Атмосферні 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явища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3727" y="3789154"/>
            <a:ext cx="1279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Водні ресурси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3727" y="4221088"/>
            <a:ext cx="119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Гідрологічні 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явища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95736" y="4859287"/>
            <a:ext cx="1247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Водні об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єкти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78702" y="5359076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Рослинні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6583" y="5936524"/>
            <a:ext cx="875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Тваринні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38793" y="6384407"/>
            <a:ext cx="651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Гриби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08104" y="1074916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Соціально-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етнографічні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12184" y="1602737"/>
            <a:ext cx="107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Історико-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географічні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41024" y="2113692"/>
            <a:ext cx="916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Природо-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культурні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41024" y="2643325"/>
            <a:ext cx="1187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Рекреаційно-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пізнавальні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41024" y="3172841"/>
            <a:ext cx="1187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Рекреаційно-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розважальні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92062" y="3681432"/>
            <a:ext cx="103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Суспільно-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виробничі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83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28600"/>
            <a:ext cx="7362400" cy="99060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ТУРИСТИЧНИЙ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КОНОТОП</a:t>
            </a:r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Мое вид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375" y="1628775"/>
            <a:ext cx="6591300" cy="370840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39C5BB-6A7A-4D86-8F5D-CB1EFC33D2CB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5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87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49" y="1412776"/>
            <a:ext cx="4905708" cy="435188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1D39C5BB-6A7A-4D86-8F5D-CB1EFC33D2CB}" type="slidenum">
              <a:rPr lang="ru-RU" smtClean="0"/>
              <a:t>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710040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Зупинки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№1.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Будинок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 №2. Садово-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паркова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скульптура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»; №3. Центральна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Миру»; №4.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Пам’ятник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Т. Г.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Шевченку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№5.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ятник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К. Малевичу;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№7.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Пам’ятник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Т.Г.Шевченку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; №8.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Пам’ятний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знак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Конотопської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битви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12648" y="0"/>
            <a:ext cx="8153400" cy="126876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МАРШРУТ </a:t>
            </a:r>
          </a:p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«ВІД МИНУЛОГО ДО СЬОГОДЕННЯ»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3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684720" y="2132856"/>
            <a:ext cx="2895392" cy="338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1D39C5BB-6A7A-4D86-8F5D-CB1EFC33D2CB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 descr="D:\Все нужное и не нужное\география\МАН\ФОТО\2018-01-12\palac-kulturi-830x495cut_white_spac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382838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ФОТО\фонтан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84" y="3982914"/>
            <a:ext cx="3508564" cy="253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001396" y="5589240"/>
            <a:ext cx="336169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Зупинка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№2. Садово-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паркова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скульптура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Кінь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0898" y="3728002"/>
            <a:ext cx="225382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Зупинка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№1.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Будинок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Культури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73824" y="6581001"/>
            <a:ext cx="387017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Зупинка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№3. Центральна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Миру»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12648" y="0"/>
            <a:ext cx="8153400" cy="126876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МАРШРУТ </a:t>
            </a:r>
          </a:p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ВІД МИНУЛОГО ДО СЬОГОДЕННЯ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2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смо">
  <a:themeElements>
    <a:clrScheme name="Пасмо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Пасмо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смо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578</TotalTime>
  <Words>639</Words>
  <Application>Microsoft Office PowerPoint</Application>
  <PresentationFormat>Екран (4:3)</PresentationFormat>
  <Paragraphs>114</Paragraphs>
  <Slides>14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Пасмо</vt:lpstr>
      <vt:lpstr>РЕКРЕАЦІЙНО-ТУРИСТИЧНА АТРАКТИВНІСТЬ м. КОНОТОП СУМСЬКОЇ ОБЛАСТІ </vt:lpstr>
      <vt:lpstr>Мета роботи:</vt:lpstr>
      <vt:lpstr>Завдання:</vt:lpstr>
      <vt:lpstr>Презентація PowerPoint</vt:lpstr>
      <vt:lpstr>Основні властивості туристичних ресурсів </vt:lpstr>
      <vt:lpstr>Презентація PowerPoint</vt:lpstr>
      <vt:lpstr>ТУРИСТИЧНИЙ КОНОТОП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РЕКРЕАЦІЙНО-ТУРИСТИЧНА АТРАКТИВНІСТЬ м. КОНОТОП СУМСЬКОЇ ОБЛАСТІ</dc:title>
  <dc:creator>1</dc:creator>
  <cp:lastModifiedBy>admin</cp:lastModifiedBy>
  <cp:revision>52</cp:revision>
  <dcterms:created xsi:type="dcterms:W3CDTF">2018-01-24T13:12:57Z</dcterms:created>
  <dcterms:modified xsi:type="dcterms:W3CDTF">2024-04-10T04:47:56Z</dcterms:modified>
</cp:coreProperties>
</file>