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59" r:id="rId4"/>
    <p:sldId id="260" r:id="rId5"/>
    <p:sldId id="261" r:id="rId6"/>
    <p:sldId id="266" r:id="rId7"/>
    <p:sldId id="267" r:id="rId8"/>
    <p:sldId id="263" r:id="rId9"/>
    <p:sldId id="264" r:id="rId10"/>
    <p:sldId id="262" r:id="rId11"/>
    <p:sldId id="274" r:id="rId12"/>
    <p:sldId id="275" r:id="rId13"/>
    <p:sldId id="273" r:id="rId14"/>
    <p:sldId id="272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B50B3-EF3E-44EA-A3B6-92D9F369E4C4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7DBF8-8281-446A-9825-2E0B38313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13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DBF8-8281-446A-9825-2E0B383139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216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DBF8-8281-446A-9825-2E0B3831392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3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DBF8-8281-446A-9825-2E0B3831392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3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DBF8-8281-446A-9825-2E0B3831392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4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84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11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8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8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3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09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11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0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8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4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5722D-0BAE-4953-9BF9-B0E2C2A3CB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7FEE-0DCC-499C-96B2-1803A233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46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7" y="211500"/>
            <a:ext cx="1568723" cy="202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2168434" y="779031"/>
            <a:ext cx="9601200" cy="39189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168434" y="733311"/>
            <a:ext cx="9601200" cy="3918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837012" y="98003"/>
            <a:ext cx="5896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Знаємо та досліджуємо минуле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68434" y="962069"/>
            <a:ext cx="96012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Всеукраїнський інтерактивний конкурс «МАН–Юніор Дослідник»</a:t>
            </a:r>
          </a:p>
          <a:p>
            <a:pPr algn="ctr"/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Відділ освіти Слов’янської міської ради Донецької області</a:t>
            </a:r>
            <a:endParaRPr lang="uk-UA" sz="2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3657" y="1960979"/>
            <a:ext cx="101823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Мандрівка Слов’янськом: </a:t>
            </a:r>
            <a:r>
              <a:rPr lang="uk-UA" sz="5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досліджуємо </a:t>
            </a:r>
            <a:r>
              <a:rPr lang="uk-UA" sz="5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минуле</a:t>
            </a:r>
            <a:endParaRPr lang="ru-RU" sz="5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80940" y="3766375"/>
            <a:ext cx="67886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i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Роботу </a:t>
            </a:r>
            <a:r>
              <a:rPr lang="uk-UA" sz="2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виконала: 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Литовченко Дар'я 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Сергіївна, учениця 10-го класу Слов’янської загальноосвітньої школи І-ІІІ ступенів № 11 Слов’янської міської ради Донецької області</a:t>
            </a:r>
            <a:endParaRPr lang="uk-UA" sz="2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80940" y="5212925"/>
            <a:ext cx="69193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Науковий керівник: </a:t>
            </a:r>
            <a:r>
              <a:rPr lang="uk-UA" sz="2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Мицько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Віктор Михайлович, </a:t>
            </a:r>
            <a:r>
              <a:rPr lang="uk-UA" sz="2200" b="1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учитель історії Слов’янської загальноосвітньої школи І-ІІІ ступенів № 11 Слов’янської міської ради Донецької області</a:t>
            </a:r>
            <a:endParaRPr lang="uk-UA" sz="2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G:\фото шевченко зош11\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69" b="7574"/>
          <a:stretch/>
        </p:blipFill>
        <p:spPr bwMode="auto">
          <a:xfrm>
            <a:off x="6431612" y="2453252"/>
            <a:ext cx="5417920" cy="360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798310" y="101623"/>
            <a:ext cx="821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Яким був Слов’янськ у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ХІХ – на початку ХХ ст.?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.6262.com.ua/s/91/section/newsInText/upload/images/news/intext/000/052/477/tor_5f4cb5ce0d5cd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" t="17603" r="9594" b="1968"/>
          <a:stretch/>
        </p:blipFill>
        <p:spPr bwMode="auto">
          <a:xfrm>
            <a:off x="228249" y="2441069"/>
            <a:ext cx="6047247" cy="3618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Прямоугольник 17"/>
          <p:cNvSpPr/>
          <p:nvPr/>
        </p:nvSpPr>
        <p:spPr>
          <a:xfrm>
            <a:off x="2088536" y="841227"/>
            <a:ext cx="97609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Традиційний побут українців – мешканців Слов’янська першої половини ХІХ ст.: керамічний посуд в експозиції  Слов’янського краєзнавчого музею, вишиті рушники з колекції кімнати народознавства «Красолька» школи № 11</a:t>
            </a:r>
            <a:endParaRPr lang="uk-UA" sz="2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8249" y="6059316"/>
            <a:ext cx="604724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Керамічний посуд, Слов’янський краєзнавчий музей: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http://surl.li/suqna</a:t>
            </a:r>
            <a:endParaRPr lang="uk-UA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431612" y="5936204"/>
            <a:ext cx="541792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Скриня з вишиванками, кімната народознавства «Красолька» Слов’янської  ЗОШ І-ІІІ ступенів № 11. З архіву </a:t>
            </a:r>
            <a:r>
              <a:rPr lang="uk-UA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Мицька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В. М.</a:t>
            </a:r>
            <a:endParaRPr lang="uk-UA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993121" y="93183"/>
            <a:ext cx="5856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Дві окупації: Друга світова війна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1258"/>
          <a:stretch/>
        </p:blipFill>
        <p:spPr>
          <a:xfrm>
            <a:off x="228563" y="3837709"/>
            <a:ext cx="1943100" cy="271332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273877" y="5289151"/>
            <a:ext cx="9605096" cy="12618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altLang="ru-RU" sz="2200" b="1" dirty="0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Семен Лукич </a:t>
            </a:r>
            <a:r>
              <a:rPr lang="uk-UA" altLang="ru-RU" sz="2200" b="1" dirty="0" err="1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Посунько</a:t>
            </a:r>
            <a:endParaRPr lang="uk-UA" altLang="ru-RU" sz="2200" b="1" dirty="0" smtClean="0">
              <a:solidFill>
                <a:srgbClr val="604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alt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учасник Української революції 1917-1921 рр., голова «Просвіти» у м. Слов’янськ восени 1942 – у квітні 1943 рр., за що був заарештований нацистами та кинутий у концентраційний табір «</a:t>
            </a:r>
            <a:r>
              <a:rPr lang="uk-UA" altLang="ru-RU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Дахау</a:t>
            </a:r>
            <a:r>
              <a:rPr lang="uk-UA" alt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8536" y="840775"/>
            <a:ext cx="96375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3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28 жовтня 1941 – 17 лютого 1943 рр., 1 березня – 3 вересня                         1943 </a:t>
            </a:r>
            <a:r>
              <a:rPr lang="uk-UA" sz="2300" b="1" noProof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рр</a:t>
            </a:r>
            <a:r>
              <a:rPr lang="ru-RU" sz="23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uk-UA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нацистська окупація Слов’янська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 </a:t>
            </a:r>
            <a:r>
              <a:rPr lang="uk-UA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серпні 1942 р. під час учительської конференції в                                                м. Слов’янськ за участю 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uk-UA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осіб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Члени «</a:t>
            </a:r>
            <a:r>
              <a:rPr lang="uk-UA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Просвіти» проводили курси для учнів 9-10 класів, читали лекції з історії України, організували театральний гурток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uk-UA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Але вже восени 1942 р. розпочалися масові арешти українських патріотів і примусовий вивіз молоді до </a:t>
            </a:r>
            <a:r>
              <a:rPr lang="uk-UA" sz="23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Німеччини [2]. </a:t>
            </a:r>
            <a:endParaRPr lang="uk-UA" sz="2300" b="1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2276252" y="3754118"/>
            <a:ext cx="9602721" cy="1457084"/>
          </a:xfrm>
          <a:prstGeom prst="foldedCorner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59379" y="3764652"/>
            <a:ext cx="92577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«Ви бачите, що робиться! Німці хочуть задушити нас. Зробити з нас своїх рабів. Ви скажете, що робити? Відповідаю: перед нами стоїть одна мета - Самостійна ненька Україна»</a:t>
            </a:r>
          </a:p>
          <a:p>
            <a:pPr algn="r"/>
            <a:r>
              <a:rPr lang="uk-UA" sz="22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С. </a:t>
            </a:r>
            <a:r>
              <a:rPr lang="uk-UA" sz="22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Посунько</a:t>
            </a:r>
            <a:r>
              <a:rPr lang="uk-UA" sz="22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голова слов’янської «Просвіти»</a:t>
            </a:r>
            <a:endParaRPr lang="uk-UA" sz="22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64" y="1953490"/>
            <a:ext cx="1278391" cy="1800627"/>
          </a:xfrm>
          <a:prstGeom prst="rect">
            <a:avLst/>
          </a:prstGeom>
        </p:spPr>
      </p:pic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264" r="2735"/>
          <a:stretch/>
        </p:blipFill>
        <p:spPr>
          <a:xfrm>
            <a:off x="5549839" y="894224"/>
            <a:ext cx="6299693" cy="464982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Picture 2" descr="У Слов'янську краєзнавці ініціювали відкриття двох меморіальних дощок |  Національна спілка краєзнавців Україн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045" y="3323842"/>
            <a:ext cx="3278207" cy="222021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b="16825"/>
          <a:stretch/>
        </p:blipFill>
        <p:spPr>
          <a:xfrm>
            <a:off x="2143046" y="912169"/>
            <a:ext cx="3278207" cy="233522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993121" y="127660"/>
            <a:ext cx="5856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Дві окупації: Друга світова війна</a:t>
            </a:r>
          </a:p>
        </p:txBody>
      </p: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0504" y="2282283"/>
            <a:ext cx="1860287" cy="3293209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станція Слов’янськ у 1943 р.; </a:t>
            </a:r>
            <a:endParaRPr lang="uk-UA" sz="1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пам’ятна дошка на честь діячів слов’янської «Просвіти»;</a:t>
            </a:r>
            <a:endParaRPr lang="uk-UA" sz="1600" b="1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– будівля колишньої школи № 15, де було створено «Просвіту».</a:t>
            </a:r>
            <a:endParaRPr lang="uk-UA" sz="16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7260" y="988618"/>
            <a:ext cx="39188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6948" y="3744222"/>
            <a:ext cx="39188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95265" y="964665"/>
            <a:ext cx="45640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48990" y="5582632"/>
            <a:ext cx="10390596" cy="1200329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Жахлива ціна нацистської окупації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700 діб було спалено 1082 житлові будинки, зруйновано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школи, педагогічне училище, хімічний і залізний технікуми.</a:t>
            </a:r>
            <a:endParaRPr lang="uk-UA" sz="2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8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mina.info/wp-content/uploads/2020/07/sbuslav-scaled-e1594208979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1022" y="2649881"/>
            <a:ext cx="6609619" cy="412753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02454" y="91870"/>
            <a:ext cx="965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Дві окупації: злочини проросійських бойовиків у 2014 р.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2032589" y="782773"/>
            <a:ext cx="9760996" cy="45719"/>
          </a:xfrm>
          <a:prstGeom prst="line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6423" r="3616"/>
          <a:stretch/>
        </p:blipFill>
        <p:spPr>
          <a:xfrm>
            <a:off x="359624" y="3049749"/>
            <a:ext cx="2729346" cy="321884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088536" y="5238533"/>
            <a:ext cx="6858000" cy="1538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altLang="ru-RU" sz="2200" b="1" dirty="0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Володимир Іванович Рибак (1971 – 2014)</a:t>
            </a:r>
          </a:p>
          <a:p>
            <a:pPr algn="ctr"/>
            <a:r>
              <a:rPr lang="uk-UA" altLang="ru-RU" b="1" dirty="0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alt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Герой України (посмертно), депутат </a:t>
            </a:r>
            <a:r>
              <a:rPr lang="uk-UA" altLang="ru-RU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Горлівської</a:t>
            </a:r>
            <a:r>
              <a:rPr lang="uk-UA" alt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міської ради, під час мітингу «За єдність України» 17 квітня 2014 р.  намагався зняти прапор сепаратистів з будівлі мерії, за що був викрадений і закатований бойовиками [2].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9624" y="6317386"/>
            <a:ext cx="1617893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Джерело: </a:t>
            </a:r>
            <a:r>
              <a:rPr lang="pl-PL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http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://</a:t>
            </a:r>
            <a:r>
              <a:rPr lang="pl-PL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surl.li/susmj</a:t>
            </a:r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26318" y="2332482"/>
            <a:ext cx="260432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Колишній будинок купця Рабиновича, в якому був закатований В. Рибак: 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http://surl.li/suswd</a:t>
            </a:r>
            <a:endParaRPr lang="uk-UA" sz="1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32589" y="855852"/>
            <a:ext cx="97552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3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11 квітня – 5 липня 2014 р</a:t>
            </a:r>
            <a:r>
              <a:rPr lang="ru-RU" sz="23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uk-UA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окупація Слов’янська проросійськими бойовиками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uk-UA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Бойовики масово затримували «підозрілих» осіб, тобто тих, хто був членами партій  «Батьківщина», «УДАР» і «Свобода», розмовляв українською мовою.</a:t>
            </a:r>
          </a:p>
        </p:txBody>
      </p:sp>
    </p:spTree>
    <p:extLst>
      <p:ext uri="{BB962C8B-B14F-4D97-AF65-F5344CB8AC3E}">
        <p14:creationId xmlns:p14="http://schemas.microsoft.com/office/powerpoint/2010/main" val="30968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74745" y="60192"/>
            <a:ext cx="965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Дві окупації: злочини проросійських бойовиків у 2014 р.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2032589" y="782773"/>
            <a:ext cx="9760996" cy="45719"/>
          </a:xfrm>
          <a:prstGeom prst="line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/>
          <p:nvPr/>
        </p:nvPicPr>
        <p:blipFill rotWithShape="1">
          <a:blip r:embed="rId4"/>
          <a:srcRect t="4205"/>
          <a:stretch/>
        </p:blipFill>
        <p:spPr>
          <a:xfrm>
            <a:off x="635602" y="2979510"/>
            <a:ext cx="5078087" cy="36047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0" name="Рисунок 19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3960" b="1"/>
          <a:stretch/>
        </p:blipFill>
        <p:spPr>
          <a:xfrm>
            <a:off x="6692420" y="2713643"/>
            <a:ext cx="5181931" cy="363243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635602" y="5930575"/>
            <a:ext cx="5078087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Відкриття Меморіалу загиблим служителям церкві «Преображення Господнє»,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м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Слов’янськ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2018 р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http://surl.li/ebckw</a:t>
            </a:r>
            <a:endParaRPr lang="uk-UA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69887" y="6176797"/>
            <a:ext cx="522699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Вшанування пам’яті Рувима та Альберта </a:t>
            </a:r>
            <a:r>
              <a:rPr lang="uk-UA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Павенків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                м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. Слов’янськ, 2018 р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.: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http://surl.li/ebckw</a:t>
            </a:r>
            <a:endParaRPr lang="uk-UA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98073" y="855852"/>
            <a:ext cx="98897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червня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2014 р., 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після богослужіння в Дінь Святої Трійці, бойовики затримали служителів протестантської церкви «Преображення Господнє» Рувима Олександровича </a:t>
            </a:r>
            <a:r>
              <a:rPr lang="uk-UA" sz="2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Павенка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Альберта Олександровича </a:t>
            </a:r>
            <a:r>
              <a:rPr lang="uk-UA" sz="2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Павенка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Володимира Олександровича Величка, Віктора Івановича </a:t>
            </a:r>
            <a:r>
              <a:rPr lang="uk-UA" sz="2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Брадарського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Наступного дня вони були розстріляні з 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гранатомету [22, с.73]. </a:t>
            </a:r>
            <a:endParaRPr lang="uk-UA" sz="2200" b="1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174855" y="162125"/>
            <a:ext cx="8792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чого треба знати та досліджувати минуле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89382" y="891699"/>
            <a:ext cx="9959304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altLang="ru-RU" sz="2400" b="1" dirty="0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Знати історію необхідно, щоб </a:t>
            </a:r>
            <a:r>
              <a:rPr lang="uk-UA" altLang="ru-RU" sz="2400" b="1" dirty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</a:t>
            </a:r>
            <a:r>
              <a:rPr lang="uk-UA" altLang="ru-RU" sz="2400" b="1" dirty="0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розуміти, які цінності маєш відстоювати. Ми – не перекотиполе. У нас є минуле, і буде майбутнє.</a:t>
            </a:r>
            <a:endParaRPr lang="uk-UA" sz="2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2509" y="2203949"/>
            <a:ext cx="11517023" cy="454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3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Список використаних джерел</a:t>
            </a:r>
            <a:endParaRPr lang="ru-RU" sz="2300" b="1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Володимир Рибак. Національний меморіальний комплекс Героїв Небесної Сотні – Музей Революції Гідності. </a:t>
            </a:r>
            <a:r>
              <a:rPr lang="en-US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</a:t>
            </a:r>
            <a:r>
              <a:rPr lang="uk-UA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</a:t>
            </a:r>
            <a:r>
              <a:rPr lang="pl-PL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://</a:t>
            </a:r>
            <a:r>
              <a:rPr lang="pl-PL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maidanmuseum.org/uk/node/1838</a:t>
            </a: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(дата звернення: 20.04.2024).</a:t>
            </a:r>
          </a:p>
          <a:p>
            <a:pPr algn="just">
              <a:buFont typeface="+mj-lt"/>
              <a:buAutoNum type="arabicPeriod"/>
            </a:pP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Добровольський О. «Просвіта» під багнетом. Слов'янськ</a:t>
            </a:r>
            <a:r>
              <a:rPr lang="ru-RU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2007.  68 с. </a:t>
            </a:r>
          </a:p>
          <a:p>
            <a:pPr algn="just">
              <a:buFont typeface="+mj-lt"/>
              <a:buAutoNum type="arabicPeriod"/>
            </a:pPr>
            <a:r>
              <a:rPr lang="uk-UA" sz="205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Пірко</a:t>
            </a: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В.О. Оборонні споруди в межиріччі Дніпра і Сіверського Дінця (історичний нарис з уривками джерел і планами споруд </a:t>
            </a:r>
            <a:r>
              <a:rPr lang="ru-RU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</a:t>
            </a:r>
            <a:r>
              <a:rPr lang="ru-RU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другу половину </a:t>
            </a:r>
            <a:r>
              <a:rPr lang="pl-PL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XVII </a:t>
            </a:r>
            <a:r>
              <a:rPr lang="pl-PL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XVIII </a:t>
            </a:r>
            <a:r>
              <a:rPr lang="ru-RU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ст.). </a:t>
            </a: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Донецьк</a:t>
            </a:r>
            <a:r>
              <a:rPr lang="ru-RU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2007. </a:t>
            </a:r>
            <a:r>
              <a:rPr lang="ru-RU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ru-RU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176 </a:t>
            </a:r>
            <a:r>
              <a:rPr lang="ru-RU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с.</a:t>
            </a:r>
          </a:p>
          <a:p>
            <a:pPr algn="just">
              <a:buFont typeface="+mj-lt"/>
              <a:buAutoNum type="arabicPeriod"/>
            </a:pP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Слов’янськ у війні 2014 року. Слов’янськ: Видавництво «Друкарський двір</a:t>
            </a:r>
            <a:r>
              <a:rPr lang="ru-RU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2016. 232 с.</a:t>
            </a:r>
            <a:endParaRPr lang="uk-UA" sz="2050" b="1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205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Шамрай</a:t>
            </a:r>
            <a:r>
              <a:rPr lang="ru-RU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А. В. Древности </a:t>
            </a:r>
            <a:r>
              <a:rPr lang="ru-RU" sz="205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Торской</a:t>
            </a:r>
            <a:r>
              <a:rPr lang="ru-RU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крепости. Славянск, 2007.  24 с</a:t>
            </a:r>
            <a:r>
              <a:rPr lang="ru-RU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Широчин С. Неординарний промисловий центр і курорт: історія та архітектура Слов’янська. Заборона. 2024. </a:t>
            </a:r>
            <a:r>
              <a:rPr lang="en-US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URL</a:t>
            </a: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21 берез. </a:t>
            </a:r>
            <a:r>
              <a:rPr lang="pl-PL" sz="205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https://zaborona.com/neordynarnyj-promyslovyj-czentr-i-kurort-istoriya-ta-arhitektura-slovyanska</a:t>
            </a:r>
            <a:r>
              <a:rPr lang="pl-PL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uk-UA" sz="205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(дата звернення: 20.04.2024).</a:t>
            </a:r>
            <a:endParaRPr lang="uk-UA" sz="2050" b="1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29" y="1401447"/>
            <a:ext cx="3620853" cy="2327238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001171" y="96188"/>
            <a:ext cx="3848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</a:t>
            </a:r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осліджуємо </a:t>
            </a:r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минуле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r="10817"/>
          <a:stretch/>
        </p:blipFill>
        <p:spPr>
          <a:xfrm>
            <a:off x="303761" y="162125"/>
            <a:ext cx="1590353" cy="1823430"/>
          </a:xfrm>
          <a:prstGeom prst="rect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399221"/>
            <a:ext cx="522514" cy="5863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39105" y="800592"/>
            <a:ext cx="449456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Мандрівка Слов’янськом</a:t>
            </a:r>
            <a:endParaRPr lang="uk-UA" sz="2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8" descr="undefine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6"/>
          <a:stretch/>
        </p:blipFill>
        <p:spPr bwMode="auto">
          <a:xfrm>
            <a:off x="8046861" y="1399221"/>
            <a:ext cx="3802671" cy="24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38529" y="3678495"/>
            <a:ext cx="362085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Солоні озера: </a:t>
            </a:r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https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://find-way.com.ua/oblast/donetska/slov-iansk/soleni-ozera-slov-iansk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40974" y="3770827"/>
            <a:ext cx="380855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Забудова ХІХ – початку ХХ ст. на вул. Тараса Шевченка: 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http://surl.li/sursc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69" y="1798817"/>
            <a:ext cx="3421598" cy="4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7798" y="4350354"/>
            <a:ext cx="3621584" cy="216274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59429" y="6238208"/>
            <a:ext cx="3699953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Стела, пошкоджена кулями проросійських бойовиків: 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http://surl.li/susjs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t="13269" b="7461"/>
          <a:stretch/>
        </p:blipFill>
        <p:spPr>
          <a:xfrm>
            <a:off x="8040974" y="4281054"/>
            <a:ext cx="3832157" cy="235527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040974" y="6145874"/>
            <a:ext cx="380855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Парад вишиванок, Слов’янськ, 2020 р.: 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https://www.6262.com.ua/news/2858313/u-slovansku-vidbuvsa-parad-visivanok-foto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242689" y="102169"/>
            <a:ext cx="8606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Що ми знаємо про козацьке </a:t>
            </a:r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минуле </a:t>
            </a:r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Слов’янська?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8536" y="930346"/>
            <a:ext cx="9637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1676 р.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245 «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черкас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(переселенців із Правобережної України) розпочали будівництво «городка» (фортеці) біля 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Торських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соляних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озер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[3, с.12–13].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2246811" y="2233455"/>
            <a:ext cx="9602721" cy="1907177"/>
          </a:xfrm>
          <a:prstGeom prst="foldedCorner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78466" y="2349833"/>
            <a:ext cx="9257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«У містечку Соляному збудували дві вежі проїзні та 4 глухих, а між ними 161 сажень стіни. Навколо міста викопали рів завширшки 2,5 сажня, в глибину в 1,5 сажня». </a:t>
            </a:r>
            <a:endParaRPr lang="uk-UA" sz="24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2395" y="3603337"/>
            <a:ext cx="53249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 рапорта Б. Протасова, 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січень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1678 р.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upload.wikimedia.org/wikipedia/ru/thumb/5/59/Chelobitnaya.jpg/220px-Chelobitnay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2" y="1945937"/>
            <a:ext cx="1341915" cy="22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78466" y="4259933"/>
            <a:ext cx="9637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1685 р.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створення Ізюмського слобідського полку, до складу якого ввійшла 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Торська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сотня з центром у містечку Соляне (інша назва - Тор). </a:t>
            </a:r>
          </a:p>
        </p:txBody>
      </p: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32347" y="5460262"/>
            <a:ext cx="9749960" cy="12618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altLang="ru-RU" sz="2200" b="1" dirty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Василь Олексійович </a:t>
            </a:r>
            <a:r>
              <a:rPr lang="uk-UA" altLang="ru-RU" sz="2200" b="1" dirty="0" err="1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Пірко</a:t>
            </a:r>
            <a:r>
              <a:rPr lang="uk-UA" altLang="ru-RU" sz="2200" b="1" dirty="0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(1935-2012)</a:t>
            </a:r>
          </a:p>
          <a:p>
            <a:pPr algn="ctr"/>
            <a:r>
              <a:rPr lang="uk-UA" alt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доктор </a:t>
            </a:r>
            <a:r>
              <a:rPr lang="uk-UA" alt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історичних наук</a:t>
            </a:r>
            <a:r>
              <a:rPr lang="uk-UA" alt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очільник </a:t>
            </a:r>
            <a:r>
              <a:rPr lang="uk-UA" alt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Донецького відділення Науково-дослідного інституту історії козацтва при Інституті Історії України </a:t>
            </a:r>
            <a:r>
              <a:rPr lang="uk-UA" alt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НАН України, який довів факт заснування Слов’янська українськими козаками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49" y="4104816"/>
            <a:ext cx="1823272" cy="2155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74125" y="6260481"/>
            <a:ext cx="1872419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Джерело: </a:t>
            </a:r>
            <a:r>
              <a:rPr lang="pl-PL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http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://surl.li/supzo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0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062" y="1083823"/>
            <a:ext cx="4957354" cy="5008637"/>
          </a:xfrm>
          <a:prstGeom prst="rect">
            <a:avLst/>
          </a:prstGeom>
        </p:spPr>
      </p:pic>
      <p:pic>
        <p:nvPicPr>
          <p:cNvPr id="5126" name="Picture 6" descr="https://slavinfo.dn.ua/images/AL10/167292525_957712608303541_6740359977547351826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8282" r="11154"/>
          <a:stretch/>
        </p:blipFill>
        <p:spPr bwMode="auto">
          <a:xfrm>
            <a:off x="6247760" y="1083823"/>
            <a:ext cx="5592423" cy="498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2478" r="3539"/>
          <a:stretch/>
        </p:blipFill>
        <p:spPr>
          <a:xfrm>
            <a:off x="372910" y="3592286"/>
            <a:ext cx="2474793" cy="3084814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834710" y="5692215"/>
            <a:ext cx="10014822" cy="9848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altLang="ru-RU" sz="2200" b="1" dirty="0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Анатолій Васильович Шамрай (1955 – 2018),</a:t>
            </a:r>
          </a:p>
          <a:p>
            <a:pPr algn="ctr"/>
            <a:r>
              <a:rPr lang="uk-UA" altLang="ru-RU" b="1" dirty="0" smtClean="0">
                <a:solidFill>
                  <a:srgbClr val="604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alt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старший науковий співробітник Слов’янського краєзнавчого музею, археолог, який керував розкопками </a:t>
            </a:r>
            <a:r>
              <a:rPr lang="uk-UA" altLang="ru-RU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Торської</a:t>
            </a:r>
            <a:r>
              <a:rPr lang="uk-UA" alt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фортеці (2006-2007) </a:t>
            </a:r>
            <a:r>
              <a:rPr lang="uk-UA" alt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[5].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41229" y="1225601"/>
            <a:ext cx="467615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Панорама</a:t>
            </a:r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 «</a:t>
            </a:r>
            <a:r>
              <a:rPr lang="uk-UA" sz="1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Торська</a:t>
            </a:r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 фортеця», Слов’янський краєзнавчий музей: </a:t>
            </a:r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https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://slavinfo.dn.ua/novosti/novosti-slavyanska/238-rokiv-tomu-fortetsya-tor-na-storozhi-pivdennikh-kordoniv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42689" y="102169"/>
            <a:ext cx="8606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Що ми знаємо про козацьке </a:t>
            </a:r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минуле </a:t>
            </a:r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Слов’янська?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Немає опису світлини.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20"/>
          <a:stretch/>
        </p:blipFill>
        <p:spPr bwMode="auto">
          <a:xfrm>
            <a:off x="5585426" y="1054293"/>
            <a:ext cx="6406278" cy="52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4" descr="C:\Users\Людмила\Desktop\Банер Козацтво\Вставка кістяна Слов янськ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r="4430"/>
          <a:stretch/>
        </p:blipFill>
        <p:spPr bwMode="auto">
          <a:xfrm>
            <a:off x="2088536" y="1054293"/>
            <a:ext cx="3460653" cy="260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6" descr="C:\Users\Людмила\Desktop\Банер Козацтво\Кухонний горщик Слов янськ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769" y="3692813"/>
            <a:ext cx="3397420" cy="263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50201" y="5012407"/>
            <a:ext cx="4177740" cy="1754326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Із матеріалів розкопок </a:t>
            </a:r>
            <a:r>
              <a:rPr lang="uk-UA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Торської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фортеці,  2005-2007 рр.</a:t>
            </a: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кістяна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вставка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XVII-XVIII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ст. з зображенням козака,  </a:t>
            </a:r>
            <a:endParaRPr lang="uk-UA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горщик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XVIII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ст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– кахлі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XVIII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ст.</a:t>
            </a:r>
            <a:endParaRPr lang="uk-UA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6949" y="1105388"/>
            <a:ext cx="39188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6948" y="3744222"/>
            <a:ext cx="39188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57647" y="1105388"/>
            <a:ext cx="39188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913" y="6397401"/>
            <a:ext cx="622888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Матеріали розкопок </a:t>
            </a:r>
            <a:r>
              <a:rPr lang="uk-UA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Торської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 фортеці: http://surl.li/nejyw</a:t>
            </a:r>
            <a:endParaRPr lang="uk-U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42689" y="102169"/>
            <a:ext cx="8606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Що ми знаємо про козацьке </a:t>
            </a:r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минуле </a:t>
            </a:r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Слов’янська?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8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89417" y="1120732"/>
            <a:ext cx="6618959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Будинки купців на вулиці Ізюмській                           (нині Тараса Шевченка), друга половина ХІХ ст.</a:t>
            </a:r>
            <a:endParaRPr lang="uk-UA" sz="2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249" y="2118947"/>
            <a:ext cx="4918232" cy="44935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1765 р. - ліквідація козацького устрою в Слобідській Україні, утворення на території Ізюмського полку Ізюмської провінції.</a:t>
            </a:r>
          </a:p>
          <a:p>
            <a:pPr algn="just"/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1784 р. -  перейменування міста Тор на місто </a:t>
            </a:r>
            <a:r>
              <a:rPr lang="uk-UA" sz="2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Словенськ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(у складі Катеринославського намісництва).</a:t>
            </a:r>
          </a:p>
          <a:p>
            <a:pPr algn="just"/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1797 р. 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uk-UA" sz="2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Словенськ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ввійшов до Ізюмського повіту </a:t>
            </a:r>
            <a:r>
              <a:rPr lang="uk-UA" sz="2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Слобідсько</a:t>
            </a:r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-Української губернії, де відігравав роль торгівельного центру.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540"/>
          <a:stretch/>
        </p:blipFill>
        <p:spPr>
          <a:xfrm>
            <a:off x="5389418" y="2057175"/>
            <a:ext cx="6618958" cy="40695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10197" y="6243153"/>
            <a:ext cx="477739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Фотографія Слов’янська: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http://surl.li/surau</a:t>
            </a:r>
            <a:endParaRPr lang="uk-U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89588" y="156720"/>
            <a:ext cx="821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Яким був Слов’янськ у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ХІХ – на початку ХХ ст.?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7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98559" y="947985"/>
            <a:ext cx="505097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Міський громадський банк,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1868 р.</a:t>
            </a:r>
          </a:p>
          <a:p>
            <a:pPr algn="ctr"/>
            <a:r>
              <a:rPr lang="uk-UA" sz="2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(перехрестя вул. Тараса Шевченка та Банківської)</a:t>
            </a:r>
            <a:endParaRPr lang="uk-UA" sz="2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8764" y="4554049"/>
            <a:ext cx="58525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Після Другої світової війни було добудовано два верхні поверхи у стилі                     т. зв. «сталінського ампіру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[6].</a:t>
            </a:r>
            <a:endParaRPr lang="uk-UA" sz="2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94" y="1026308"/>
            <a:ext cx="4910445" cy="3312478"/>
          </a:xfrm>
          <a:prstGeom prst="rect">
            <a:avLst/>
          </a:prstGeom>
        </p:spPr>
      </p:pic>
      <p:pic>
        <p:nvPicPr>
          <p:cNvPr id="9218" name="Picture 2" descr="undefin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5" y="3358096"/>
            <a:ext cx="5253137" cy="349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35346" y="2539061"/>
            <a:ext cx="477739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Будівля міського банку, Слов’янськ, друга половина ХІХ ст.: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http://surl.li/sured</a:t>
            </a:r>
            <a:endParaRPr lang="uk-U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8764" y="5709218"/>
            <a:ext cx="5785403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Колишня будівля міського банку, Слов’янськ, 2024 р.: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https://zaborona.com/neordynarnyj-promyslovyj-czentr-i-kurort-istoriya-ta-arhitektura-slovyanska/</a:t>
            </a:r>
            <a:endParaRPr lang="uk-U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98311" y="154084"/>
            <a:ext cx="821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Яким був Слов’янськ у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ХІХ – на початку ХХ ст.?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707688" y="139411"/>
            <a:ext cx="8141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Яким був Слов’янськ у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ХІХ – на початку ХХ ст.?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61" y="3464783"/>
            <a:ext cx="9187650" cy="328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42709" y="1020004"/>
            <a:ext cx="5206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Будинок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купця 1-ї гільдії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Сергія Александрова,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1905-1911 рр.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Архітектурний стиль: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модерн [6].</a:t>
            </a:r>
            <a:endParaRPr lang="uk-UA" sz="2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3163" y="893382"/>
            <a:ext cx="4366737" cy="23972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03161" y="3135968"/>
            <a:ext cx="436673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Будинок Александрова, Слов’янськ, початок ХХ ст.: 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http://surl.li/surje</a:t>
            </a:r>
            <a:endParaRPr lang="uk-UA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0432" y="6285789"/>
            <a:ext cx="436673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Будинок Александрова після реконструкції 2018 р,, Слов’янськ.: 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http://surl.li/surkr</a:t>
            </a:r>
            <a:endParaRPr lang="uk-UA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088536" y="809508"/>
            <a:ext cx="9760996" cy="1537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088536" y="734059"/>
            <a:ext cx="9760996" cy="4571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upload.wikimedia.org/wikipedia/commons/thumb/d/d3/Coat_of_Arms_of_Sloviansk.svg/200px-Coat_of_Arms_of_Sloviansk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9" y="162125"/>
            <a:ext cx="1496048" cy="19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44850" y="968462"/>
            <a:ext cx="5050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Комерційне училище,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1908-1909 рр.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Архітектурний стиль: модерн (перехрестя вул. Тараса Шевченка та Ярослава Мудрого)</a:t>
            </a:r>
            <a:endParaRPr lang="uk-UA" sz="2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20" name="Picture 4" descr="https://zaborona.com/wp-content/uploads/2023/09/shkola-5-slovyan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29" y="879360"/>
            <a:ext cx="3924688" cy="24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zaborona.com/wp-content/uploads/2023/09/shkola-5-slovyansk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03" y="2907454"/>
            <a:ext cx="5904920" cy="36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8250" y="3668974"/>
            <a:ext cx="53626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 будівлі знаходиться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Слов’янська загальноосвітня школа І-ІІІ ступенів № 5.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Пошкоджено під час обстрілів                          у 2022 році. </a:t>
            </a:r>
            <a:endParaRPr lang="uk-UA" sz="2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514" y="5747125"/>
            <a:ext cx="555739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Колишня будівля комерційного училища, Слов’янськ, 2021 р.: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https://zaborona.com/neordynarnyj-promyslovyj-czentr-i-kurort-istoriya-ta-arhitektura-slovyanska/</a:t>
            </a:r>
            <a:endParaRPr lang="uk-UA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98311" y="111662"/>
            <a:ext cx="821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Яким був Слов’янськ у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ХІХ – на початку ХХ ст.?</a:t>
            </a:r>
            <a:endParaRPr lang="uk-UA" sz="28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1238</Words>
  <Application>Microsoft Office PowerPoint</Application>
  <PresentationFormat>Широкоэкранный</PresentationFormat>
  <Paragraphs>108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67</cp:revision>
  <dcterms:created xsi:type="dcterms:W3CDTF">2023-09-06T03:20:48Z</dcterms:created>
  <dcterms:modified xsi:type="dcterms:W3CDTF">2024-04-21T18:51:13Z</dcterms:modified>
</cp:coreProperties>
</file>