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1" r:id="rId3"/>
    <p:sldId id="257" r:id="rId4"/>
    <p:sldId id="258" r:id="rId5"/>
    <p:sldId id="260" r:id="rId6"/>
    <p:sldId id="263" r:id="rId7"/>
    <p:sldId id="259" r:id="rId8"/>
    <p:sldId id="262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5FC5F-F829-4D86-B9B2-02B37FC929FA}" v="1" dt="2024-04-12T15:29:34.084"/>
    <p1510:client id="{65D47C8F-630E-0BC1-4928-D3E354864E31}" v="1" dt="2024-04-12T17:07:26.471"/>
    <p1510:client id="{FFE1C9C0-E1B6-43E9-8929-8A1B6B07E2CF}" v="10" dt="2024-04-12T09:40:30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2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9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8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7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0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e.wikipedia.org/wiki/%D0%9D%D0%B5%D0%B1%D0%B5%D1%81%D0%BD%D0%B0_%D1%81%D1%84%D0%B5%D1%80%D0%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5E94E-5AC3-066A-933B-0C6518C6F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2115" r="2603" b="-1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0" y="447188"/>
            <a:ext cx="5070100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            Тема: </a:t>
            </a:r>
            <a:br>
              <a:rPr lang="en-US" sz="3400"/>
            </a:br>
            <a:r>
              <a:rPr lang="en-US" sz="3400"/>
              <a:t>Друга екваторіальна система кординат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03347" y="3432660"/>
            <a:ext cx="5272427" cy="2612570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 2" charset="2"/>
              <a:buChar char=""/>
            </a:pPr>
            <a:r>
              <a:rPr lang="en-US" sz="1500"/>
              <a:t>  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en-US" sz="1500" err="1"/>
              <a:t>Виконали:Чолій</a:t>
            </a:r>
            <a:r>
              <a:rPr lang="en-US" sz="1500"/>
              <a:t> </a:t>
            </a:r>
            <a:r>
              <a:rPr lang="en-US" sz="1500" err="1"/>
              <a:t>Максим</a:t>
            </a:r>
            <a:r>
              <a:rPr lang="en-US" sz="1500"/>
              <a:t> </a:t>
            </a:r>
            <a:r>
              <a:rPr lang="en-US" sz="1500" err="1"/>
              <a:t>Володимирович</a:t>
            </a:r>
            <a:r>
              <a:rPr lang="en-US" sz="1500"/>
              <a:t> </a:t>
            </a:r>
          </a:p>
          <a:p>
            <a:pPr>
              <a:lnSpc>
                <a:spcPct val="90000"/>
              </a:lnSpc>
              <a:buFont typeface="Wingdings 2" charset="2"/>
              <a:buChar char=""/>
            </a:pPr>
            <a:r>
              <a:rPr lang="en-US" sz="1500"/>
              <a:t>                                                                                                                                                                </a:t>
            </a:r>
            <a:r>
              <a:rPr lang="en-US" sz="1500" err="1"/>
              <a:t>Литвин</a:t>
            </a:r>
            <a:r>
              <a:rPr lang="en-US" sz="1500"/>
              <a:t> </a:t>
            </a:r>
            <a:r>
              <a:rPr lang="en-US" sz="1500" err="1"/>
              <a:t>Максим</a:t>
            </a:r>
            <a:r>
              <a:rPr lang="en-US" sz="1500"/>
              <a:t> </a:t>
            </a:r>
            <a:r>
              <a:rPr lang="en-US" sz="1500" err="1"/>
              <a:t>Степанович</a:t>
            </a:r>
            <a:r>
              <a:rPr lang="en-US" sz="1500"/>
              <a:t> </a:t>
            </a:r>
          </a:p>
          <a:p>
            <a:pPr>
              <a:lnSpc>
                <a:spcPct val="90000"/>
              </a:lnSpc>
              <a:buFont typeface="Wingdings 2" charset="2"/>
              <a:buChar char=""/>
            </a:pPr>
            <a:r>
              <a:rPr lang="en-US" sz="1500"/>
              <a:t>                                                                                                                                             ВСП "</a:t>
            </a:r>
            <a:r>
              <a:rPr lang="en-US" sz="1500" err="1"/>
              <a:t>Надвірнянський</a:t>
            </a:r>
            <a:r>
              <a:rPr lang="en-US" sz="1500"/>
              <a:t> </a:t>
            </a:r>
            <a:r>
              <a:rPr lang="en-US" sz="1500" err="1"/>
              <a:t>фаховий</a:t>
            </a:r>
            <a:r>
              <a:rPr lang="en-US" sz="1500"/>
              <a:t> </a:t>
            </a:r>
            <a:r>
              <a:rPr lang="en-US" sz="1500" err="1"/>
              <a:t>коледж</a:t>
            </a:r>
            <a:r>
              <a:rPr lang="en-US" sz="1500"/>
              <a:t> НТУ"</a:t>
            </a:r>
          </a:p>
          <a:p>
            <a:pPr>
              <a:lnSpc>
                <a:spcPct val="90000"/>
              </a:lnSpc>
              <a:buFont typeface="Wingdings 2" charset="2"/>
              <a:buChar char=""/>
            </a:pPr>
            <a:r>
              <a:rPr lang="en-US" sz="1500"/>
              <a:t>          1 </a:t>
            </a:r>
            <a:r>
              <a:rPr lang="en-US" sz="1500" err="1"/>
              <a:t>курс</a:t>
            </a:r>
            <a:endParaRPr lang="en-US" sz="1500"/>
          </a:p>
          <a:p>
            <a:pPr>
              <a:lnSpc>
                <a:spcPct val="90000"/>
              </a:lnSpc>
              <a:buFont typeface="Wingdings 2" charset="2"/>
              <a:buChar char=""/>
            </a:pPr>
            <a:r>
              <a:rPr lang="en-US" sz="1500"/>
              <a:t>          ІВАНО-ФРАНКІВСЬКЕ ОБЛАСНЕ ВІДДІЛЕННЯ МАЛОЇ                                         АКАДЕМІЇ НАУК УКРАЇНИ</a:t>
            </a:r>
          </a:p>
          <a:p>
            <a:pPr>
              <a:lnSpc>
                <a:spcPct val="90000"/>
              </a:lnSpc>
              <a:buFont typeface="Wingdings 2" charset="2"/>
              <a:buChar char=""/>
            </a:pPr>
            <a:r>
              <a:rPr lang="en-US" sz="1500"/>
              <a:t>          м. </a:t>
            </a:r>
            <a:r>
              <a:rPr lang="en-US" sz="1500" err="1"/>
              <a:t>Надвірна</a:t>
            </a:r>
            <a:endParaRPr lang="en-US" sz="1500"/>
          </a:p>
          <a:p>
            <a:pPr>
              <a:lnSpc>
                <a:spcPct val="90000"/>
              </a:lnSpc>
              <a:buFont typeface="Wingdings 2" charset="2"/>
              <a:buChar char=""/>
            </a:pPr>
            <a:r>
              <a:rPr lang="en-US" sz="1500"/>
              <a:t>                                                                                                                                             Кравчук </a:t>
            </a:r>
            <a:r>
              <a:rPr lang="en-US" sz="1500" err="1"/>
              <a:t>Марія</a:t>
            </a:r>
            <a:r>
              <a:rPr lang="en-US" sz="1500"/>
              <a:t> </a:t>
            </a:r>
            <a:r>
              <a:rPr lang="en-US" sz="1500" err="1"/>
              <a:t>Дмитрівна</a:t>
            </a:r>
            <a:r>
              <a:rPr lang="en-US" sz="1500"/>
              <a:t>, </a:t>
            </a:r>
            <a:r>
              <a:rPr lang="en-US" sz="1500" err="1"/>
              <a:t>викладач</a:t>
            </a:r>
            <a:r>
              <a:rPr lang="en-US" sz="1500"/>
              <a:t> </a:t>
            </a:r>
            <a:r>
              <a:rPr lang="en-US" sz="1500" err="1"/>
              <a:t>фізики</a:t>
            </a:r>
            <a:r>
              <a:rPr lang="en-US" sz="1500"/>
              <a:t> </a:t>
            </a:r>
            <a:r>
              <a:rPr lang="en-US" sz="1500" err="1"/>
              <a:t>та</a:t>
            </a:r>
            <a:r>
              <a:rPr lang="en-US" sz="1500"/>
              <a:t> </a:t>
            </a:r>
            <a:r>
              <a:rPr lang="en-US" sz="1500" err="1"/>
              <a:t>астрономії</a:t>
            </a:r>
            <a:endParaRPr lang="en-US" sz="1500"/>
          </a:p>
          <a:p>
            <a:pPr>
              <a:lnSpc>
                <a:spcPct val="90000"/>
              </a:lnSpc>
              <a:buFont typeface="Wingdings 2" charset="2"/>
              <a:buChar char=""/>
            </a:pPr>
            <a:r>
              <a:rPr lang="en-US" sz="1500"/>
              <a:t>                                                                                                                                </a:t>
            </a:r>
          </a:p>
          <a:p>
            <a:pPr>
              <a:lnSpc>
                <a:spcPct val="90000"/>
              </a:lnSpc>
              <a:buFont typeface="Wingdings 2" charset="2"/>
              <a:buChar char="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85370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60E48-37AB-6519-3A21-716DD5C7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Мета  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ED8A27-B053-DE66-D589-090B349D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17" y="2222287"/>
            <a:ext cx="10578764" cy="3830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Показати студентам другу екваторіальну систему </a:t>
            </a:r>
            <a:r>
              <a:rPr lang="uk-UA" err="1"/>
              <a:t>кординат</a:t>
            </a:r>
            <a:r>
              <a:rPr lang="uk-UA"/>
              <a:t> на моделі, виготовленій власноруч з підручних засобів.</a:t>
            </a:r>
          </a:p>
          <a:p>
            <a:endParaRPr lang="uk-UA"/>
          </a:p>
          <a:p>
            <a:r>
              <a:rPr lang="uk-UA" sz="2800"/>
              <a:t>Завдання: </a:t>
            </a:r>
            <a:r>
              <a:rPr lang="uk-UA"/>
              <a:t>виготовити діючу модель, використовуючи пластикові пляшки, гайки, дріт, </a:t>
            </a:r>
            <a:r>
              <a:rPr lang="uk-UA" err="1"/>
              <a:t>скотч</a:t>
            </a:r>
            <a:r>
              <a:rPr lang="uk-UA"/>
              <a:t>, іграшкову кульку.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84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782BA-B33A-5CFF-7D04-4867EDA9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50" y="2014767"/>
            <a:ext cx="4966567" cy="43903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z="2800"/>
              <a:t>Ми обрізали пластмасові пляшки, щоб отримати дві половини небесної сфери.                                    Підібрали гумову кульку, яка символізує Землю.</a:t>
            </a:r>
            <a:br>
              <a:rPr lang="uk-UA" sz="2800"/>
            </a:br>
            <a:br>
              <a:rPr lang="uk-UA" sz="2800"/>
            </a:br>
            <a:endParaRPr lang="uk-UA" sz="2800"/>
          </a:p>
        </p:txBody>
      </p:sp>
      <p:pic>
        <p:nvPicPr>
          <p:cNvPr id="4" name="Місце для вмісту 3" descr="Зображення, що містить у приміщенні, стіл, посуд, сидіння&#10;&#10;Опис створено автоматично">
            <a:extLst>
              <a:ext uri="{FF2B5EF4-FFF2-40B4-BE49-F238E27FC236}">
                <a16:creationId xmlns:a16="http://schemas.microsoft.com/office/drawing/2014/main" id="{4AD76252-760E-5841-A1E6-0B88E35C1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829" y="2009589"/>
            <a:ext cx="5902638" cy="4488611"/>
          </a:xfrm>
        </p:spPr>
      </p:pic>
    </p:spTree>
    <p:extLst>
      <p:ext uri="{BB962C8B-B14F-4D97-AF65-F5344CB8AC3E}">
        <p14:creationId xmlns:p14="http://schemas.microsoft.com/office/powerpoint/2010/main" val="37865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ECA7F-ADBE-B752-6FB8-87D72D79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95" y="1982395"/>
            <a:ext cx="5327645" cy="44890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z="2800"/>
              <a:t>У нас є небесна сфера , всередину якої ми помістимо нашу Землю.</a:t>
            </a:r>
            <a:br>
              <a:rPr lang="uk-UA" sz="2800"/>
            </a:br>
            <a:r>
              <a:rPr lang="uk-UA" sz="2800"/>
              <a:t>Кілька гайок, знайдених у гаражі, закріплюємо клеєм на підставку, як основу.</a:t>
            </a:r>
            <a:br>
              <a:rPr lang="uk-UA" sz="2800"/>
            </a:br>
            <a:r>
              <a:rPr lang="uk-UA" sz="2800"/>
              <a:t>Як вісь світу використаєм жорсткий дріт.</a:t>
            </a:r>
            <a:br>
              <a:rPr lang="uk-UA" sz="2800"/>
            </a:br>
            <a:endParaRPr lang="uk-UA" sz="2800"/>
          </a:p>
        </p:txBody>
      </p:sp>
      <p:pic>
        <p:nvPicPr>
          <p:cNvPr id="4" name="Місце для вмісту 3" descr="Зображення, що містить лампочка, натюрморт, у приміщенні, мистецтво&#10;&#10;Опис створено автоматично">
            <a:extLst>
              <a:ext uri="{FF2B5EF4-FFF2-40B4-BE49-F238E27FC236}">
                <a16:creationId xmlns:a16="http://schemas.microsoft.com/office/drawing/2014/main" id="{DFA53F42-753C-24C6-FFF7-9346DA343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3651" y="1983143"/>
            <a:ext cx="6001871" cy="4484594"/>
          </a:xfrm>
        </p:spPr>
      </p:pic>
    </p:spTree>
    <p:extLst>
      <p:ext uri="{BB962C8B-B14F-4D97-AF65-F5344CB8AC3E}">
        <p14:creationId xmlns:p14="http://schemas.microsoft.com/office/powerpoint/2010/main" val="136942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1054E-4EDA-CBC0-CDA8-CC70779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48" y="1948777"/>
            <a:ext cx="5798292" cy="4724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z="2200"/>
              <a:t>Таким чином ми виготовили модель системи небесних координат майже безкоштовно.</a:t>
            </a:r>
            <a:br>
              <a:rPr lang="uk-UA" sz="2200"/>
            </a:br>
            <a:r>
              <a:rPr lang="uk-UA" sz="2200"/>
              <a:t>Кольоровим </a:t>
            </a:r>
            <a:r>
              <a:rPr lang="uk-UA" sz="2200" err="1"/>
              <a:t>скотчем</a:t>
            </a:r>
            <a:r>
              <a:rPr lang="uk-UA" sz="2200"/>
              <a:t> зобразили небесний екватор і маркером написали на ньому першу координату-пряме сходження, яке відлічується від точки весняного рівнодення проти ходу годинникової стрілки.</a:t>
            </a:r>
            <a:br>
              <a:rPr lang="uk-UA" sz="2200"/>
            </a:br>
            <a:r>
              <a:rPr lang="uk-UA" sz="2200"/>
              <a:t>Таким самим </a:t>
            </a:r>
            <a:r>
              <a:rPr lang="uk-UA" sz="2200" err="1"/>
              <a:t>скотчем</a:t>
            </a:r>
            <a:r>
              <a:rPr lang="uk-UA" sz="2200"/>
              <a:t> ми зобразили дугу кола схилень, на якій маркером написали  другу координату-схилення.</a:t>
            </a:r>
          </a:p>
        </p:txBody>
      </p:sp>
      <p:pic>
        <p:nvPicPr>
          <p:cNvPr id="4" name="Місце для вмісту 3" descr="Зображення, що містить у приміщенні, пляшка, іграшка, стіл&#10;&#10;Опис створено автоматично">
            <a:extLst>
              <a:ext uri="{FF2B5EF4-FFF2-40B4-BE49-F238E27FC236}">
                <a16:creationId xmlns:a16="http://schemas.microsoft.com/office/drawing/2014/main" id="{378C84B5-D5A0-032B-5AEA-E7A70EE38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8929" y="1946856"/>
            <a:ext cx="4387048" cy="4731657"/>
          </a:xfrm>
        </p:spPr>
      </p:pic>
    </p:spTree>
    <p:extLst>
      <p:ext uri="{BB962C8B-B14F-4D97-AF65-F5344CB8AC3E}">
        <p14:creationId xmlns:p14="http://schemas.microsoft.com/office/powerpoint/2010/main" val="22015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C7052-B79B-ACC5-EDC8-04971667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791180"/>
            <a:ext cx="3606137" cy="52501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Це</a:t>
            </a:r>
            <a:r>
              <a:rPr lang="en-US" sz="2800"/>
              <a:t> </a:t>
            </a:r>
            <a:r>
              <a:rPr lang="en-US" sz="2800" err="1"/>
              <a:t>ілюстрація</a:t>
            </a:r>
            <a:r>
              <a:rPr lang="en-US" sz="2800"/>
              <a:t> </a:t>
            </a:r>
            <a:r>
              <a:rPr lang="en-US" sz="2800" err="1"/>
              <a:t>геоцентричної</a:t>
            </a:r>
            <a:r>
              <a:rPr lang="en-US" sz="2800"/>
              <a:t> </a:t>
            </a:r>
            <a:r>
              <a:rPr lang="en-US" sz="2800" err="1"/>
              <a:t>небесної</a:t>
            </a:r>
            <a:r>
              <a:rPr lang="en-US" sz="2800"/>
              <a:t> </a:t>
            </a:r>
            <a:r>
              <a:rPr lang="en-US" sz="2800" err="1"/>
              <a:t>сфери</a:t>
            </a:r>
            <a:r>
              <a:rPr lang="en-US" sz="2800"/>
              <a:t>,</a:t>
            </a:r>
            <a:br>
              <a:rPr lang="en-US" sz="2800"/>
            </a:br>
            <a:r>
              <a:rPr lang="en-US" sz="2800" err="1"/>
              <a:t>на</a:t>
            </a:r>
            <a:r>
              <a:rPr lang="en-US" sz="2800"/>
              <a:t> </a:t>
            </a:r>
            <a:r>
              <a:rPr lang="en-US" sz="2800" err="1"/>
              <a:t>яку</a:t>
            </a:r>
            <a:r>
              <a:rPr lang="en-US" sz="2800"/>
              <a:t> в </a:t>
            </a:r>
            <a:r>
              <a:rPr lang="en-US" sz="2800" err="1"/>
              <a:t>нашому</a:t>
            </a:r>
            <a:r>
              <a:rPr lang="en-US" sz="2800"/>
              <a:t> </a:t>
            </a:r>
            <a:r>
              <a:rPr lang="en-US" sz="2800" err="1"/>
              <a:t>проєкті</a:t>
            </a:r>
            <a:r>
              <a:rPr lang="en-US" sz="2800"/>
              <a:t> </a:t>
            </a:r>
            <a:r>
              <a:rPr lang="en-US" sz="2800" err="1"/>
              <a:t>ми</a:t>
            </a:r>
            <a:r>
              <a:rPr lang="en-US" sz="2800"/>
              <a:t> </a:t>
            </a:r>
            <a:r>
              <a:rPr lang="en-US" sz="2800" err="1"/>
              <a:t>нанесли</a:t>
            </a:r>
            <a:r>
              <a:rPr lang="en-US" sz="2800"/>
              <a:t> </a:t>
            </a:r>
            <a:br>
              <a:rPr lang="en-US" sz="2800"/>
            </a:br>
            <a:r>
              <a:rPr lang="en-US" sz="2800" err="1"/>
              <a:t>екваторіальну</a:t>
            </a:r>
            <a:r>
              <a:rPr lang="en-US" sz="2800"/>
              <a:t> </a:t>
            </a:r>
            <a:r>
              <a:rPr lang="en-US" sz="2800" err="1"/>
              <a:t>систему</a:t>
            </a:r>
            <a:r>
              <a:rPr lang="en-US" sz="2800"/>
              <a:t> </a:t>
            </a:r>
            <a:r>
              <a:rPr lang="en-US" sz="2800" err="1"/>
              <a:t>координат</a:t>
            </a:r>
            <a:r>
              <a:rPr lang="en-US" sz="2800"/>
              <a:t>.</a:t>
            </a:r>
            <a:br>
              <a:rPr lang="en-US" sz="2800"/>
            </a:br>
            <a:endParaRPr lang="en-US" sz="2800"/>
          </a:p>
        </p:txBody>
      </p:sp>
      <p:pic>
        <p:nvPicPr>
          <p:cNvPr id="4" name="Місце для вмісту 3" descr="Зображення, що містить сфера, планета, простір, Астрономічний об’єкт&#10;&#10;Опис створено автоматично">
            <a:extLst>
              <a:ext uri="{FF2B5EF4-FFF2-40B4-BE49-F238E27FC236}">
                <a16:creationId xmlns:a16="http://schemas.microsoft.com/office/drawing/2014/main" id="{AC87F32B-D4DF-02A3-EAB2-DF788F42D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542" y="643467"/>
            <a:ext cx="5361910" cy="53978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86515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17386-9183-CEE9-4456-5971F70B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083246"/>
            <a:ext cx="6694764" cy="46459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z="2800"/>
              <a:t> Висновок: </a:t>
            </a:r>
            <a:br>
              <a:rPr lang="uk-UA" sz="2800"/>
            </a:br>
            <a:r>
              <a:rPr lang="uk-UA" sz="2800"/>
              <a:t>на заняттях з астрономії ми використовуємо ось таку карту зоряного неба, яка є проекцією небесної сфери.</a:t>
            </a:r>
            <a:br>
              <a:rPr lang="uk-UA" sz="2800"/>
            </a:br>
            <a:r>
              <a:rPr lang="uk-UA" sz="2800"/>
              <a:t>Наша модель полегшує розуміння будови цієї карти. </a:t>
            </a:r>
            <a:br>
              <a:rPr lang="uk-UA" sz="2800"/>
            </a:br>
            <a:r>
              <a:rPr lang="uk-UA" sz="2800"/>
              <a:t>Модель геоцентричної небесної сфери виготовив Максим </a:t>
            </a:r>
            <a:r>
              <a:rPr lang="uk-UA" sz="2800" err="1"/>
              <a:t>Литивин</a:t>
            </a:r>
            <a:r>
              <a:rPr lang="uk-UA" sz="2800"/>
              <a:t>.</a:t>
            </a:r>
            <a:br>
              <a:rPr lang="uk-UA" sz="2800"/>
            </a:br>
            <a:r>
              <a:rPr lang="uk-UA" sz="2800"/>
              <a:t>Презентацію </a:t>
            </a:r>
            <a:r>
              <a:rPr lang="uk-UA" sz="2800" err="1"/>
              <a:t>проєкту</a:t>
            </a:r>
            <a:r>
              <a:rPr lang="uk-UA" sz="2800"/>
              <a:t> і тези </a:t>
            </a:r>
            <a:r>
              <a:rPr lang="uk-UA" sz="2800" err="1"/>
              <a:t>тврчої</a:t>
            </a:r>
            <a:r>
              <a:rPr lang="uk-UA" sz="2800"/>
              <a:t> роботи  підготував Максим </a:t>
            </a:r>
            <a:r>
              <a:rPr lang="uk-UA" sz="2800" err="1"/>
              <a:t>Чолій</a:t>
            </a:r>
            <a:r>
              <a:rPr lang="uk-UA" sz="2800"/>
              <a:t>.</a:t>
            </a:r>
          </a:p>
        </p:txBody>
      </p:sp>
      <p:pic>
        <p:nvPicPr>
          <p:cNvPr id="7" name="Місце для вмісту 6" descr="Зображення, що містить коло, карта, текст&#10;&#10;Опис створено автоматично">
            <a:extLst>
              <a:ext uri="{FF2B5EF4-FFF2-40B4-BE49-F238E27FC236}">
                <a16:creationId xmlns:a16="http://schemas.microsoft.com/office/drawing/2014/main" id="{1DE314F4-238B-CE7D-42CB-AE634F39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2854" y="1934762"/>
            <a:ext cx="3533624" cy="4804228"/>
          </a:xfrm>
        </p:spPr>
      </p:pic>
    </p:spTree>
    <p:extLst>
      <p:ext uri="{BB962C8B-B14F-4D97-AF65-F5344CB8AC3E}">
        <p14:creationId xmlns:p14="http://schemas.microsoft.com/office/powerpoint/2010/main" val="376920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9290F-50A4-DA02-E6A4-CBC8E989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Список використаних джерел: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27A49F-A276-3A3D-E5FF-7D59AD2D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77" y="2255905"/>
            <a:ext cx="10554574" cy="3636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>
                <a:ea typeface="+mn-lt"/>
                <a:cs typeface="+mn-lt"/>
              </a:rPr>
              <a:t> 1. </a:t>
            </a:r>
            <a:r>
              <a:rPr lang="uk-UA">
                <a:ea typeface="+mn-lt"/>
                <a:cs typeface="+mn-lt"/>
                <a:hlinkClick r:id="rId2"/>
              </a:rPr>
              <a:t>https://rue.wikipedia.org/wiki/%D0%9D%D0%B5%D0%B1%D0%B5%D1%81%D0%BD%D0%B0_%D1%81%D1%84%D0%B5%D1%80%D0%B0</a:t>
            </a:r>
            <a:endParaRPr lang="uk-UA">
              <a:ea typeface="+mn-lt"/>
              <a:cs typeface="+mn-lt"/>
            </a:endParaRPr>
          </a:p>
          <a:p>
            <a:pPr marL="0" indent="0">
              <a:buNone/>
            </a:pPr>
            <a:r>
              <a:rPr lang="uk-UA">
                <a:ea typeface="+mn-lt"/>
                <a:cs typeface="+mn-lt"/>
              </a:rPr>
              <a:t> 2. https://shkola.in.ua/1085-astronomiia-11-klas-pryshliak-2019.html</a:t>
            </a:r>
            <a:endParaRPr lang="uk-UA"/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03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Quotable</vt:lpstr>
      <vt:lpstr>            Тема:  Друга екваторіальна система кординат</vt:lpstr>
      <vt:lpstr>Мета  </vt:lpstr>
      <vt:lpstr>Ми обрізали пластмасові пляшки, щоб отримати дві половини небесної сфери.                                    Підібрали гумову кульку, яка символізує Землю.  </vt:lpstr>
      <vt:lpstr>У нас є небесна сфера , всередину якої ми помістимо нашу Землю. Кілька гайок, знайдених у гаражі, закріплюємо клеєм на підставку, як основу. Як вісь світу використаєм жорсткий дріт. </vt:lpstr>
      <vt:lpstr>Таким чином ми виготовили модель системи небесних координат майже безкоштовно. Кольоровим скотчем зобразили небесний екватор і маркером написали на ньому першу координату-пряме сходження, яке відлічується від точки весняного рівнодення проти ходу годинникової стрілки. Таким самим скотчем ми зобразили дугу кола схилень, на якій маркером написали  другу координату-схилення.</vt:lpstr>
      <vt:lpstr>Це ілюстрація геоцентричної небесної сфери, на яку в нашому проєкті ми нанесли  екваторіальну систему координат. </vt:lpstr>
      <vt:lpstr> Висновок:  на заняттях з астрономії ми використовуємо ось таку карту зоряного неба, яка є проекцією небесної сфери. Наша модель полегшує розуміння будови цієї карти.  Модель геоцентричної небесної сфери виготовив Максим Литивин. Презентацію проєкту і тези тврчої роботи  підготував Максим Чолій.</vt:lpstr>
      <vt:lpstr>Список використаних джерел: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revision>6</cp:revision>
  <dcterms:created xsi:type="dcterms:W3CDTF">2024-04-04T10:05:51Z</dcterms:created>
  <dcterms:modified xsi:type="dcterms:W3CDTF">2024-04-12T17:33:38Z</dcterms:modified>
</cp:coreProperties>
</file>